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63" r:id="rId2"/>
  </p:sldMasterIdLst>
  <p:notesMasterIdLst>
    <p:notesMasterId r:id="rId140"/>
  </p:notesMasterIdLst>
  <p:sldIdLst>
    <p:sldId id="948" r:id="rId3"/>
    <p:sldId id="513" r:id="rId4"/>
    <p:sldId id="330" r:id="rId5"/>
    <p:sldId id="509" r:id="rId6"/>
    <p:sldId id="322" r:id="rId7"/>
    <p:sldId id="325" r:id="rId8"/>
    <p:sldId id="323" r:id="rId9"/>
    <p:sldId id="515" r:id="rId10"/>
    <p:sldId id="361" r:id="rId11"/>
    <p:sldId id="359" r:id="rId12"/>
    <p:sldId id="949" r:id="rId13"/>
    <p:sldId id="489" r:id="rId14"/>
    <p:sldId id="517" r:id="rId15"/>
    <p:sldId id="327" r:id="rId16"/>
    <p:sldId id="384" r:id="rId17"/>
    <p:sldId id="385" r:id="rId18"/>
    <p:sldId id="419" r:id="rId19"/>
    <p:sldId id="497" r:id="rId20"/>
    <p:sldId id="498" r:id="rId21"/>
    <p:sldId id="423" r:id="rId22"/>
    <p:sldId id="490" r:id="rId23"/>
    <p:sldId id="499" r:id="rId24"/>
    <p:sldId id="506" r:id="rId25"/>
    <p:sldId id="390" r:id="rId26"/>
    <p:sldId id="430" r:id="rId27"/>
    <p:sldId id="428" r:id="rId28"/>
    <p:sldId id="391" r:id="rId29"/>
    <p:sldId id="426" r:id="rId30"/>
    <p:sldId id="392" r:id="rId31"/>
    <p:sldId id="500" r:id="rId32"/>
    <p:sldId id="501" r:id="rId33"/>
    <p:sldId id="502" r:id="rId34"/>
    <p:sldId id="504" r:id="rId35"/>
    <p:sldId id="503" r:id="rId36"/>
    <p:sldId id="505" r:id="rId37"/>
    <p:sldId id="393" r:id="rId38"/>
    <p:sldId id="394" r:id="rId39"/>
    <p:sldId id="395" r:id="rId40"/>
    <p:sldId id="950" r:id="rId41"/>
    <p:sldId id="718" r:id="rId42"/>
    <p:sldId id="518" r:id="rId43"/>
    <p:sldId id="519" r:id="rId44"/>
    <p:sldId id="520" r:id="rId45"/>
    <p:sldId id="521" r:id="rId46"/>
    <p:sldId id="522" r:id="rId47"/>
    <p:sldId id="952" r:id="rId48"/>
    <p:sldId id="525" r:id="rId49"/>
    <p:sldId id="667" r:id="rId50"/>
    <p:sldId id="527" r:id="rId51"/>
    <p:sldId id="528" r:id="rId52"/>
    <p:sldId id="529" r:id="rId53"/>
    <p:sldId id="953" r:id="rId54"/>
    <p:sldId id="659" r:id="rId55"/>
    <p:sldId id="660" r:id="rId56"/>
    <p:sldId id="661" r:id="rId57"/>
    <p:sldId id="954" r:id="rId58"/>
    <p:sldId id="666" r:id="rId59"/>
    <p:sldId id="257" r:id="rId60"/>
    <p:sldId id="258" r:id="rId61"/>
    <p:sldId id="259" r:id="rId62"/>
    <p:sldId id="737" r:id="rId63"/>
    <p:sldId id="274" r:id="rId64"/>
    <p:sldId id="262" r:id="rId65"/>
    <p:sldId id="263" r:id="rId66"/>
    <p:sldId id="275" r:id="rId67"/>
    <p:sldId id="276" r:id="rId68"/>
    <p:sldId id="265" r:id="rId69"/>
    <p:sldId id="277" r:id="rId70"/>
    <p:sldId id="278" r:id="rId71"/>
    <p:sldId id="955" r:id="rId72"/>
    <p:sldId id="738" r:id="rId73"/>
    <p:sldId id="739" r:id="rId74"/>
    <p:sldId id="741" r:id="rId75"/>
    <p:sldId id="744" r:id="rId76"/>
    <p:sldId id="956" r:id="rId77"/>
    <p:sldId id="734" r:id="rId78"/>
    <p:sldId id="735" r:id="rId79"/>
    <p:sldId id="724" r:id="rId80"/>
    <p:sldId id="726" r:id="rId81"/>
    <p:sldId id="727" r:id="rId82"/>
    <p:sldId id="728" r:id="rId83"/>
    <p:sldId id="957" r:id="rId84"/>
    <p:sldId id="730" r:id="rId85"/>
    <p:sldId id="674" r:id="rId86"/>
    <p:sldId id="675" r:id="rId87"/>
    <p:sldId id="676" r:id="rId88"/>
    <p:sldId id="260" r:id="rId89"/>
    <p:sldId id="677" r:id="rId90"/>
    <p:sldId id="678" r:id="rId91"/>
    <p:sldId id="264" r:id="rId92"/>
    <p:sldId id="266" r:id="rId93"/>
    <p:sldId id="958" r:id="rId94"/>
    <p:sldId id="679" r:id="rId95"/>
    <p:sldId id="680" r:id="rId96"/>
    <p:sldId id="681" r:id="rId97"/>
    <p:sldId id="682" r:id="rId98"/>
    <p:sldId id="683" r:id="rId99"/>
    <p:sldId id="684" r:id="rId100"/>
    <p:sldId id="959" r:id="rId101"/>
    <p:sldId id="685" r:id="rId102"/>
    <p:sldId id="507" r:id="rId103"/>
    <p:sldId id="512" r:id="rId104"/>
    <p:sldId id="692" r:id="rId105"/>
    <p:sldId id="687" r:id="rId106"/>
    <p:sldId id="688" r:id="rId107"/>
    <p:sldId id="689" r:id="rId108"/>
    <p:sldId id="690" r:id="rId109"/>
    <p:sldId id="694" r:id="rId110"/>
    <p:sldId id="508" r:id="rId111"/>
    <p:sldId id="960" r:id="rId112"/>
    <p:sldId id="696" r:id="rId113"/>
    <p:sldId id="697" r:id="rId114"/>
    <p:sldId id="698" r:id="rId115"/>
    <p:sldId id="539" r:id="rId116"/>
    <p:sldId id="538" r:id="rId117"/>
    <p:sldId id="699" r:id="rId118"/>
    <p:sldId id="541" r:id="rId119"/>
    <p:sldId id="532" r:id="rId120"/>
    <p:sldId id="534" r:id="rId121"/>
    <p:sldId id="961" r:id="rId122"/>
    <p:sldId id="702" r:id="rId123"/>
    <p:sldId id="703" r:id="rId124"/>
    <p:sldId id="704" r:id="rId125"/>
    <p:sldId id="705" r:id="rId126"/>
    <p:sldId id="962" r:id="rId127"/>
    <p:sldId id="706" r:id="rId128"/>
    <p:sldId id="707" r:id="rId129"/>
    <p:sldId id="273" r:id="rId130"/>
    <p:sldId id="963" r:id="rId131"/>
    <p:sldId id="711" r:id="rId132"/>
    <p:sldId id="712" r:id="rId133"/>
    <p:sldId id="713" r:id="rId134"/>
    <p:sldId id="714" r:id="rId135"/>
    <p:sldId id="267" r:id="rId136"/>
    <p:sldId id="268" r:id="rId137"/>
    <p:sldId id="715" r:id="rId138"/>
    <p:sldId id="488" r:id="rId1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256" initials="a" lastIdx="1" clrIdx="0">
    <p:extLst>
      <p:ext uri="{19B8F6BF-5375-455C-9EA6-DF929625EA0E}">
        <p15:presenceInfo xmlns:p15="http://schemas.microsoft.com/office/powerpoint/2012/main" userId="S::ai256@cnesu.com::ecc5b86e-66b8-42e8-acc1-8e3470db8d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2B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61"/>
    <p:restoredTop sz="94719"/>
  </p:normalViewPr>
  <p:slideViewPr>
    <p:cSldViewPr snapToGrid="0" snapToObjects="1">
      <p:cViewPr varScale="1">
        <p:scale>
          <a:sx n="115" d="100"/>
          <a:sy n="115" d="100"/>
        </p:scale>
        <p:origin x="80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3T21:41:08.759" idx="1">
    <p:pos x="4244" y="2477"/>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F9BFE-E187-454E-8E81-9602C5F5811D}" type="datetimeFigureOut">
              <a:rPr kumimoji="1" lang="zh-CN" altLang="en-US" smtClean="0"/>
              <a:t>2019/12/8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7E311-96D7-B641-9086-66E89047BE32}" type="slidenum">
              <a:rPr kumimoji="1" lang="zh-CN" altLang="en-US" smtClean="0"/>
              <a:t>‹#›</a:t>
            </a:fld>
            <a:endParaRPr kumimoji="1" lang="zh-CN" altLang="en-US"/>
          </a:p>
        </p:txBody>
      </p:sp>
    </p:spTree>
    <p:extLst>
      <p:ext uri="{BB962C8B-B14F-4D97-AF65-F5344CB8AC3E}">
        <p14:creationId xmlns:p14="http://schemas.microsoft.com/office/powerpoint/2010/main" val="171339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176696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7D05A2DE-55FE-3543-83D9-0FBF8395C5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3003CA-E933-E543-9B1B-93C589CE1D55}" type="slidenum">
              <a:rPr lang="en-US" altLang="zh-CN" smtClean="0">
                <a:latin typeface="Calibri" panose="020F0502020204030204" pitchFamily="34" charset="0"/>
                <a:ea typeface="宋体" panose="02010600030101010101" pitchFamily="2" charset="-122"/>
              </a:rPr>
              <a:pPr/>
              <a:t>20</a:t>
            </a:fld>
            <a:endParaRPr lang="en-US" altLang="zh-CN">
              <a:latin typeface="Calibri" panose="020F0502020204030204" pitchFamily="34" charset="0"/>
              <a:ea typeface="宋体" panose="02010600030101010101" pitchFamily="2" charset="-122"/>
            </a:endParaRPr>
          </a:p>
        </p:txBody>
      </p:sp>
      <p:sp>
        <p:nvSpPr>
          <p:cNvPr id="92162" name="Rectangle 2">
            <a:extLst>
              <a:ext uri="{FF2B5EF4-FFF2-40B4-BE49-F238E27FC236}">
                <a16:creationId xmlns:a16="http://schemas.microsoft.com/office/drawing/2014/main" id="{1BAA858A-3CDA-3C47-B790-D443109D759A}"/>
              </a:ext>
            </a:extLst>
          </p:cNvPr>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Rectangle 3">
            <a:extLst>
              <a:ext uri="{FF2B5EF4-FFF2-40B4-BE49-F238E27FC236}">
                <a16:creationId xmlns:a16="http://schemas.microsoft.com/office/drawing/2014/main" id="{83748C82-FE2C-914B-91D7-3AE54FD6ACC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0" lang="en-US" altLang="zh-CN">
                <a:ea typeface="宋体" panose="02010600030101010101" pitchFamily="2" charset="-122"/>
              </a:rPr>
              <a:t>Case study and testimonials :</a:t>
            </a:r>
          </a:p>
          <a:p>
            <a:r>
              <a:rPr kumimoji="0" lang="en-US" altLang="zh-CN">
                <a:ea typeface="宋体" panose="02010600030101010101" pitchFamily="2" charset="-122"/>
              </a:rPr>
              <a:t>NYTimes articles from 1851 -1922 available to the public online.  There was a total of 11 million articles.  They had to take sometimes several TIFF images and scale and glue them together to create one PDF version of the article.  They used 100 EC2 instances to complete the job in just under 24 hours.  They started with 4TB of data that was uploaded into S3 and through the conversion process created another 1.5TB.</a:t>
            </a:r>
          </a:p>
        </p:txBody>
      </p:sp>
    </p:spTree>
    <p:extLst>
      <p:ext uri="{BB962C8B-B14F-4D97-AF65-F5344CB8AC3E}">
        <p14:creationId xmlns:p14="http://schemas.microsoft.com/office/powerpoint/2010/main" val="1678273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C468F651-5D0F-D44D-9651-B955A25763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备注占位符 2">
            <a:extLst>
              <a:ext uri="{FF2B5EF4-FFF2-40B4-BE49-F238E27FC236}">
                <a16:creationId xmlns:a16="http://schemas.microsoft.com/office/drawing/2014/main" id="{D4F2B07C-8700-E642-8FF7-B7E735C24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ea typeface="宋体" panose="02010600030101010101" pitchFamily="2" charset="-122"/>
              </a:rPr>
              <a:t>《</a:t>
            </a:r>
            <a:r>
              <a:rPr lang="zh-CN" altLang="en-US">
                <a:ea typeface="宋体" panose="02010600030101010101" pitchFamily="2" charset="-122"/>
              </a:rPr>
              <a:t>纽约时报</a:t>
            </a:r>
            <a:r>
              <a:rPr lang="en-US" altLang="zh-CN">
                <a:ea typeface="宋体" panose="02010600030101010101" pitchFamily="2" charset="-122"/>
              </a:rPr>
              <a:t>》</a:t>
            </a:r>
            <a:r>
              <a:rPr lang="zh-CN" altLang="en-US">
                <a:ea typeface="宋体" panose="02010600030101010101" pitchFamily="2" charset="-122"/>
              </a:rPr>
              <a:t>租用亚马逊的云计算服务，使用基于云计算的开源软件</a:t>
            </a:r>
            <a:r>
              <a:rPr lang="en-US" altLang="zh-CN">
                <a:ea typeface="宋体" panose="02010600030101010101" pitchFamily="2" charset="-122"/>
              </a:rPr>
              <a:t>Hadoop</a:t>
            </a:r>
            <a:r>
              <a:rPr lang="zh-CN" altLang="en-US">
                <a:ea typeface="宋体" panose="02010600030101010101" pitchFamily="2" charset="-122"/>
              </a:rPr>
              <a:t>，将其自</a:t>
            </a:r>
            <a:r>
              <a:rPr lang="en-US" altLang="zh-CN">
                <a:ea typeface="宋体" panose="02010600030101010101" pitchFamily="2" charset="-122"/>
              </a:rPr>
              <a:t>1851</a:t>
            </a:r>
            <a:r>
              <a:rPr lang="zh-CN" altLang="en-US">
                <a:ea typeface="宋体" panose="02010600030101010101" pitchFamily="2" charset="-122"/>
              </a:rPr>
              <a:t>年以来的</a:t>
            </a:r>
            <a:r>
              <a:rPr lang="en-US" altLang="zh-CN">
                <a:ea typeface="宋体" panose="02010600030101010101" pitchFamily="2" charset="-122"/>
              </a:rPr>
              <a:t>1100</a:t>
            </a:r>
            <a:r>
              <a:rPr lang="zh-CN" altLang="en-US">
                <a:ea typeface="宋体" panose="02010600030101010101" pitchFamily="2" charset="-122"/>
              </a:rPr>
              <a:t>万份报道转变成可搜索的数字化文档，耗时仅一天。如果用传统方法，这项工作可能要数月才能完成。</a:t>
            </a:r>
            <a:endParaRPr kumimoji="0" lang="zh-CN" altLang="en-US">
              <a:latin typeface="Arial" panose="020B0604020202020204" pitchFamily="34" charset="0"/>
              <a:ea typeface="宋体" panose="02010600030101010101" pitchFamily="2" charset="-122"/>
            </a:endParaRPr>
          </a:p>
        </p:txBody>
      </p:sp>
      <p:sp>
        <p:nvSpPr>
          <p:cNvPr id="94211" name="灯片编号占位符 3">
            <a:extLst>
              <a:ext uri="{FF2B5EF4-FFF2-40B4-BE49-F238E27FC236}">
                <a16:creationId xmlns:a16="http://schemas.microsoft.com/office/drawing/2014/main" id="{62E57EB1-6C6C-D740-A392-D59F140CD84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D96C779-FFEC-C549-95A1-B1F507557FA9}" type="slidenum">
              <a:rPr lang="zh-CN" altLang="en-US" sz="1200">
                <a:latin typeface="Times New Roman" panose="02020603050405020304" pitchFamily="18" charset="0"/>
              </a:rPr>
              <a:pPr algn="r" eaLnBrk="1" hangingPunct="1"/>
              <a:t>21</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222994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7EB925CC-9A2B-5D47-8C14-E30FB748D5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备注占位符 2">
            <a:extLst>
              <a:ext uri="{FF2B5EF4-FFF2-40B4-BE49-F238E27FC236}">
                <a16:creationId xmlns:a16="http://schemas.microsoft.com/office/drawing/2014/main" id="{194E1B3B-EB0A-FD42-8DC2-D3F79BB298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ea typeface="宋体" panose="02010600030101010101" pitchFamily="2" charset="-122"/>
              </a:rPr>
              <a:t>OpenStack</a:t>
            </a:r>
            <a:r>
              <a:rPr lang="zh-CN" altLang="en-US">
                <a:ea typeface="宋体" panose="02010600030101010101" pitchFamily="2" charset="-122"/>
              </a:rPr>
              <a:t>的内容相对比较集中，主要是针对虚拟机，以及虚拟集群的相关功能展开。因此，包括了镜像的管理，镜像的存储（块存储），执行中的虚拟机实例的管理等主要内容以及一些辅助的服务。其中的存储部分的内容更多地是提供了所需要的接口，可以使用不同的存储系统来作为后台的存储。</a:t>
            </a:r>
          </a:p>
          <a:p>
            <a:endParaRPr lang="zh-CN" altLang="en-US">
              <a:ea typeface="宋体" panose="02010600030101010101" pitchFamily="2" charset="-122"/>
            </a:endParaRPr>
          </a:p>
        </p:txBody>
      </p:sp>
      <p:sp>
        <p:nvSpPr>
          <p:cNvPr id="98307" name="幻灯片编号占位符 3">
            <a:extLst>
              <a:ext uri="{FF2B5EF4-FFF2-40B4-BE49-F238E27FC236}">
                <a16:creationId xmlns:a16="http://schemas.microsoft.com/office/drawing/2014/main" id="{6B0E98EC-C29A-6145-9077-6AF1295ABB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627F24-313A-5F40-AC17-B2D3BD217A91}" type="slidenum">
              <a:rPr lang="zh-CN" altLang="en-US" smtClean="0">
                <a:latin typeface="Calibri" panose="020F0502020204030204" pitchFamily="34" charset="0"/>
                <a:ea typeface="宋体" panose="02010600030101010101" pitchFamily="2" charset="-122"/>
              </a:rPr>
              <a:pPr/>
              <a:t>22</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19140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E48D57E5-06BD-CB45-A134-F6B2B9E605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备注占位符 2">
            <a:extLst>
              <a:ext uri="{FF2B5EF4-FFF2-40B4-BE49-F238E27FC236}">
                <a16:creationId xmlns:a16="http://schemas.microsoft.com/office/drawing/2014/main" id="{75E53A4B-6817-5847-8D74-826D73C91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ea typeface="宋体" panose="02010600030101010101" pitchFamily="2" charset="-122"/>
            </a:endParaRPr>
          </a:p>
        </p:txBody>
      </p:sp>
      <p:sp>
        <p:nvSpPr>
          <p:cNvPr id="100355" name="幻灯片编号占位符 3">
            <a:extLst>
              <a:ext uri="{FF2B5EF4-FFF2-40B4-BE49-F238E27FC236}">
                <a16:creationId xmlns:a16="http://schemas.microsoft.com/office/drawing/2014/main" id="{54E3C42F-9CCC-AC48-8C46-95730946D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F4ED9EF-5876-3A40-AD67-FBC208BD4345}" type="slidenum">
              <a:rPr lang="zh-CN" altLang="en-US" smtClean="0">
                <a:latin typeface="Calibri" panose="020F0502020204030204" pitchFamily="34" charset="0"/>
                <a:ea typeface="宋体" panose="02010600030101010101" pitchFamily="2" charset="-122"/>
              </a:rPr>
              <a:pPr/>
              <a:t>23</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9854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9ADA4979-54F6-1242-ADAC-018686AE74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73EF62-1491-C048-AD38-A37AC2CB0223}" type="slidenum">
              <a:rPr lang="en-US" altLang="zh-CN" smtClean="0">
                <a:latin typeface="Calibri" panose="020F0502020204030204" pitchFamily="34" charset="0"/>
                <a:ea typeface="宋体" panose="02010600030101010101" pitchFamily="2" charset="-122"/>
              </a:rPr>
              <a:pPr/>
              <a:t>28</a:t>
            </a:fld>
            <a:endParaRPr lang="en-US" altLang="zh-CN">
              <a:latin typeface="Calibri" panose="020F0502020204030204" pitchFamily="34" charset="0"/>
              <a:ea typeface="宋体" panose="02010600030101010101" pitchFamily="2" charset="-122"/>
            </a:endParaRPr>
          </a:p>
        </p:txBody>
      </p:sp>
      <p:sp>
        <p:nvSpPr>
          <p:cNvPr id="108546" name="Rectangle 2">
            <a:extLst>
              <a:ext uri="{FF2B5EF4-FFF2-40B4-BE49-F238E27FC236}">
                <a16:creationId xmlns:a16="http://schemas.microsoft.com/office/drawing/2014/main" id="{B28BDEF9-DBEA-6245-ACC8-0B106DA2FF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a:extLst>
              <a:ext uri="{FF2B5EF4-FFF2-40B4-BE49-F238E27FC236}">
                <a16:creationId xmlns:a16="http://schemas.microsoft.com/office/drawing/2014/main" id="{51DBE613-C80D-3A45-AFC8-3965E760EC3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t" anchorCtr="0" compatLnSpc="1">
            <a:prstTxWarp prst="textNoShape">
              <a:avLst/>
            </a:prstTxWarp>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3714008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a:extLst>
              <a:ext uri="{FF2B5EF4-FFF2-40B4-BE49-F238E27FC236}">
                <a16:creationId xmlns:a16="http://schemas.microsoft.com/office/drawing/2014/main" id="{CC04D5B1-CE23-1C4C-AFB0-8B9BBB317C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2" name="备注占位符 2">
            <a:extLst>
              <a:ext uri="{FF2B5EF4-FFF2-40B4-BE49-F238E27FC236}">
                <a16:creationId xmlns:a16="http://schemas.microsoft.com/office/drawing/2014/main" id="{6F5D1D5D-85AE-A145-8D3F-6A0CFA3388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ea typeface="宋体" panose="02010600030101010101" pitchFamily="2" charset="-122"/>
              </a:rPr>
              <a:t>存储平台是以</a:t>
            </a:r>
            <a:r>
              <a:rPr lang="en-US" altLang="zh-CN">
                <a:ea typeface="宋体" panose="02010600030101010101" pitchFamily="2" charset="-122"/>
              </a:rPr>
              <a:t>GFS</a:t>
            </a:r>
            <a:r>
              <a:rPr lang="zh-CN" altLang="en-US">
                <a:ea typeface="宋体" panose="02010600030101010101" pitchFamily="2" charset="-122"/>
              </a:rPr>
              <a:t>为基础的，并添加了对于结构化数据进行存储的一些特征进行扩展。</a:t>
            </a:r>
          </a:p>
          <a:p>
            <a:endParaRPr lang="zh-CN" altLang="en-US">
              <a:ea typeface="宋体" panose="02010600030101010101" pitchFamily="2" charset="-122"/>
            </a:endParaRPr>
          </a:p>
        </p:txBody>
      </p:sp>
      <p:sp>
        <p:nvSpPr>
          <p:cNvPr id="112643" name="幻灯片编号占位符 3">
            <a:extLst>
              <a:ext uri="{FF2B5EF4-FFF2-40B4-BE49-F238E27FC236}">
                <a16:creationId xmlns:a16="http://schemas.microsoft.com/office/drawing/2014/main" id="{53EF81C5-F787-914C-AA18-3C9CBA23D0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8B5524-40D3-B846-A4ED-A0150F1495DE}" type="slidenum">
              <a:rPr lang="zh-CN" altLang="en-US" smtClean="0">
                <a:latin typeface="Calibri" panose="020F0502020204030204" pitchFamily="34" charset="0"/>
                <a:ea typeface="宋体" panose="02010600030101010101" pitchFamily="2" charset="-122"/>
              </a:rPr>
              <a:pPr/>
              <a:t>31</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4115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1">
            <a:extLst>
              <a:ext uri="{FF2B5EF4-FFF2-40B4-BE49-F238E27FC236}">
                <a16:creationId xmlns:a16="http://schemas.microsoft.com/office/drawing/2014/main" id="{8407D844-062B-F64D-BDF9-F37B1C10CD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0" name="备注占位符 2">
            <a:extLst>
              <a:ext uri="{FF2B5EF4-FFF2-40B4-BE49-F238E27FC236}">
                <a16:creationId xmlns:a16="http://schemas.microsoft.com/office/drawing/2014/main" id="{9FA6A0B4-A489-5742-BFB9-7F5ED1BD74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ea typeface="宋体" panose="02010600030101010101" pitchFamily="2" charset="-122"/>
            </a:endParaRPr>
          </a:p>
        </p:txBody>
      </p:sp>
      <p:sp>
        <p:nvSpPr>
          <p:cNvPr id="114691" name="幻灯片编号占位符 3">
            <a:extLst>
              <a:ext uri="{FF2B5EF4-FFF2-40B4-BE49-F238E27FC236}">
                <a16:creationId xmlns:a16="http://schemas.microsoft.com/office/drawing/2014/main" id="{9BF8741F-1619-6840-B6A2-5D13367CC4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31FFBA-5FC6-5044-AC7E-EB5ABB4E2080}" type="slidenum">
              <a:rPr lang="zh-CN" altLang="en-US" smtClean="0">
                <a:latin typeface="Calibri" panose="020F0502020204030204" pitchFamily="34" charset="0"/>
                <a:ea typeface="宋体" panose="02010600030101010101" pitchFamily="2" charset="-122"/>
              </a:rPr>
              <a:pPr/>
              <a:t>32</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5310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幻灯片图像占位符 1">
            <a:extLst>
              <a:ext uri="{FF2B5EF4-FFF2-40B4-BE49-F238E27FC236}">
                <a16:creationId xmlns:a16="http://schemas.microsoft.com/office/drawing/2014/main" id="{9F457345-3406-3E49-86F3-F4E0B3061C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备注占位符 2">
            <a:extLst>
              <a:ext uri="{FF2B5EF4-FFF2-40B4-BE49-F238E27FC236}">
                <a16:creationId xmlns:a16="http://schemas.microsoft.com/office/drawing/2014/main" id="{103E5AD4-9769-3F4B-80D6-2FE8F27DF4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ea typeface="宋体" panose="02010600030101010101" pitchFamily="2" charset="-122"/>
              </a:rPr>
              <a:t>以</a:t>
            </a:r>
            <a:r>
              <a:rPr lang="en-US" altLang="zh-CN">
                <a:ea typeface="宋体" panose="02010600030101010101" pitchFamily="2" charset="-122"/>
              </a:rPr>
              <a:t>MapReduce</a:t>
            </a:r>
            <a:r>
              <a:rPr lang="zh-CN" altLang="en-US">
                <a:ea typeface="宋体" panose="02010600030101010101" pitchFamily="2" charset="-122"/>
              </a:rPr>
              <a:t>作为原型，现有的内部应该有了</a:t>
            </a:r>
            <a:r>
              <a:rPr lang="en-US" altLang="zh-CN">
                <a:ea typeface="宋体" panose="02010600030101010101" pitchFamily="2" charset="-122"/>
              </a:rPr>
              <a:t>DAG</a:t>
            </a:r>
            <a:r>
              <a:rPr lang="zh-CN" altLang="en-US">
                <a:ea typeface="宋体" panose="02010600030101010101" pitchFamily="2" charset="-122"/>
              </a:rPr>
              <a:t>图的执行方式。同样的，是依据不同的应用，或者编程的特点进行改进。</a:t>
            </a:r>
          </a:p>
          <a:p>
            <a:endParaRPr lang="zh-CN" altLang="en-US">
              <a:ea typeface="宋体" panose="02010600030101010101" pitchFamily="2" charset="-122"/>
            </a:endParaRPr>
          </a:p>
        </p:txBody>
      </p:sp>
      <p:sp>
        <p:nvSpPr>
          <p:cNvPr id="117763" name="幻灯片编号占位符 3">
            <a:extLst>
              <a:ext uri="{FF2B5EF4-FFF2-40B4-BE49-F238E27FC236}">
                <a16:creationId xmlns:a16="http://schemas.microsoft.com/office/drawing/2014/main" id="{DB0FC0A6-874E-5A42-91CF-F3E6820885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457D27-9751-0040-9EFA-2FDDB40E12A1}" type="slidenum">
              <a:rPr lang="zh-CN" altLang="en-US" smtClean="0">
                <a:latin typeface="Calibri" panose="020F0502020204030204" pitchFamily="34" charset="0"/>
                <a:ea typeface="宋体" panose="02010600030101010101" pitchFamily="2" charset="-122"/>
              </a:rPr>
              <a:pPr/>
              <a:t>34</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373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pPr>
              <a:defRPr b="1" u="sng"/>
            </a:pPr>
            <a:r>
              <a:t>Dynamic binary translation</a:t>
            </a:r>
          </a:p>
          <a:p>
            <a:pPr lvl="1" indent="457200"/>
            <a:r>
              <a:t>The VMM modifies the guest</a:t>
            </a:r>
            <a:r>
              <a:rPr>
                <a:latin typeface="Verdana"/>
                <a:ea typeface="Verdana"/>
                <a:cs typeface="Verdana"/>
                <a:sym typeface="Verdana"/>
              </a:rPr>
              <a:t>’</a:t>
            </a:r>
            <a:r>
              <a:t>s binary image at runtime to get processor control when guest software attempts to perform a privileged operation</a:t>
            </a:r>
          </a:p>
          <a:p>
            <a:pPr lvl="1" indent="457200"/>
            <a:r>
              <a:t>The VMM can then emulate the privileged operation and return control to guest software</a:t>
            </a:r>
          </a:p>
          <a:p>
            <a:endParaRPr/>
          </a:p>
          <a:p>
            <a:r>
              <a:t>There are different approaches in full virtualization, emulation and dynamic binary translation.</a:t>
            </a:r>
          </a:p>
        </p:txBody>
      </p:sp>
    </p:spTree>
    <p:extLst>
      <p:ext uri="{BB962C8B-B14F-4D97-AF65-F5344CB8AC3E}">
        <p14:creationId xmlns:p14="http://schemas.microsoft.com/office/powerpoint/2010/main" val="16934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55055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2D44B079-36F7-DD45-8E34-B7432E312F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AFB082-724E-674B-B146-F02AA9C6A93A}" type="slidenum">
              <a:rPr lang="en-US" altLang="zh-CN" smtClean="0">
                <a:latin typeface="Times New Roman" panose="02020603050405020304" pitchFamily="18" charset="0"/>
                <a:ea typeface="宋体" panose="02010600030101010101" pitchFamily="2" charset="-122"/>
              </a:rPr>
              <a:pPr/>
              <a:t>3</a:t>
            </a:fld>
            <a:endParaRPr lang="en-US" altLang="zh-CN">
              <a:latin typeface="Times New Roman" panose="02020603050405020304" pitchFamily="18" charset="0"/>
              <a:ea typeface="宋体" panose="02010600030101010101" pitchFamily="2" charset="-122"/>
            </a:endParaRPr>
          </a:p>
        </p:txBody>
      </p:sp>
      <p:sp>
        <p:nvSpPr>
          <p:cNvPr id="45058" name="Rectangle 2">
            <a:extLst>
              <a:ext uri="{FF2B5EF4-FFF2-40B4-BE49-F238E27FC236}">
                <a16:creationId xmlns:a16="http://schemas.microsoft.com/office/drawing/2014/main" id="{9AD22B72-47A3-7842-B3B9-7C2A231307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a:extLst>
              <a:ext uri="{FF2B5EF4-FFF2-40B4-BE49-F238E27FC236}">
                <a16:creationId xmlns:a16="http://schemas.microsoft.com/office/drawing/2014/main" id="{C2DEB5DD-A71F-834A-8C94-752BF5F3C6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9746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294087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a:spcBef>
                <a:spcPts val="300"/>
              </a:spcBef>
              <a:defRPr sz="1000" b="1" u="sng"/>
            </a:pPr>
            <a:r>
              <a:t>Hardware Emulation</a:t>
            </a:r>
          </a:p>
          <a:p>
            <a:pPr>
              <a:spcBef>
                <a:spcPts val="300"/>
              </a:spcBef>
              <a:defRPr sz="1000"/>
            </a:pPr>
            <a:r>
              <a:t>Hardware emulation comes with a performance price as the VMM translates instructions between the emulated hardware and the actual system device drivers</a:t>
            </a:r>
          </a:p>
          <a:p>
            <a:pPr lvl="1" indent="457200">
              <a:spcBef>
                <a:spcPts val="300"/>
              </a:spcBef>
              <a:defRPr sz="1000"/>
            </a:pPr>
            <a:r>
              <a:t>~ usually less than 2% for emulated devices such as RAM</a:t>
            </a:r>
          </a:p>
          <a:p>
            <a:pPr lvl="1" indent="457200">
              <a:spcBef>
                <a:spcPts val="300"/>
              </a:spcBef>
              <a:defRPr sz="1000"/>
            </a:pPr>
            <a:r>
              <a:t>from 8% to 20% for input/output </a:t>
            </a:r>
            <a:r>
              <a:rPr>
                <a:latin typeface="Verdana"/>
                <a:ea typeface="Verdana"/>
                <a:cs typeface="Verdana"/>
                <a:sym typeface="Verdana"/>
              </a:rPr>
              <a:t>–</a:t>
            </a:r>
            <a:r>
              <a:t> intensive devices such as network cards and hard disks, emulation comes at a much higher price</a:t>
            </a:r>
          </a:p>
          <a:p>
            <a:pPr>
              <a:defRPr sz="1000"/>
            </a:pPr>
            <a:endParaRPr/>
          </a:p>
          <a:p>
            <a:pPr>
              <a:spcBef>
                <a:spcPts val="300"/>
              </a:spcBef>
              <a:defRPr sz="1000" b="1" u="sng"/>
            </a:pPr>
            <a:r>
              <a:t>Comparing Traditional x86 Architecture and Virtualized Resource Access</a:t>
            </a:r>
          </a:p>
          <a:p>
            <a:pPr>
              <a:spcBef>
                <a:spcPts val="300"/>
              </a:spcBef>
              <a:defRPr sz="1000"/>
            </a:pPr>
            <a:r>
              <a:t>Operating systems designed for x86/x64 environments are written to have full access to Ring 0, which is where they run privileged OS instructions. Privileged instructions include OS kernel and device driver access to system hardware. Applications run at Ring 3.</a:t>
            </a:r>
          </a:p>
          <a:p>
            <a:pPr>
              <a:defRPr sz="1000"/>
            </a:pPr>
            <a:endParaRPr/>
          </a:p>
          <a:p>
            <a:pPr>
              <a:spcBef>
                <a:spcPts val="300"/>
              </a:spcBef>
              <a:defRPr sz="1000"/>
            </a:pPr>
            <a:r>
              <a:t>In a virtualized environment, the VMM runs at Ring 0 along with the host operating system's kernel and device drivers. Each VM cannot be given full access to Ring 0 without inducing conflicts, so the VMM runs all VMs at Ring 1. Because privileged instructions within the guest expect to run at Ring 0, the VMM must provide translation in order to </a:t>
            </a:r>
            <a:r>
              <a:rPr>
                <a:latin typeface="Verdana"/>
                <a:ea typeface="Verdana"/>
                <a:cs typeface="Verdana"/>
                <a:sym typeface="Verdana"/>
              </a:rPr>
              <a:t>“</a:t>
            </a:r>
            <a:r>
              <a:t>trick</a:t>
            </a:r>
            <a:r>
              <a:rPr>
                <a:latin typeface="Verdana"/>
                <a:ea typeface="Verdana"/>
                <a:cs typeface="Verdana"/>
                <a:sym typeface="Verdana"/>
              </a:rPr>
              <a:t>”</a:t>
            </a:r>
            <a:r>
              <a:t> the guest into believing that it has Ring 0 access. If the guest OS kernel did not demand Ring 0 access in the first place, then the translation would not be necessary and thus performance would improve substantially. This is where paravirtualization comes into play.</a:t>
            </a:r>
          </a:p>
        </p:txBody>
      </p:sp>
    </p:spTree>
    <p:extLst>
      <p:ext uri="{BB962C8B-B14F-4D97-AF65-F5344CB8AC3E}">
        <p14:creationId xmlns:p14="http://schemas.microsoft.com/office/powerpoint/2010/main" val="1748894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pPr>
              <a:spcBef>
                <a:spcPts val="300"/>
              </a:spcBef>
              <a:defRPr sz="1000" b="1" u="sng"/>
            </a:pPr>
            <a:r>
              <a:t>Paravirtualization</a:t>
            </a:r>
          </a:p>
          <a:p>
            <a:pPr>
              <a:spcBef>
                <a:spcPts val="300"/>
              </a:spcBef>
              <a:defRPr sz="1000"/>
            </a:pPr>
            <a:r>
              <a:t>Paravirtualization was developed as a means to overcome the emulation requirement of privileged instructions from virtual machines. With paravirtualization, virtualization application programming interfaces (APIs) and drivers are loaded into the kernel of guest operating systems. This allows the guest operating systems to run while fully aware of the virtualization architecture and thus run kernel-level operations at Ring 1. The end result is that privileged instruction translation is not necessary. The architectural differences between paravirtualization and full virtualization exist between the VM and the VMM.</a:t>
            </a:r>
          </a:p>
          <a:p>
            <a:pPr>
              <a:spcBef>
                <a:spcPts val="300"/>
              </a:spcBef>
              <a:defRPr sz="1000"/>
            </a:pPr>
            <a:r>
              <a:t>Paravirtualization requires the existence of paravirtualization device drivers in the guest VM, the guest VM's OS, the VMM, and the hypervisor. By including paravirtualization APIs within the guest OS kernel, the guest is fully aware of how to process privileged instructions; thus, privileged instruction translation by the VMM is no longer necessary. Furthermore, paravirtualized device drivers such as for network and storage devices are written to communicate with the VMM and hypervisor drivers. Hence, the VMM does not have to present a legacy device to the guest OS and then translate its instructions for the physical host operating system or hypervisor. Removing the heavy emulation requirements from the VMM reduces its workload to merely isolating and coordinating individual VM access to the physical host's hardware resources.</a:t>
            </a:r>
          </a:p>
          <a:p>
            <a:pPr>
              <a:spcBef>
                <a:spcPts val="300"/>
              </a:spcBef>
              <a:defRPr sz="1000"/>
            </a:pPr>
            <a:r>
              <a:t>The other benefit of paravirtualization is hardware access. With appropriate device drivers in its kernel, the guest OS is now capable of directly communicating with the system hardware. Note that this doesn't mean that the VM has direct access to all system hardware. In most instances, some system hardware will be available, while other hardware devices will appear as generic representations, as determined by the paravirtualization drivers within the VM. To determine which elements of hardware are paravirtualized and which are available for direct access, consult with the prospective virtualization software vendor.</a:t>
            </a:r>
          </a:p>
        </p:txBody>
      </p:sp>
    </p:spTree>
    <p:extLst>
      <p:ext uri="{BB962C8B-B14F-4D97-AF65-F5344CB8AC3E}">
        <p14:creationId xmlns:p14="http://schemas.microsoft.com/office/powerpoint/2010/main" val="1064327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88906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1008282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pPr>
              <a:spcBef>
                <a:spcPts val="300"/>
              </a:spcBef>
              <a:defRPr sz="1000" b="1" u="sng"/>
            </a:pPr>
            <a:r>
              <a:t>Hardware-assisted virtualization</a:t>
            </a:r>
          </a:p>
          <a:p>
            <a:pPr>
              <a:spcBef>
                <a:spcPts val="300"/>
              </a:spcBef>
              <a:defRPr sz="1000"/>
            </a:pPr>
            <a:r>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a:p>
          <a:p>
            <a:pPr>
              <a:spcBef>
                <a:spcPts val="300"/>
              </a:spcBef>
              <a:defRPr sz="1000"/>
            </a:pPr>
            <a:r>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a:p>
          <a:p>
            <a:pPr>
              <a:spcBef>
                <a:spcPts val="300"/>
              </a:spcBef>
              <a:defRPr sz="1000"/>
            </a:pPr>
            <a:r>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VMBus,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191774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3500158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a:spcBef>
                <a:spcPts val="300"/>
              </a:spcBef>
              <a:defRPr sz="1000" b="1" u="sng"/>
            </a:pPr>
            <a:r>
              <a:rPr dirty="0"/>
              <a:t>Hardware-assisted virtualization</a:t>
            </a:r>
          </a:p>
          <a:p>
            <a:pPr>
              <a:spcBef>
                <a:spcPts val="300"/>
              </a:spcBef>
              <a:defRPr sz="1000"/>
            </a:pPr>
            <a:r>
              <a:rPr dirty="0"/>
              <a:t>Hardware-assisted virtualization is very likely to emerge as the standard for server virtualization well into the future. While the first-generation hardware that supports hardware-assisted virtualization offers better CPU performance and improved virtual machine isolation, future enhancements promise to extend both performance (such as memory) and isolation on the hardware level. The key to isolation and memory performance lies in dedicating hardware space to virtual machines. This will come in the form of dedicated address space that is assignable to each VM. AMD-V's forthcoming nested paging support will remove the paging bottleneck found in the current shadow paging methodology and in turn improve memory performance. Note that Intel will offer the same functionality, referred to as Extended Page Tables (EPT), in future enhancements to its VT chips.</a:t>
            </a:r>
          </a:p>
          <a:p>
            <a:pPr>
              <a:defRPr sz="1000"/>
            </a:pPr>
            <a:endParaRPr dirty="0"/>
          </a:p>
          <a:p>
            <a:pPr>
              <a:spcBef>
                <a:spcPts val="300"/>
              </a:spcBef>
              <a:defRPr sz="1000"/>
            </a:pPr>
            <a:r>
              <a:rPr dirty="0"/>
              <a:t>CPUs that support hardware-assisted virtualization are fully aware of the presence of the server virtualization stack. With hardware-assisted virtualization enabled via the system's Complementary Metal Oxide Semiconductor (CMOS) setup, the system will automatically reserve physical address space exclusively for virtual machines. This provides true isolation of virtual machine resources.</a:t>
            </a:r>
          </a:p>
          <a:p>
            <a:pPr>
              <a:defRPr sz="1000"/>
            </a:pPr>
            <a:endParaRPr dirty="0"/>
          </a:p>
          <a:p>
            <a:pPr>
              <a:spcBef>
                <a:spcPts val="300"/>
              </a:spcBef>
              <a:defRPr sz="1000"/>
            </a:pPr>
            <a:r>
              <a:rPr dirty="0"/>
              <a:t>Also note the existence of a device I/O pass-through bus in the virtualization stack. This is significant because virtual machines can use this bus to access high I/O devices such as disk and network directly instead of through emulated hardware resources. However, the pass-through bus, also known as the </a:t>
            </a:r>
            <a:r>
              <a:rPr dirty="0" err="1"/>
              <a:t>VMBus</a:t>
            </a:r>
            <a:r>
              <a:rPr dirty="0"/>
              <a:t>, is part of the VMM/hypervisor architecture for hypervisors designed to support hardware-assisted virtualization. Keep in mind that while the pass-through bus can provide a clear data path to physical hardware resources, all control information is processed by the VMM, which prevents one VM from taking full control of a hardware resource.</a:t>
            </a:r>
          </a:p>
        </p:txBody>
      </p:sp>
    </p:spTree>
    <p:extLst>
      <p:ext uri="{BB962C8B-B14F-4D97-AF65-F5344CB8AC3E}">
        <p14:creationId xmlns:p14="http://schemas.microsoft.com/office/powerpoint/2010/main" val="1919527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因为计算机的时间是通过</a:t>
            </a:r>
            <a:r>
              <a:rPr lang="en-US" altLang="zh-CN" dirty="0"/>
              <a:t>CPU</a:t>
            </a:r>
            <a:r>
              <a:rPr lang="zh-CN" altLang="en-US" dirty="0"/>
              <a:t>的主频计算出来的，虚拟机的时间也是靠</a:t>
            </a:r>
            <a:r>
              <a:rPr lang="en-US" altLang="zh-CN" dirty="0"/>
              <a:t>vCPU</a:t>
            </a:r>
            <a:r>
              <a:rPr lang="zh-CN" altLang="en-US" dirty="0"/>
              <a:t>计算出来的，而</a:t>
            </a:r>
            <a:r>
              <a:rPr lang="en-US" altLang="zh-CN" dirty="0"/>
              <a:t>vCPU</a:t>
            </a:r>
            <a:r>
              <a:rPr lang="zh-CN" altLang="en-US" dirty="0"/>
              <a:t>经常被调度到其他虚拟机上，“时间被偷走了”，虚拟机上的时间走的慢，可在虚拟机中运行修复程序。</a:t>
            </a:r>
          </a:p>
          <a:p>
            <a:endParaRPr lang="zh-CN" altLang="en-US"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71</a:t>
            </a:fld>
            <a:endParaRPr kumimoji="1" lang="zh-CN" altLang="en-US"/>
          </a:p>
        </p:txBody>
      </p:sp>
    </p:spTree>
    <p:extLst>
      <p:ext uri="{BB962C8B-B14F-4D97-AF65-F5344CB8AC3E}">
        <p14:creationId xmlns:p14="http://schemas.microsoft.com/office/powerpoint/2010/main" val="2694828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72</a:t>
            </a:fld>
            <a:endParaRPr kumimoji="1" lang="zh-CN" altLang="en-US"/>
          </a:p>
        </p:txBody>
      </p:sp>
    </p:spTree>
    <p:extLst>
      <p:ext uri="{BB962C8B-B14F-4D97-AF65-F5344CB8AC3E}">
        <p14:creationId xmlns:p14="http://schemas.microsoft.com/office/powerpoint/2010/main" val="284678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C494CC17-620F-994A-AFB4-42022A7F25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备注占位符 2">
            <a:extLst>
              <a:ext uri="{FF2B5EF4-FFF2-40B4-BE49-F238E27FC236}">
                <a16:creationId xmlns:a16="http://schemas.microsoft.com/office/drawing/2014/main" id="{86C48630-1A22-7945-8731-A10A89B55E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r>
              <a:rPr lang="en-US" altLang="zh-CN">
                <a:latin typeface="Calibri Light" panose="020F0302020204030204" pitchFamily="34" charset="0"/>
                <a:ea typeface="黑体" panose="02010609060101010101" pitchFamily="49" charset="-122"/>
              </a:rPr>
              <a:t>1972</a:t>
            </a:r>
            <a:r>
              <a:rPr lang="zh-CN" altLang="en-US">
                <a:latin typeface="Calibri Light" panose="020F0302020204030204" pitchFamily="34" charset="0"/>
                <a:ea typeface="黑体" panose="02010609060101010101" pitchFamily="49" charset="-122"/>
              </a:rPr>
              <a:t>年提出的贝尔定律指出，计算设备每十年左右产生新的一代，设备数量增长十倍。从最开始的大型机、服务器、</a:t>
            </a:r>
            <a:r>
              <a:rPr lang="en-US" altLang="zh-CN">
                <a:latin typeface="Calibri Light" panose="020F0302020204030204" pitchFamily="34" charset="0"/>
                <a:ea typeface="黑体" panose="02010609060101010101" pitchFamily="49" charset="-122"/>
              </a:rPr>
              <a:t>PC</a:t>
            </a:r>
            <a:r>
              <a:rPr lang="zh-CN" altLang="en-US">
                <a:latin typeface="Calibri Light" panose="020F0302020204030204" pitchFamily="34" charset="0"/>
                <a:ea typeface="黑体" panose="02010609060101010101" pitchFamily="49" charset="-122"/>
              </a:rPr>
              <a:t>，到互联网终端、移动互联网终端和可穿戴设备，基本印证了这一规律。</a:t>
            </a:r>
            <a:endParaRPr lang="en-US" altLang="zh-CN">
              <a:latin typeface="Calibri Light" panose="020F0302020204030204" pitchFamily="34" charset="0"/>
              <a:ea typeface="黑体" panose="02010609060101010101" pitchFamily="49" charset="-122"/>
            </a:endParaRPr>
          </a:p>
          <a:p>
            <a:pPr marL="0" lvl="1"/>
            <a:r>
              <a:rPr lang="zh-CN" altLang="en-US">
                <a:latin typeface="Calibri Light" panose="020F0302020204030204" pitchFamily="34" charset="0"/>
                <a:ea typeface="黑体" panose="02010609060101010101" pitchFamily="49" charset="-122"/>
              </a:rPr>
              <a:t>不同的计算机衍生出了不同的网络计算系统，大致可以分为两类。</a:t>
            </a:r>
            <a:endParaRPr lang="en-US" altLang="zh-CN">
              <a:latin typeface="Calibri Light" panose="020F0302020204030204" pitchFamily="34" charset="0"/>
              <a:ea typeface="黑体" panose="02010609060101010101" pitchFamily="49" charset="-122"/>
            </a:endParaRPr>
          </a:p>
          <a:p>
            <a:pPr marL="0" lvl="1"/>
            <a:r>
              <a:rPr lang="zh-CN" altLang="en-US">
                <a:latin typeface="Calibri Light" panose="020F0302020204030204" pitchFamily="34" charset="0"/>
                <a:ea typeface="黑体" panose="02010609060101010101" pitchFamily="49" charset="-122"/>
              </a:rPr>
              <a:t>（动画）一类体现了计算集中化的发展思路，例如服务器就从集群、网格、发展到了今天的云计算。</a:t>
            </a:r>
            <a:endParaRPr lang="en-US" altLang="zh-CN">
              <a:latin typeface="Calibri Light" panose="020F0302020204030204" pitchFamily="34" charset="0"/>
              <a:ea typeface="黑体" panose="02010609060101010101" pitchFamily="49" charset="-122"/>
            </a:endParaRPr>
          </a:p>
          <a:p>
            <a:pPr marL="0" lvl="1"/>
            <a:r>
              <a:rPr lang="zh-CN" altLang="en-US">
                <a:latin typeface="Calibri Light" panose="020F0302020204030204" pitchFamily="34" charset="0"/>
                <a:ea typeface="黑体" panose="02010609060101010101" pitchFamily="49" charset="-122"/>
              </a:rPr>
              <a:t>（动画）另一类则体现了计算泛在化的理念，如局域网上的客户</a:t>
            </a:r>
            <a:r>
              <a:rPr lang="en-US" altLang="zh-CN">
                <a:latin typeface="Calibri Light" panose="020F0302020204030204" pitchFamily="34" charset="0"/>
                <a:ea typeface="黑体" panose="02010609060101010101" pitchFamily="49" charset="-122"/>
              </a:rPr>
              <a:t>/</a:t>
            </a:r>
            <a:r>
              <a:rPr lang="zh-CN" altLang="en-US">
                <a:latin typeface="Calibri Light" panose="020F0302020204030204" pitchFamily="34" charset="0"/>
                <a:ea typeface="黑体" panose="02010609060101010101" pitchFamily="49" charset="-122"/>
              </a:rPr>
              <a:t>服务器，互联网上的浏览器</a:t>
            </a:r>
            <a:r>
              <a:rPr lang="en-US" altLang="zh-CN">
                <a:latin typeface="Calibri Light" panose="020F0302020204030204" pitchFamily="34" charset="0"/>
                <a:ea typeface="黑体" panose="02010609060101010101" pitchFamily="49" charset="-122"/>
              </a:rPr>
              <a:t>/</a:t>
            </a:r>
            <a:r>
              <a:rPr lang="zh-CN" altLang="en-US">
                <a:latin typeface="Calibri Light" panose="020F0302020204030204" pitchFamily="34" charset="0"/>
                <a:ea typeface="黑体" panose="02010609060101010101" pitchFamily="49" charset="-122"/>
              </a:rPr>
              <a:t>服务器。</a:t>
            </a:r>
            <a:endParaRPr lang="en-US" altLang="zh-CN">
              <a:latin typeface="Calibri Light" panose="020F0302020204030204" pitchFamily="34" charset="0"/>
              <a:ea typeface="黑体" panose="02010609060101010101" pitchFamily="49" charset="-122"/>
            </a:endParaRPr>
          </a:p>
        </p:txBody>
      </p:sp>
      <p:sp>
        <p:nvSpPr>
          <p:cNvPr id="47107" name="灯片编号占位符 3">
            <a:extLst>
              <a:ext uri="{FF2B5EF4-FFF2-40B4-BE49-F238E27FC236}">
                <a16:creationId xmlns:a16="http://schemas.microsoft.com/office/drawing/2014/main" id="{FB518361-3FC8-5541-B2F2-092A99D76207}"/>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74AB36CA-2757-0A48-B34D-31EC4CE895CA}" type="slidenum">
              <a:rPr lang="en-US" altLang="zh-CN" sz="1200">
                <a:solidFill>
                  <a:srgbClr val="000000"/>
                </a:solidFill>
              </a:rPr>
              <a:pPr algn="r"/>
              <a:t>4</a:t>
            </a:fld>
            <a:endParaRPr lang="en-US" altLang="zh-CN" sz="1200">
              <a:solidFill>
                <a:srgbClr val="000000"/>
              </a:solidFill>
              <a:ea typeface="MS PGothic" panose="020B0600070205080204" pitchFamily="34" charset="-128"/>
            </a:endParaRPr>
          </a:p>
        </p:txBody>
      </p:sp>
    </p:spTree>
    <p:extLst>
      <p:ext uri="{BB962C8B-B14F-4D97-AF65-F5344CB8AC3E}">
        <p14:creationId xmlns:p14="http://schemas.microsoft.com/office/powerpoint/2010/main" val="3828731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100</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39657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101</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r>
              <a:rPr lang="zh-CN" altLang="en-US" sz="1200" b="0" i="0" u="none" strike="noStrike" kern="1200" dirty="0">
                <a:solidFill>
                  <a:schemeClr val="tx1"/>
                </a:solidFill>
                <a:effectLst/>
                <a:latin typeface="+mn-lt"/>
                <a:ea typeface="+mn-ea"/>
                <a:cs typeface="+mn-cs"/>
              </a:rPr>
              <a:t>根据</a:t>
            </a:r>
            <a:r>
              <a:rPr lang="en-US" altLang="zh-CN" sz="1200" b="0" i="0" u="none" strike="noStrike" kern="1200" dirty="0">
                <a:solidFill>
                  <a:schemeClr val="tx1"/>
                </a:solidFill>
                <a:effectLst/>
                <a:latin typeface="+mn-lt"/>
                <a:ea typeface="+mn-ea"/>
                <a:cs typeface="+mn-cs"/>
              </a:rPr>
              <a:t>D.H. Brown Associates Inc. </a:t>
            </a:r>
            <a:r>
              <a:rPr lang="zh-CN" altLang="en-US" sz="1200" b="0" i="0" u="none" strike="noStrike" kern="1200" dirty="0">
                <a:solidFill>
                  <a:schemeClr val="tx1"/>
                </a:solidFill>
                <a:effectLst/>
                <a:latin typeface="+mn-lt"/>
                <a:ea typeface="+mn-ea"/>
                <a:cs typeface="+mn-cs"/>
              </a:rPr>
              <a:t>的高级分析师</a:t>
            </a:r>
            <a:r>
              <a:rPr lang="en-US" altLang="zh-CN" sz="1200" b="0" i="0" u="none" strike="noStrike" kern="1200" dirty="0">
                <a:solidFill>
                  <a:schemeClr val="tx1"/>
                </a:solidFill>
                <a:effectLst/>
                <a:latin typeface="+mn-lt"/>
                <a:ea typeface="+mn-ea"/>
                <a:cs typeface="+mn-cs"/>
              </a:rPr>
              <a:t>Tony </a:t>
            </a:r>
            <a:r>
              <a:rPr lang="en-US" altLang="zh-CN" sz="1200" b="0" i="0" u="none" strike="noStrike" kern="1200" dirty="0" err="1">
                <a:solidFill>
                  <a:schemeClr val="tx1"/>
                </a:solidFill>
                <a:effectLst/>
                <a:latin typeface="+mn-lt"/>
                <a:ea typeface="+mn-ea"/>
                <a:cs typeface="+mn-cs"/>
              </a:rPr>
              <a:t>Iams</a:t>
            </a:r>
            <a:r>
              <a:rPr lang="zh-CN" altLang="en-US" sz="1200" b="0" i="0" u="none" strike="noStrike" kern="1200" dirty="0">
                <a:solidFill>
                  <a:schemeClr val="tx1"/>
                </a:solidFill>
                <a:effectLst/>
                <a:latin typeface="+mn-lt"/>
                <a:ea typeface="+mn-ea"/>
                <a:cs typeface="+mn-cs"/>
              </a:rPr>
              <a:t>，许多公司的服务器通常只使用了其容量的</a:t>
            </a:r>
            <a:r>
              <a:rPr lang="en-US" altLang="zh-CN" sz="1200" b="0" i="0" u="none" strike="noStrike" kern="1200" dirty="0">
                <a:solidFill>
                  <a:schemeClr val="tx1"/>
                </a:solidFill>
                <a:effectLst/>
                <a:latin typeface="+mn-lt"/>
                <a:ea typeface="+mn-ea"/>
                <a:cs typeface="+mn-cs"/>
              </a:rPr>
              <a:t>15-20%</a:t>
            </a:r>
            <a:r>
              <a:rPr lang="zh-CN" altLang="en-US" sz="1200" b="0" i="0" u="none" strike="noStrike" kern="1200" dirty="0">
                <a:solidFill>
                  <a:schemeClr val="tx1"/>
                </a:solidFill>
                <a:effectLst/>
                <a:latin typeface="+mn-lt"/>
                <a:ea typeface="+mn-ea"/>
                <a:cs typeface="+mn-cs"/>
              </a:rPr>
              <a:t>，这是当前的经济环境不能承受的。企业界日益把服务器整合当作一种削减不必要开销和最大化投资回报率的方法。在</a:t>
            </a:r>
            <a:r>
              <a:rPr lang="en-US" altLang="zh-CN" sz="1200" b="0" i="0" u="none" strike="noStrike" kern="1200" dirty="0">
                <a:solidFill>
                  <a:schemeClr val="tx1"/>
                </a:solidFill>
                <a:effectLst/>
                <a:latin typeface="+mn-lt"/>
                <a:ea typeface="+mn-ea"/>
                <a:cs typeface="+mn-cs"/>
              </a:rPr>
              <a:t>Gartner Group</a:t>
            </a:r>
            <a:r>
              <a:rPr lang="zh-CN" altLang="en-US" sz="1200" b="0" i="0" u="none" strike="noStrike" kern="1200" dirty="0">
                <a:solidFill>
                  <a:schemeClr val="tx1"/>
                </a:solidFill>
                <a:effectLst/>
                <a:latin typeface="+mn-lt"/>
                <a:ea typeface="+mn-ea"/>
                <a:cs typeface="+mn-cs"/>
              </a:rPr>
              <a:t>调查研究的</a:t>
            </a:r>
            <a:r>
              <a:rPr lang="en-US" altLang="zh-CN" sz="1200" b="0" i="0" u="none" strike="noStrike" kern="1200" dirty="0">
                <a:solidFill>
                  <a:schemeClr val="tx1"/>
                </a:solidFill>
                <a:effectLst/>
                <a:latin typeface="+mn-lt"/>
                <a:ea typeface="+mn-ea"/>
                <a:cs typeface="+mn-cs"/>
              </a:rPr>
              <a:t>518</a:t>
            </a:r>
            <a:r>
              <a:rPr lang="zh-CN" altLang="en-US" sz="1200" b="0" i="0" u="none" strike="noStrike" kern="1200" dirty="0">
                <a:solidFill>
                  <a:schemeClr val="tx1"/>
                </a:solidFill>
                <a:effectLst/>
                <a:latin typeface="+mn-lt"/>
                <a:ea typeface="+mn-ea"/>
                <a:cs typeface="+mn-cs"/>
              </a:rPr>
              <a:t>个回答者中，</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进行过服务器整合计划，</a:t>
            </a:r>
            <a:r>
              <a:rPr lang="en-US" altLang="zh-CN" sz="1200" b="0" i="0" u="none" strike="noStrike" kern="1200" dirty="0">
                <a:solidFill>
                  <a:schemeClr val="tx1"/>
                </a:solidFill>
                <a:effectLst/>
                <a:latin typeface="+mn-lt"/>
                <a:ea typeface="+mn-ea"/>
                <a:cs typeface="+mn-cs"/>
              </a:rPr>
              <a:t>61%</a:t>
            </a:r>
            <a:r>
              <a:rPr lang="zh-CN" altLang="en-US" sz="1200" b="0" i="0" u="none" strike="noStrike" kern="1200" dirty="0">
                <a:solidFill>
                  <a:schemeClr val="tx1"/>
                </a:solidFill>
                <a:effectLst/>
                <a:latin typeface="+mn-lt"/>
                <a:ea typeface="+mn-ea"/>
                <a:cs typeface="+mn-cs"/>
              </a:rPr>
              <a:t>正在进行，</a:t>
            </a:r>
            <a:r>
              <a:rPr lang="en-US" altLang="zh-CN" sz="1200" b="0" i="0" u="none" strike="noStrike" kern="1200" dirty="0">
                <a:solidFill>
                  <a:schemeClr val="tx1"/>
                </a:solidFill>
                <a:effectLst/>
                <a:latin typeface="+mn-lt"/>
                <a:ea typeface="+mn-ea"/>
                <a:cs typeface="+mn-cs"/>
              </a:rPr>
              <a:t>28%</a:t>
            </a:r>
            <a:r>
              <a:rPr lang="zh-CN" altLang="en-US" sz="1200" b="0" i="0" u="none" strike="noStrike" kern="1200" dirty="0">
                <a:solidFill>
                  <a:schemeClr val="tx1"/>
                </a:solidFill>
                <a:effectLst/>
                <a:latin typeface="+mn-lt"/>
                <a:ea typeface="+mn-ea"/>
                <a:cs typeface="+mn-cs"/>
              </a:rPr>
              <a:t>计划在不久的将来进行整合。</a:t>
            </a:r>
          </a:p>
        </p:txBody>
      </p:sp>
    </p:spTree>
    <p:extLst>
      <p:ext uri="{BB962C8B-B14F-4D97-AF65-F5344CB8AC3E}">
        <p14:creationId xmlns:p14="http://schemas.microsoft.com/office/powerpoint/2010/main" val="3261016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102</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endParaRPr lang="zh-CN" alt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61302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103</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u="none" strike="noStrike" kern="1200" dirty="0">
                <a:solidFill>
                  <a:schemeClr val="tx1"/>
                </a:solidFill>
                <a:effectLst/>
                <a:latin typeface="+mn-lt"/>
                <a:ea typeface="+mn-ea"/>
                <a:cs typeface="+mn-cs"/>
              </a:rPr>
              <a:t>这么大规模的数据中心的利用率如何？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是 </a:t>
            </a:r>
            <a:r>
              <a:rPr lang="en-US" altLang="zh-CN" sz="1200" b="0" i="0" u="none" strike="noStrike" kern="1200" dirty="0">
                <a:solidFill>
                  <a:schemeClr val="tx1"/>
                </a:solidFill>
                <a:effectLst/>
                <a:latin typeface="+mn-lt"/>
                <a:ea typeface="+mn-ea"/>
                <a:cs typeface="+mn-cs"/>
              </a:rPr>
              <a:t>2006 </a:t>
            </a:r>
            <a:r>
              <a:rPr lang="zh-CN" altLang="en-US" sz="1200" b="0" i="0" u="none" strike="noStrike" kern="1200" dirty="0">
                <a:solidFill>
                  <a:schemeClr val="tx1"/>
                </a:solidFill>
                <a:effectLst/>
                <a:latin typeface="+mn-lt"/>
                <a:ea typeface="+mn-ea"/>
                <a:cs typeface="+mn-cs"/>
              </a:rPr>
              <a:t>年谷歌的 </a:t>
            </a:r>
            <a:r>
              <a:rPr lang="en-US" altLang="zh-CN" sz="1200" b="0" i="0" u="none" strike="noStrike" kern="1200" dirty="0">
                <a:solidFill>
                  <a:schemeClr val="tx1"/>
                </a:solidFill>
                <a:effectLst/>
                <a:latin typeface="+mn-lt"/>
                <a:ea typeface="+mn-ea"/>
                <a:cs typeface="+mn-cs"/>
              </a:rPr>
              <a:t>5000 </a:t>
            </a:r>
            <a:r>
              <a:rPr lang="zh-CN" altLang="en-US" sz="1200" b="0" i="0" u="none" strike="noStrike" kern="1200" dirty="0">
                <a:solidFill>
                  <a:schemeClr val="tx1"/>
                </a:solidFill>
                <a:effectLst/>
                <a:latin typeface="+mn-lt"/>
                <a:ea typeface="+mn-ea"/>
                <a:cs typeface="+mn-cs"/>
              </a:rPr>
              <a:t>台服务器的平均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利用率分布，这些服务器运行的是搜索、</a:t>
            </a:r>
            <a:r>
              <a:rPr lang="en-US" altLang="zh-CN" sz="1200" b="0" i="0" u="none" strike="noStrike" kern="1200" dirty="0">
                <a:solidFill>
                  <a:schemeClr val="tx1"/>
                </a:solidFill>
                <a:effectLst/>
                <a:latin typeface="+mn-lt"/>
                <a:ea typeface="+mn-ea"/>
                <a:cs typeface="+mn-cs"/>
              </a:rPr>
              <a:t>Gmail </a:t>
            </a:r>
            <a:r>
              <a:rPr lang="zh-CN" altLang="en-US" sz="1200" b="0" i="0" u="none" strike="noStrike" kern="1200" dirty="0">
                <a:solidFill>
                  <a:schemeClr val="tx1"/>
                </a:solidFill>
                <a:effectLst/>
                <a:latin typeface="+mn-lt"/>
                <a:ea typeface="+mn-ea"/>
                <a:cs typeface="+mn-cs"/>
              </a:rPr>
              <a:t>等在线应用。从图</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可以看出，这些服务器的平均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利用率约为 </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是 </a:t>
            </a:r>
            <a:r>
              <a:rPr lang="en-US" altLang="zh-CN" sz="1200" b="0" i="0" u="none" strike="noStrike" kern="1200" dirty="0">
                <a:solidFill>
                  <a:schemeClr val="tx1"/>
                </a:solidFill>
                <a:effectLst/>
                <a:latin typeface="+mn-lt"/>
                <a:ea typeface="+mn-ea"/>
                <a:cs typeface="+mn-cs"/>
              </a:rPr>
              <a:t>2013 </a:t>
            </a:r>
            <a:r>
              <a:rPr lang="zh-CN" altLang="en-US" sz="1200" b="0" i="0" u="none" strike="noStrike" kern="1200" dirty="0">
                <a:solidFill>
                  <a:schemeClr val="tx1"/>
                </a:solidFill>
                <a:effectLst/>
                <a:latin typeface="+mn-lt"/>
                <a:ea typeface="+mn-ea"/>
                <a:cs typeface="+mn-cs"/>
              </a:rPr>
              <a:t>年 </a:t>
            </a:r>
            <a:r>
              <a:rPr lang="en-US" altLang="zh-CN" sz="1200" b="0" i="0" u="none" strike="noStrike" kern="1200" dirty="0">
                <a:solidFill>
                  <a:schemeClr val="tx1"/>
                </a:solidFill>
                <a:effectLst/>
                <a:latin typeface="+mn-lt"/>
                <a:ea typeface="+mn-ea"/>
                <a:cs typeface="+mn-cs"/>
              </a:rPr>
              <a:t>1~3 </a:t>
            </a:r>
            <a:r>
              <a:rPr lang="zh-CN" altLang="en-US" sz="1200" b="0" i="0" u="none" strike="noStrike" kern="1200" dirty="0">
                <a:solidFill>
                  <a:schemeClr val="tx1"/>
                </a:solidFill>
                <a:effectLst/>
                <a:latin typeface="+mn-lt"/>
                <a:ea typeface="+mn-ea"/>
                <a:cs typeface="+mn-cs"/>
              </a:rPr>
              <a:t>月份谷歌的 </a:t>
            </a:r>
            <a:r>
              <a:rPr lang="en-US" altLang="zh-CN" sz="1200" b="0" i="0" u="none" strike="noStrike" kern="1200" dirty="0">
                <a:solidFill>
                  <a:schemeClr val="tx1"/>
                </a:solidFill>
                <a:effectLst/>
                <a:latin typeface="+mn-lt"/>
                <a:ea typeface="+mn-ea"/>
                <a:cs typeface="+mn-cs"/>
              </a:rPr>
              <a:t>2 </a:t>
            </a:r>
            <a:r>
              <a:rPr lang="zh-CN" altLang="en-US" sz="1200" b="0" i="0" u="none" strike="noStrike" kern="1200" dirty="0">
                <a:solidFill>
                  <a:schemeClr val="tx1"/>
                </a:solidFill>
                <a:effectLst/>
                <a:latin typeface="+mn-lt"/>
                <a:ea typeface="+mn-ea"/>
                <a:cs typeface="+mn-cs"/>
              </a:rPr>
              <a:t>万台运行在线应用的服务器平均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利用率分布图。</a:t>
            </a:r>
            <a:r>
              <a:rPr lang="en-US" altLang="zh-CN" sz="1200" b="0" i="0" u="none" strike="noStrike" kern="1200" dirty="0">
                <a:solidFill>
                  <a:schemeClr val="tx1"/>
                </a:solidFill>
                <a:effectLst/>
                <a:latin typeface="+mn-lt"/>
                <a:ea typeface="+mn-ea"/>
                <a:cs typeface="+mn-cs"/>
              </a:rPr>
              <a:t>7 </a:t>
            </a:r>
            <a:r>
              <a:rPr lang="zh-CN" altLang="en-US" sz="1200" b="0" i="0" u="none" strike="noStrike" kern="1200" dirty="0">
                <a:solidFill>
                  <a:schemeClr val="tx1"/>
                </a:solidFill>
                <a:effectLst/>
                <a:latin typeface="+mn-lt"/>
                <a:ea typeface="+mn-ea"/>
                <a:cs typeface="+mn-cs"/>
              </a:rPr>
              <a:t>年过去了，</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利用率并没有显著提高，仍然只有 </a:t>
            </a:r>
            <a:r>
              <a:rPr lang="en-US" altLang="zh-CN" sz="1200" b="0" i="0" u="none" strike="noStrike" kern="1200" dirty="0">
                <a:solidFill>
                  <a:schemeClr val="tx1"/>
                </a:solidFill>
                <a:effectLst/>
                <a:latin typeface="+mn-lt"/>
                <a:ea typeface="+mn-ea"/>
                <a:cs typeface="+mn-cs"/>
              </a:rPr>
              <a:t>30% </a:t>
            </a:r>
            <a:r>
              <a:rPr lang="zh-CN" altLang="en-US" sz="1200" b="0" i="0" u="none" strike="noStrike" kern="1200" dirty="0">
                <a:solidFill>
                  <a:schemeClr val="tx1"/>
                </a:solidFill>
                <a:effectLst/>
                <a:latin typeface="+mn-lt"/>
                <a:ea typeface="+mn-ea"/>
                <a:cs typeface="+mn-cs"/>
              </a:rPr>
              <a:t>左右。这意味着，假设 </a:t>
            </a:r>
            <a:r>
              <a:rPr lang="en-US" altLang="zh-CN" sz="1200" b="0" i="0" u="none" strike="noStrike" kern="1200" dirty="0">
                <a:solidFill>
                  <a:schemeClr val="tx1"/>
                </a:solidFill>
                <a:effectLst/>
                <a:latin typeface="+mn-lt"/>
                <a:ea typeface="+mn-ea"/>
                <a:cs typeface="+mn-cs"/>
              </a:rPr>
              <a:t>100 </a:t>
            </a:r>
            <a:r>
              <a:rPr lang="zh-CN" altLang="en-US" sz="1200" b="0" i="0" u="none" strike="noStrike" kern="1200" dirty="0">
                <a:solidFill>
                  <a:schemeClr val="tx1"/>
                </a:solidFill>
                <a:effectLst/>
                <a:latin typeface="+mn-lt"/>
                <a:ea typeface="+mn-ea"/>
                <a:cs typeface="+mn-cs"/>
              </a:rPr>
              <a:t>万台服务器中有 </a:t>
            </a:r>
            <a:r>
              <a:rPr lang="en-US" altLang="zh-CN" sz="1200" b="0" i="0" u="none" strike="noStrike" kern="1200" dirty="0">
                <a:solidFill>
                  <a:schemeClr val="tx1"/>
                </a:solidFill>
                <a:effectLst/>
                <a:latin typeface="+mn-lt"/>
                <a:ea typeface="+mn-ea"/>
                <a:cs typeface="+mn-cs"/>
              </a:rPr>
              <a:t>50 </a:t>
            </a:r>
            <a:r>
              <a:rPr lang="zh-CN" altLang="en-US" sz="1200" b="0" i="0" u="none" strike="noStrike" kern="1200" dirty="0">
                <a:solidFill>
                  <a:schemeClr val="tx1"/>
                </a:solidFill>
                <a:effectLst/>
                <a:latin typeface="+mn-lt"/>
                <a:ea typeface="+mn-ea"/>
                <a:cs typeface="+mn-cs"/>
              </a:rPr>
              <a:t>万台利用率只有 </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，那么相当于 </a:t>
            </a:r>
            <a:r>
              <a:rPr lang="en-US" altLang="zh-CN" sz="1200" b="0" i="0" u="none" strike="noStrike" kern="1200" dirty="0">
                <a:solidFill>
                  <a:schemeClr val="tx1"/>
                </a:solidFill>
                <a:effectLst/>
                <a:latin typeface="+mn-lt"/>
                <a:ea typeface="+mn-ea"/>
                <a:cs typeface="+mn-cs"/>
              </a:rPr>
              <a:t>5 </a:t>
            </a:r>
            <a:r>
              <a:rPr lang="zh-CN" altLang="en-US" sz="1200" b="0" i="0" u="none" strike="noStrike" kern="1200" dirty="0">
                <a:solidFill>
                  <a:schemeClr val="tx1"/>
                </a:solidFill>
                <a:effectLst/>
                <a:latin typeface="+mn-lt"/>
                <a:ea typeface="+mn-ea"/>
                <a:cs typeface="+mn-cs"/>
              </a:rPr>
              <a:t>年 </a:t>
            </a:r>
            <a:r>
              <a:rPr lang="en-US" altLang="zh-CN" sz="1200" b="0" i="0" u="none" strike="noStrike" kern="1200" dirty="0">
                <a:solidFill>
                  <a:schemeClr val="tx1"/>
                </a:solidFill>
                <a:effectLst/>
                <a:latin typeface="+mn-lt"/>
                <a:ea typeface="+mn-ea"/>
                <a:cs typeface="+mn-cs"/>
              </a:rPr>
              <a:t>100 </a:t>
            </a:r>
            <a:r>
              <a:rPr lang="zh-CN" altLang="en-US" sz="1200" b="0" i="0" u="none" strike="noStrike" kern="1200" dirty="0">
                <a:solidFill>
                  <a:schemeClr val="tx1"/>
                </a:solidFill>
                <a:effectLst/>
                <a:latin typeface="+mn-lt"/>
                <a:ea typeface="+mn-ea"/>
                <a:cs typeface="+mn-cs"/>
              </a:rPr>
              <a:t>亿元人民币的运维成本中有 </a:t>
            </a:r>
            <a:r>
              <a:rPr lang="en-US" altLang="zh-CN" sz="1200" b="0" i="0" u="none" strike="noStrike" kern="1200" dirty="0">
                <a:solidFill>
                  <a:schemeClr val="tx1"/>
                </a:solidFill>
                <a:effectLst/>
                <a:latin typeface="+mn-lt"/>
                <a:ea typeface="+mn-ea"/>
                <a:cs typeface="+mn-cs"/>
              </a:rPr>
              <a:t>70 </a:t>
            </a:r>
            <a:r>
              <a:rPr lang="zh-CN" altLang="en-US" sz="1200" b="0" i="0" u="none" strike="noStrike" kern="1200" dirty="0">
                <a:solidFill>
                  <a:schemeClr val="tx1"/>
                </a:solidFill>
                <a:effectLst/>
                <a:latin typeface="+mn-lt"/>
                <a:ea typeface="+mn-ea"/>
                <a:cs typeface="+mn-cs"/>
              </a:rPr>
              <a:t>亿元被浪费掉了，只有</a:t>
            </a:r>
            <a:r>
              <a:rPr lang="en-US" altLang="zh-CN" sz="1200" b="0" i="0" u="none" strike="noStrike" kern="1200" dirty="0">
                <a:solidFill>
                  <a:schemeClr val="tx1"/>
                </a:solidFill>
                <a:effectLst/>
                <a:latin typeface="+mn-lt"/>
                <a:ea typeface="+mn-ea"/>
                <a:cs typeface="+mn-cs"/>
              </a:rPr>
              <a:t>30</a:t>
            </a:r>
            <a:r>
              <a:rPr lang="zh-CN" altLang="en-US" sz="1200" b="0" i="0" u="none" strike="noStrike" kern="1200" dirty="0">
                <a:solidFill>
                  <a:schemeClr val="tx1"/>
                </a:solidFill>
                <a:effectLst/>
                <a:latin typeface="+mn-lt"/>
                <a:ea typeface="+mn-ea"/>
                <a:cs typeface="+mn-cs"/>
              </a:rPr>
              <a:t>亿元真正产生了效益。</a:t>
            </a:r>
          </a:p>
          <a:p>
            <a:br>
              <a:rPr lang="zh-CN" altLang="en-US" sz="1200" b="0" i="0" u="none" strike="noStrike" kern="1200" dirty="0">
                <a:solidFill>
                  <a:schemeClr val="tx1"/>
                </a:solidFill>
                <a:effectLst/>
                <a:latin typeface="+mn-lt"/>
                <a:ea typeface="+mn-ea"/>
                <a:cs typeface="+mn-cs"/>
              </a:rPr>
            </a:br>
            <a:r>
              <a:rPr lang="zh-CN" altLang="en-US" sz="1200" b="0" i="0" u="none" strike="noStrike" kern="1200" dirty="0">
                <a:solidFill>
                  <a:schemeClr val="tx1"/>
                </a:solidFill>
                <a:effectLst/>
                <a:latin typeface="+mn-lt"/>
                <a:ea typeface="+mn-ea"/>
                <a:cs typeface="+mn-cs"/>
              </a:rPr>
              <a:t>谷歌的数据中心技术是全世界领先的，</a:t>
            </a:r>
            <a:r>
              <a:rPr lang="en-US" altLang="zh-CN" sz="1200" b="0" i="0" u="none" strike="noStrike" kern="1200" dirty="0">
                <a:solidFill>
                  <a:schemeClr val="tx1"/>
                </a:solidFill>
                <a:effectLst/>
                <a:latin typeface="+mn-lt"/>
                <a:ea typeface="+mn-ea"/>
                <a:cs typeface="+mn-cs"/>
              </a:rPr>
              <a:t>2006 </a:t>
            </a:r>
            <a:r>
              <a:rPr lang="zh-CN" altLang="en-US" sz="1200" b="0" i="0" u="none" strike="noStrike" kern="1200" dirty="0">
                <a:solidFill>
                  <a:schemeClr val="tx1"/>
                </a:solidFill>
                <a:effectLst/>
                <a:latin typeface="+mn-lt"/>
                <a:ea typeface="+mn-ea"/>
                <a:cs typeface="+mn-cs"/>
              </a:rPr>
              <a:t>年谷歌就已经拥有了 </a:t>
            </a:r>
            <a:r>
              <a:rPr lang="en-US" altLang="zh-CN" sz="1200" b="0" i="0" u="none" strike="noStrike" kern="1200" dirty="0">
                <a:solidFill>
                  <a:schemeClr val="tx1"/>
                </a:solidFill>
                <a:effectLst/>
                <a:latin typeface="+mn-lt"/>
                <a:ea typeface="+mn-ea"/>
                <a:cs typeface="+mn-cs"/>
              </a:rPr>
              <a:t>45 </a:t>
            </a:r>
            <a:r>
              <a:rPr lang="zh-CN" altLang="en-US" sz="1200" b="0" i="0" u="none" strike="noStrike" kern="1200" dirty="0">
                <a:solidFill>
                  <a:schemeClr val="tx1"/>
                </a:solidFill>
                <a:effectLst/>
                <a:latin typeface="+mn-lt"/>
                <a:ea typeface="+mn-ea"/>
                <a:cs typeface="+mn-cs"/>
              </a:rPr>
              <a:t>万台服务器。谷歌在 </a:t>
            </a:r>
            <a:r>
              <a:rPr lang="en-US" altLang="zh-CN" sz="1200" b="0" i="0" u="none" strike="noStrike" kern="1200" dirty="0">
                <a:solidFill>
                  <a:schemeClr val="tx1"/>
                </a:solidFill>
                <a:effectLst/>
                <a:latin typeface="+mn-lt"/>
                <a:ea typeface="+mn-ea"/>
                <a:cs typeface="+mn-cs"/>
              </a:rPr>
              <a:t>2004 </a:t>
            </a:r>
            <a:r>
              <a:rPr lang="zh-CN" altLang="en-US" sz="1200" b="0" i="0" u="none" strike="noStrike" kern="1200" dirty="0">
                <a:solidFill>
                  <a:schemeClr val="tx1"/>
                </a:solidFill>
                <a:effectLst/>
                <a:latin typeface="+mn-lt"/>
                <a:ea typeface="+mn-ea"/>
                <a:cs typeface="+mn-cs"/>
              </a:rPr>
              <a:t>年前后就已经开始研制数据中心管理系统 </a:t>
            </a:r>
            <a:r>
              <a:rPr lang="en-US" altLang="zh-CN" sz="1200" b="0" i="0" u="none" strike="noStrike" kern="1200" dirty="0">
                <a:solidFill>
                  <a:schemeClr val="tx1"/>
                </a:solidFill>
                <a:effectLst/>
                <a:latin typeface="+mn-lt"/>
                <a:ea typeface="+mn-ea"/>
                <a:cs typeface="+mn-cs"/>
              </a:rPr>
              <a:t>Borg</a:t>
            </a:r>
            <a:r>
              <a:rPr lang="zh-CN" altLang="en-US" sz="1200" b="0" i="0" u="none" strike="noStrike" kern="1200" dirty="0">
                <a:solidFill>
                  <a:schemeClr val="tx1"/>
                </a:solidFill>
                <a:effectLst/>
                <a:latin typeface="+mn-lt"/>
                <a:ea typeface="+mn-ea"/>
                <a:cs typeface="+mn-cs"/>
              </a:rPr>
              <a:t>，将运行“在线应用”（加引号埋个伏笔）服务器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的利用率提高和维持在 </a:t>
            </a:r>
            <a:r>
              <a:rPr lang="en-US" altLang="zh-CN" sz="1200" b="0" i="0" u="none" strike="noStrike" kern="1200" dirty="0">
                <a:solidFill>
                  <a:schemeClr val="tx1"/>
                </a:solidFill>
                <a:effectLst/>
                <a:latin typeface="+mn-lt"/>
                <a:ea typeface="+mn-ea"/>
                <a:cs typeface="+mn-cs"/>
              </a:rPr>
              <a:t>30% </a:t>
            </a:r>
            <a:r>
              <a:rPr lang="zh-CN" altLang="en-US" sz="1200" b="0" i="0" u="none" strike="noStrike" kern="1200" dirty="0">
                <a:solidFill>
                  <a:schemeClr val="tx1"/>
                </a:solidFill>
                <a:effectLst/>
                <a:latin typeface="+mn-lt"/>
                <a:ea typeface="+mn-ea"/>
                <a:cs typeface="+mn-cs"/>
              </a:rPr>
              <a:t>的水平。而更多的企业达不到这个水平，比如麦肯锡估计整个业界服务器的平均利用率大约是 </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，而高德纳 </a:t>
            </a:r>
            <a:r>
              <a:rPr lang="en-US" altLang="zh-CN" sz="1200" b="0" i="0" u="none" strike="noStrike" kern="1200" dirty="0">
                <a:solidFill>
                  <a:schemeClr val="tx1"/>
                </a:solidFill>
                <a:effectLst/>
                <a:latin typeface="+mn-lt"/>
                <a:ea typeface="+mn-ea"/>
                <a:cs typeface="+mn-cs"/>
              </a:rPr>
              <a:t>(Gartner) </a:t>
            </a:r>
            <a:r>
              <a:rPr lang="zh-CN" altLang="en-US" sz="1200" b="0" i="0" u="none" strike="noStrike" kern="1200" dirty="0">
                <a:solidFill>
                  <a:schemeClr val="tx1"/>
                </a:solidFill>
                <a:effectLst/>
                <a:latin typeface="+mn-lt"/>
                <a:ea typeface="+mn-ea"/>
                <a:cs typeface="+mn-cs"/>
              </a:rPr>
              <a:t>的估计稍乐观一些，认为大概是 </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。这两个数字与笔者了解到的基本吻合，国内一些银行的数据中心利用率大概是 </a:t>
            </a:r>
            <a:r>
              <a:rPr lang="en-US" altLang="zh-CN" sz="1200" b="0" i="0" u="none" strike="noStrike" kern="1200" dirty="0">
                <a:solidFill>
                  <a:schemeClr val="tx1"/>
                </a:solidFill>
                <a:effectLst/>
                <a:latin typeface="+mn-lt"/>
                <a:ea typeface="+mn-ea"/>
                <a:cs typeface="+mn-cs"/>
              </a:rPr>
              <a:t>5% </a:t>
            </a:r>
            <a:r>
              <a:rPr lang="zh-CN" altLang="en-US" sz="1200" b="0" i="0" u="none" strike="noStrike" kern="1200" dirty="0">
                <a:solidFill>
                  <a:schemeClr val="tx1"/>
                </a:solidFill>
                <a:effectLst/>
                <a:latin typeface="+mn-lt"/>
                <a:ea typeface="+mn-ea"/>
                <a:cs typeface="+mn-cs"/>
              </a:rPr>
              <a:t>左右，而印度塔塔公司曾公布他们的服务器利用率大概是 </a:t>
            </a:r>
            <a:r>
              <a:rPr lang="en-US" altLang="zh-CN" sz="1200" b="0" i="0" u="none" strike="noStrike" kern="1200" dirty="0">
                <a:solidFill>
                  <a:schemeClr val="tx1"/>
                </a:solidFill>
                <a:effectLst/>
                <a:latin typeface="+mn-lt"/>
                <a:ea typeface="+mn-ea"/>
                <a:cs typeface="+mn-cs"/>
              </a:rPr>
              <a:t>12%</a:t>
            </a:r>
            <a:r>
              <a:rPr lang="zh-CN" altLang="en-US" sz="1200" b="0" i="0" u="none" strike="noStrike" kern="1200" dirty="0">
                <a:solidFill>
                  <a:schemeClr val="tx1"/>
                </a:solidFill>
                <a:effectLst/>
                <a:latin typeface="+mn-lt"/>
                <a:ea typeface="+mn-ea"/>
                <a:cs typeface="+mn-cs"/>
              </a:rPr>
              <a:t>。云计算不是可以通过虚拟化技术在一台服务器上运行多个虚拟机来提高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的利用率吗？</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其实谷歌的 </a:t>
            </a:r>
            <a:r>
              <a:rPr lang="en-US" altLang="zh-CN" sz="1200" b="0" i="0" u="none" strike="noStrike" kern="1200" dirty="0">
                <a:solidFill>
                  <a:schemeClr val="tx1"/>
                </a:solidFill>
                <a:effectLst/>
                <a:latin typeface="+mn-lt"/>
                <a:ea typeface="+mn-ea"/>
                <a:cs typeface="+mn-cs"/>
              </a:rPr>
              <a:t>Borg </a:t>
            </a:r>
            <a:r>
              <a:rPr lang="zh-CN" altLang="en-US" sz="1200" b="0" i="0" u="none" strike="noStrike" kern="1200" dirty="0">
                <a:solidFill>
                  <a:schemeClr val="tx1"/>
                </a:solidFill>
                <a:effectLst/>
                <a:latin typeface="+mn-lt"/>
                <a:ea typeface="+mn-ea"/>
                <a:cs typeface="+mn-cs"/>
              </a:rPr>
              <a:t>系统早就采用了类似的容器技术，</a:t>
            </a:r>
            <a:r>
              <a:rPr lang="en-US" altLang="zh-CN" sz="1200" b="0" i="0" u="none" strike="noStrike" kern="1200" dirty="0">
                <a:solidFill>
                  <a:schemeClr val="tx1"/>
                </a:solidFill>
                <a:effectLst/>
                <a:latin typeface="+mn-lt"/>
                <a:ea typeface="+mn-ea"/>
                <a:cs typeface="+mn-cs"/>
              </a:rPr>
              <a:t>2013 </a:t>
            </a:r>
            <a:r>
              <a:rPr lang="zh-CN" altLang="en-US" sz="1200" b="0" i="0" u="none" strike="noStrike" kern="1200" dirty="0">
                <a:solidFill>
                  <a:schemeClr val="tx1"/>
                </a:solidFill>
                <a:effectLst/>
                <a:latin typeface="+mn-lt"/>
                <a:ea typeface="+mn-ea"/>
                <a:cs typeface="+mn-cs"/>
              </a:rPr>
              <a:t>年的那 </a:t>
            </a:r>
            <a:r>
              <a:rPr lang="en-US" altLang="zh-CN" sz="1200" b="0" i="0" u="none" strike="noStrike" kern="1200" dirty="0">
                <a:solidFill>
                  <a:schemeClr val="tx1"/>
                </a:solidFill>
                <a:effectLst/>
                <a:latin typeface="+mn-lt"/>
                <a:ea typeface="+mn-ea"/>
                <a:cs typeface="+mn-cs"/>
              </a:rPr>
              <a:t>2 </a:t>
            </a:r>
            <a:r>
              <a:rPr lang="zh-CN" altLang="en-US" sz="1200" b="0" i="0" u="none" strike="noStrike" kern="1200" dirty="0">
                <a:solidFill>
                  <a:schemeClr val="tx1"/>
                </a:solidFill>
                <a:effectLst/>
                <a:latin typeface="+mn-lt"/>
                <a:ea typeface="+mn-ea"/>
                <a:cs typeface="+mn-cs"/>
              </a:rPr>
              <a:t>万台服务器上就是多个应用混合在一起运行后得到的结果。谷歌将数据中心分为了两类，一类是包含在线应用的数据中心， </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利用率只有 </a:t>
            </a:r>
            <a:r>
              <a:rPr lang="en-US" altLang="zh-CN" sz="1200" b="0" i="0" u="none" strike="noStrike" kern="1200" dirty="0">
                <a:solidFill>
                  <a:schemeClr val="tx1"/>
                </a:solidFill>
                <a:effectLst/>
                <a:latin typeface="+mn-lt"/>
                <a:ea typeface="+mn-ea"/>
                <a:cs typeface="+mn-cs"/>
              </a:rPr>
              <a:t>30% </a:t>
            </a:r>
            <a:r>
              <a:rPr lang="zh-CN" altLang="en-US" sz="1200" b="0" i="0" u="none" strike="noStrike" kern="1200" dirty="0">
                <a:solidFill>
                  <a:schemeClr val="tx1"/>
                </a:solidFill>
                <a:effectLst/>
                <a:latin typeface="+mn-lt"/>
                <a:ea typeface="+mn-ea"/>
                <a:cs typeface="+mn-cs"/>
              </a:rPr>
              <a:t>；而另一类是不包含在线应用，专门运行 </a:t>
            </a:r>
            <a:r>
              <a:rPr lang="en-US" altLang="zh-CN" sz="1200" b="0" i="0" u="none" strike="noStrike" kern="1200" dirty="0">
                <a:solidFill>
                  <a:schemeClr val="tx1"/>
                </a:solidFill>
                <a:effectLst/>
                <a:latin typeface="+mn-lt"/>
                <a:ea typeface="+mn-ea"/>
                <a:cs typeface="+mn-cs"/>
              </a:rPr>
              <a:t>MapReduce </a:t>
            </a:r>
            <a:r>
              <a:rPr lang="zh-CN" altLang="en-US" sz="1200" b="0" i="0" u="none" strike="noStrike" kern="1200" dirty="0">
                <a:solidFill>
                  <a:schemeClr val="tx1"/>
                </a:solidFill>
                <a:effectLst/>
                <a:latin typeface="+mn-lt"/>
                <a:ea typeface="+mn-ea"/>
                <a:cs typeface="+mn-cs"/>
              </a:rPr>
              <a:t>等批处理的数据中心，</a:t>
            </a:r>
            <a:r>
              <a:rPr lang="en-US" altLang="zh-CN" sz="1200" b="0" i="0" u="none" strike="noStrike" kern="1200" dirty="0">
                <a:solidFill>
                  <a:schemeClr val="tx1"/>
                </a:solidFill>
                <a:effectLst/>
                <a:latin typeface="+mn-lt"/>
                <a:ea typeface="+mn-ea"/>
                <a:cs typeface="+mn-cs"/>
              </a:rPr>
              <a:t>CPU </a:t>
            </a:r>
            <a:r>
              <a:rPr lang="zh-CN" altLang="en-US" sz="1200" b="0" i="0" u="none" strike="noStrike" kern="1200" dirty="0">
                <a:solidFill>
                  <a:schemeClr val="tx1"/>
                </a:solidFill>
                <a:effectLst/>
                <a:latin typeface="+mn-lt"/>
                <a:ea typeface="+mn-ea"/>
                <a:cs typeface="+mn-cs"/>
              </a:rPr>
              <a:t>利用率平均为 </a:t>
            </a:r>
            <a:r>
              <a:rPr lang="en-US" altLang="zh-CN" sz="1200" b="0" i="0" u="none" strike="noStrike" kern="1200" dirty="0">
                <a:solidFill>
                  <a:schemeClr val="tx1"/>
                </a:solidFill>
                <a:effectLst/>
                <a:latin typeface="+mn-lt"/>
                <a:ea typeface="+mn-ea"/>
                <a:cs typeface="+mn-cs"/>
              </a:rPr>
              <a:t>75%</a:t>
            </a:r>
            <a:r>
              <a:rPr lang="zh-CN" altLang="en-US" sz="1200" b="0" i="0" u="none" strike="noStrike" kern="1200" dirty="0">
                <a:solidFill>
                  <a:schemeClr val="tx1"/>
                </a:solidFill>
                <a:effectLst/>
                <a:latin typeface="+mn-lt"/>
                <a:ea typeface="+mn-ea"/>
                <a:cs typeface="+mn-cs"/>
              </a:rPr>
              <a:t>，如图</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所示</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83763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104</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b="0" i="0" u="none" strike="noStrike" kern="1200" dirty="0">
                <a:solidFill>
                  <a:schemeClr val="tx1"/>
                </a:solidFill>
                <a:effectLst/>
                <a:latin typeface="+mn-lt"/>
                <a:ea typeface="+mn-ea"/>
                <a:cs typeface="+mn-cs"/>
              </a:rPr>
              <a:t>2135 </a:t>
            </a:r>
            <a:r>
              <a:rPr lang="zh-CN" altLang="en-US" sz="1200" b="0" i="0" u="none" strike="noStrike" kern="1200" dirty="0">
                <a:solidFill>
                  <a:schemeClr val="tx1"/>
                </a:solidFill>
                <a:effectLst/>
                <a:latin typeface="+mn-lt"/>
                <a:ea typeface="+mn-ea"/>
                <a:cs typeface="+mn-cs"/>
              </a:rPr>
              <a:t>亿！</a:t>
            </a:r>
            <a:r>
              <a:rPr lang="en-US" altLang="zh-CN" sz="1200" b="0" i="0" u="none" strike="noStrike" kern="1200" dirty="0">
                <a:solidFill>
                  <a:schemeClr val="tx1"/>
                </a:solidFill>
                <a:effectLst/>
                <a:latin typeface="+mn-lt"/>
                <a:ea typeface="+mn-ea"/>
                <a:cs typeface="+mn-cs"/>
              </a:rPr>
              <a:t>11 </a:t>
            </a:r>
            <a:r>
              <a:rPr lang="zh-CN" altLang="en-US" sz="1200" b="0" i="0" u="none" strike="noStrike" kern="1200" dirty="0">
                <a:solidFill>
                  <a:schemeClr val="tx1"/>
                </a:solidFill>
                <a:effectLst/>
                <a:latin typeface="+mn-lt"/>
                <a:ea typeface="+mn-ea"/>
                <a:cs typeface="+mn-cs"/>
              </a:rPr>
              <a:t>月 </a:t>
            </a:r>
            <a:r>
              <a:rPr lang="en-US" altLang="zh-CN" sz="1200" b="0" i="0" u="none" strike="noStrike" kern="1200" dirty="0">
                <a:solidFill>
                  <a:schemeClr val="tx1"/>
                </a:solidFill>
                <a:effectLst/>
                <a:latin typeface="+mn-lt"/>
                <a:ea typeface="+mn-ea"/>
                <a:cs typeface="+mn-cs"/>
              </a:rPr>
              <a:t>12 </a:t>
            </a:r>
            <a:r>
              <a:rPr lang="zh-CN" altLang="en-US" sz="1200" b="0" i="0" u="none" strike="noStrike" kern="1200" dirty="0">
                <a:solidFill>
                  <a:schemeClr val="tx1"/>
                </a:solidFill>
                <a:effectLst/>
                <a:latin typeface="+mn-lt"/>
                <a:ea typeface="+mn-ea"/>
                <a:cs typeface="+mn-cs"/>
              </a:rPr>
              <a:t>日零点，</a:t>
            </a:r>
            <a:r>
              <a:rPr lang="en-US" altLang="zh-CN" sz="1200" b="0" i="0" u="none" strike="noStrike" kern="1200" dirty="0">
                <a:solidFill>
                  <a:schemeClr val="tx1"/>
                </a:solidFill>
                <a:effectLst/>
                <a:latin typeface="+mn-lt"/>
                <a:ea typeface="+mn-ea"/>
                <a:cs typeface="+mn-cs"/>
              </a:rPr>
              <a:t>2018 </a:t>
            </a:r>
            <a:r>
              <a:rPr lang="zh-CN" altLang="en-US" sz="1200" b="0" i="0" u="none" strike="noStrike" kern="1200" dirty="0">
                <a:solidFill>
                  <a:schemeClr val="tx1"/>
                </a:solidFill>
                <a:effectLst/>
                <a:latin typeface="+mn-lt"/>
                <a:ea typeface="+mn-ea"/>
                <a:cs typeface="+mn-cs"/>
              </a:rPr>
              <a:t>天猫“双</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全球狂欢节的成交额在数据大屏定格，较去年的记录增长近 </a:t>
            </a:r>
            <a:r>
              <a:rPr lang="en-US" altLang="zh-CN" sz="1200" b="0" i="0" u="none" strike="noStrike" kern="1200" dirty="0">
                <a:solidFill>
                  <a:schemeClr val="tx1"/>
                </a:solidFill>
                <a:effectLst/>
                <a:latin typeface="+mn-lt"/>
                <a:ea typeface="+mn-ea"/>
                <a:cs typeface="+mn-cs"/>
              </a:rPr>
              <a:t>27%</a:t>
            </a:r>
            <a:r>
              <a:rPr lang="zh-CN" altLang="en-US" sz="1200" b="0" i="0" u="none" strike="noStrike" kern="1200" dirty="0">
                <a:solidFill>
                  <a:schemeClr val="tx1"/>
                </a:solidFill>
                <a:effectLst/>
                <a:latin typeface="+mn-lt"/>
                <a:ea typeface="+mn-ea"/>
                <a:cs typeface="+mn-cs"/>
              </a:rPr>
              <a:t>，物流订单超 </a:t>
            </a:r>
            <a:r>
              <a:rPr lang="en-US" altLang="zh-CN" sz="1200" b="0" i="0" u="none" strike="noStrike" kern="1200" dirty="0">
                <a:solidFill>
                  <a:schemeClr val="tx1"/>
                </a:solidFill>
                <a:effectLst/>
                <a:latin typeface="+mn-lt"/>
                <a:ea typeface="+mn-ea"/>
                <a:cs typeface="+mn-cs"/>
              </a:rPr>
              <a:t>10 </a:t>
            </a:r>
            <a:r>
              <a:rPr lang="zh-CN" altLang="en-US" sz="1200" b="0" i="0" u="none" strike="noStrike" kern="1200" dirty="0">
                <a:solidFill>
                  <a:schemeClr val="tx1"/>
                </a:solidFill>
                <a:effectLst/>
                <a:latin typeface="+mn-lt"/>
                <a:ea typeface="+mn-ea"/>
                <a:cs typeface="+mn-cs"/>
              </a:rPr>
              <a:t>亿！天猫双 </a:t>
            </a:r>
            <a:r>
              <a:rPr lang="en-US" altLang="zh-CN" sz="1200" b="0" i="0" u="none" strike="noStrike" kern="1200" dirty="0">
                <a:solidFill>
                  <a:schemeClr val="tx1"/>
                </a:solidFill>
                <a:effectLst/>
                <a:latin typeface="+mn-lt"/>
                <a:ea typeface="+mn-ea"/>
                <a:cs typeface="+mn-cs"/>
              </a:rPr>
              <a:t>11 </a:t>
            </a:r>
            <a:r>
              <a:rPr lang="zh-CN" altLang="en-US" sz="1200" b="0" i="0" u="none" strike="noStrike" kern="1200" dirty="0">
                <a:solidFill>
                  <a:schemeClr val="tx1"/>
                </a:solidFill>
                <a:effectLst/>
                <a:latin typeface="+mn-lt"/>
                <a:ea typeface="+mn-ea"/>
                <a:cs typeface="+mn-cs"/>
              </a:rPr>
              <a:t>再次成为阿里巴巴创造纪录并突破纪录的商业奇迹。</a:t>
            </a:r>
            <a:endParaRPr lang="en-US" altLang="zh-CN" sz="1200" b="0" i="0" u="none" strike="noStrike" kern="1200" dirty="0">
              <a:solidFill>
                <a:schemeClr val="tx1"/>
              </a:solidFill>
              <a:effectLst/>
              <a:latin typeface="+mn-lt"/>
              <a:ea typeface="+mn-ea"/>
              <a:cs typeface="+mn-cs"/>
            </a:endParaRPr>
          </a:p>
          <a:p>
            <a:endParaRPr kumimoji="0"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混部技术的出发点，源自于对不断增长的业务和日益攀升的资源成本如何平衡的思考，我们希望用最小的资源成本，支撑更大的业务需求。</a:t>
            </a:r>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是否能够复用已有的存量资源，来满足新增的业务，这就是混部技术发展的思想源头。</a:t>
            </a:r>
          </a:p>
          <a:p>
            <a:endParaRPr kumimoji="0" lang="zh-CN" altLang="en-US"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26880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105</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u="none" strike="noStrike" kern="1200" dirty="0">
                <a:solidFill>
                  <a:schemeClr val="tx1"/>
                </a:solidFill>
                <a:effectLst/>
                <a:latin typeface="+mn-lt"/>
                <a:ea typeface="+mn-ea"/>
                <a:cs typeface="+mn-cs"/>
              </a:rPr>
              <a:t>打个比方，跑在容器里的在线服务就像石块；而计算任务我们把它比喻成沙子和水。当在线压力小的时候，计算任务就占住那些空隙，把空闲的资源都使用起来，而当在线忙的时候，计算任务就立即退出那些空隙，把资源还给在线业务。这样的技术一方面在平时，我们可以极大地提升资源的利用率；另一方面，在大促活动需要突增在线服务器的时候，又可以通过在线业务占用计算任务资源的方式，来顶住那短暂的峰值压力。</a:t>
            </a:r>
            <a:endParaRPr kumimoji="0" lang="zh-CN" altLang="en-US" b="1"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97574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106</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r>
              <a:rPr lang="zh-CN" altLang="en-US" sz="1200" b="0" i="0" u="none" strike="noStrike" kern="1200" dirty="0">
                <a:solidFill>
                  <a:schemeClr val="tx1"/>
                </a:solidFill>
                <a:effectLst/>
                <a:latin typeface="+mn-lt"/>
                <a:ea typeface="+mn-ea"/>
                <a:cs typeface="+mn-cs"/>
              </a:rPr>
              <a:t>在混部集群中，我们的两个调度平台同时自主运行，</a:t>
            </a:r>
            <a:r>
              <a:rPr lang="en-US" altLang="zh-CN" sz="1200" b="0" i="0" u="none" strike="noStrike" kern="1200" dirty="0">
                <a:solidFill>
                  <a:schemeClr val="tx1"/>
                </a:solidFill>
                <a:effectLst/>
                <a:latin typeface="+mn-lt"/>
                <a:ea typeface="+mn-ea"/>
                <a:cs typeface="+mn-cs"/>
              </a:rPr>
              <a:t>sigma </a:t>
            </a:r>
            <a:r>
              <a:rPr lang="zh-CN" altLang="en-US" sz="1200" b="0" i="0" u="none" strike="noStrike" kern="1200" dirty="0">
                <a:solidFill>
                  <a:schemeClr val="tx1"/>
                </a:solidFill>
                <a:effectLst/>
                <a:latin typeface="+mn-lt"/>
                <a:ea typeface="+mn-ea"/>
                <a:cs typeface="+mn-cs"/>
              </a:rPr>
              <a:t>管理在线服务容器的调度，而 </a:t>
            </a:r>
            <a:r>
              <a:rPr lang="en-US" altLang="zh-CN" sz="1200" b="0" i="0" u="none" strike="noStrike" kern="1200" dirty="0">
                <a:solidFill>
                  <a:schemeClr val="tx1"/>
                </a:solidFill>
                <a:effectLst/>
                <a:latin typeface="+mn-lt"/>
                <a:ea typeface="+mn-ea"/>
                <a:cs typeface="+mn-cs"/>
              </a:rPr>
              <a:t>Fuxi </a:t>
            </a:r>
            <a:r>
              <a:rPr lang="zh-CN" altLang="en-US" sz="1200" b="0" i="0" u="none" strike="noStrike" kern="1200" dirty="0">
                <a:solidFill>
                  <a:schemeClr val="tx1"/>
                </a:solidFill>
                <a:effectLst/>
                <a:latin typeface="+mn-lt"/>
                <a:ea typeface="+mn-ea"/>
                <a:cs typeface="+mn-cs"/>
              </a:rPr>
              <a:t>管理 </a:t>
            </a:r>
            <a:r>
              <a:rPr lang="en-US" altLang="zh-CN" sz="1200" b="0" i="0" u="none" strike="noStrike" kern="1200" dirty="0">
                <a:solidFill>
                  <a:schemeClr val="tx1"/>
                </a:solidFill>
                <a:effectLst/>
                <a:latin typeface="+mn-lt"/>
                <a:ea typeface="+mn-ea"/>
                <a:cs typeface="+mn-cs"/>
              </a:rPr>
              <a:t>ODPS </a:t>
            </a:r>
            <a:r>
              <a:rPr lang="zh-CN" altLang="en-US" sz="1200" b="0" i="0" u="none" strike="noStrike" kern="1200" dirty="0">
                <a:solidFill>
                  <a:schemeClr val="tx1"/>
                </a:solidFill>
                <a:effectLst/>
                <a:latin typeface="+mn-lt"/>
                <a:ea typeface="+mn-ea"/>
                <a:cs typeface="+mn-cs"/>
              </a:rPr>
              <a:t>上的的计算任务。为了让这两个调度器能一起进行工作，在中间我们使用了零层与零层管控来协调两者之间的资源分配。</a:t>
            </a:r>
            <a:endParaRPr lang="en-US" altLang="zh-CN" sz="1200" b="0" i="0" u="none" strike="noStrike" kern="1200" dirty="0">
              <a:solidFill>
                <a:schemeClr val="tx1"/>
              </a:solidFill>
              <a:effectLst/>
              <a:latin typeface="+mn-lt"/>
              <a:ea typeface="+mn-ea"/>
              <a:cs typeface="+mn-cs"/>
            </a:endParaRPr>
          </a:p>
          <a:p>
            <a:pPr fontAlgn="base"/>
            <a:endParaRPr lang="en-US" altLang="zh-CN" sz="1200" b="0" i="0" u="none" strike="noStrike" kern="1200" dirty="0">
              <a:solidFill>
                <a:schemeClr val="tx1"/>
              </a:solidFill>
              <a:effectLst/>
              <a:latin typeface="+mn-lt"/>
              <a:ea typeface="+mn-ea"/>
              <a:cs typeface="+mn-cs"/>
            </a:endParaRPr>
          </a:p>
          <a:p>
            <a:pPr fontAlgn="base"/>
            <a:r>
              <a:rPr lang="zh-CN" altLang="en-US" sz="1200" b="0" i="0" u="none" strike="noStrike" kern="1200" dirty="0">
                <a:solidFill>
                  <a:schemeClr val="tx1"/>
                </a:solidFill>
                <a:effectLst/>
                <a:latin typeface="+mn-lt"/>
                <a:ea typeface="+mn-ea"/>
                <a:cs typeface="+mn-cs"/>
              </a:rPr>
              <a:t>一、在线服务容器调度器 </a:t>
            </a:r>
            <a:r>
              <a:rPr lang="en-US" altLang="zh-CN" sz="1200" b="0" i="0" u="none" strike="noStrike" kern="1200" dirty="0">
                <a:solidFill>
                  <a:schemeClr val="tx1"/>
                </a:solidFill>
                <a:effectLst/>
                <a:latin typeface="+mn-lt"/>
                <a:ea typeface="+mn-ea"/>
                <a:cs typeface="+mn-cs"/>
              </a:rPr>
              <a:t>Sigma </a:t>
            </a:r>
            <a:r>
              <a:rPr lang="zh-CN" altLang="en-US" sz="1200" b="0" i="0" u="none" strike="noStrike" kern="1200" dirty="0">
                <a:solidFill>
                  <a:schemeClr val="tx1"/>
                </a:solidFill>
                <a:effectLst/>
                <a:latin typeface="+mn-lt"/>
                <a:ea typeface="+mn-ea"/>
                <a:cs typeface="+mn-cs"/>
              </a:rPr>
              <a:t>的特点是：</a:t>
            </a:r>
          </a:p>
          <a:p>
            <a:pPr fontAlgn="base"/>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兼容 </a:t>
            </a:r>
            <a:r>
              <a:rPr lang="en-US" altLang="zh-CN" sz="1200" b="0" i="0" u="none" strike="noStrike" kern="1200" dirty="0">
                <a:solidFill>
                  <a:schemeClr val="tx1"/>
                </a:solidFill>
                <a:effectLst/>
                <a:latin typeface="+mn-lt"/>
                <a:ea typeface="+mn-ea"/>
                <a:cs typeface="+mn-cs"/>
              </a:rPr>
              <a:t>Kubernetes </a:t>
            </a:r>
            <a:r>
              <a:rPr lang="zh-CN" altLang="en-US" sz="1200" b="0" i="0" u="none" strike="noStrike" kern="1200" dirty="0">
                <a:solidFill>
                  <a:schemeClr val="tx1"/>
                </a:solidFill>
                <a:effectLst/>
                <a:latin typeface="+mn-lt"/>
                <a:ea typeface="+mn-ea"/>
                <a:cs typeface="+mn-cs"/>
              </a:rPr>
              <a:t>的 </a:t>
            </a:r>
            <a:r>
              <a:rPr lang="en-US" altLang="zh-CN" sz="1200" b="0" i="0" u="none" strike="noStrike" kern="1200" dirty="0">
                <a:solidFill>
                  <a:schemeClr val="tx1"/>
                </a:solidFill>
                <a:effectLst/>
                <a:latin typeface="+mn-lt"/>
                <a:ea typeface="+mn-ea"/>
                <a:cs typeface="+mn-cs"/>
              </a:rPr>
              <a:t>API</a:t>
            </a:r>
            <a:r>
              <a:rPr lang="zh-CN" altLang="en-US" sz="1200" b="0" i="0" u="none" strike="noStrike" kern="1200" dirty="0">
                <a:solidFill>
                  <a:schemeClr val="tx1"/>
                </a:solidFill>
                <a:effectLst/>
                <a:latin typeface="+mn-lt"/>
                <a:ea typeface="+mn-ea"/>
                <a:cs typeface="+mn-cs"/>
              </a:rPr>
              <a:t>，和开源社区共建</a:t>
            </a:r>
          </a:p>
          <a:p>
            <a:pPr fontAlgn="base"/>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 采用阿里兼容 </a:t>
            </a:r>
            <a:r>
              <a:rPr lang="en-US" altLang="zh-CN" sz="1200" b="0" i="0" u="none" strike="noStrike" kern="1200" dirty="0">
                <a:solidFill>
                  <a:schemeClr val="tx1"/>
                </a:solidFill>
                <a:effectLst/>
                <a:latin typeface="+mn-lt"/>
                <a:ea typeface="+mn-ea"/>
                <a:cs typeface="+mn-cs"/>
              </a:rPr>
              <a:t>OCI </a:t>
            </a:r>
            <a:r>
              <a:rPr lang="zh-CN" altLang="en-US" sz="1200" b="0" i="0" u="none" strike="noStrike" kern="1200" dirty="0">
                <a:solidFill>
                  <a:schemeClr val="tx1"/>
                </a:solidFill>
                <a:effectLst/>
                <a:latin typeface="+mn-lt"/>
                <a:ea typeface="+mn-ea"/>
                <a:cs typeface="+mn-cs"/>
              </a:rPr>
              <a:t>标准的 </a:t>
            </a:r>
            <a:r>
              <a:rPr lang="en-US" altLang="zh-CN" sz="1200" b="0" i="0" u="none" strike="noStrike" kern="1200" dirty="0">
                <a:solidFill>
                  <a:schemeClr val="tx1"/>
                </a:solidFill>
                <a:effectLst/>
                <a:latin typeface="+mn-lt"/>
                <a:ea typeface="+mn-ea"/>
                <a:cs typeface="+mn-cs"/>
              </a:rPr>
              <a:t>Pouch </a:t>
            </a:r>
            <a:r>
              <a:rPr lang="zh-CN" altLang="en-US" sz="1200" b="0" i="0" u="none" strike="noStrike" kern="1200" dirty="0">
                <a:solidFill>
                  <a:schemeClr val="tx1"/>
                </a:solidFill>
                <a:effectLst/>
                <a:latin typeface="+mn-lt"/>
                <a:ea typeface="+mn-ea"/>
                <a:cs typeface="+mn-cs"/>
              </a:rPr>
              <a:t>容器</a:t>
            </a:r>
          </a:p>
          <a:p>
            <a:pPr fontAlgn="base"/>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 经历过阿里多年的大规模使用和双十一的验证</a:t>
            </a:r>
            <a:endParaRPr lang="en-US" altLang="zh-CN" sz="1200" b="0" i="0" u="none" strike="noStrike" kern="1200" dirty="0">
              <a:solidFill>
                <a:schemeClr val="tx1"/>
              </a:solidFill>
              <a:effectLst/>
              <a:latin typeface="+mn-lt"/>
              <a:ea typeface="+mn-ea"/>
              <a:cs typeface="+mn-cs"/>
            </a:endParaRPr>
          </a:p>
          <a:p>
            <a:pPr fontAlgn="base"/>
            <a:endParaRPr lang="en-US" altLang="zh-CN" sz="1200" b="0" i="0" u="none" strike="noStrike" kern="1200" dirty="0">
              <a:solidFill>
                <a:schemeClr val="tx1"/>
              </a:solidFill>
              <a:effectLst/>
              <a:latin typeface="+mn-lt"/>
              <a:ea typeface="+mn-ea"/>
              <a:cs typeface="+mn-cs"/>
            </a:endParaRPr>
          </a:p>
          <a:p>
            <a:pPr fontAlgn="base"/>
            <a:r>
              <a:rPr lang="zh-CN" altLang="en-US" sz="1200" b="0" i="0" u="none" strike="noStrike" kern="1200" dirty="0">
                <a:solidFill>
                  <a:schemeClr val="tx1"/>
                </a:solidFill>
                <a:effectLst/>
                <a:latin typeface="+mn-lt"/>
                <a:ea typeface="+mn-ea"/>
                <a:cs typeface="+mn-cs"/>
              </a:rPr>
              <a:t>二、计算任务调度器 </a:t>
            </a:r>
            <a:r>
              <a:rPr lang="en-US" altLang="zh-CN" sz="1200" b="0" i="0" u="none" strike="noStrike" kern="1200" dirty="0">
                <a:solidFill>
                  <a:schemeClr val="tx1"/>
                </a:solidFill>
                <a:effectLst/>
                <a:latin typeface="+mn-lt"/>
                <a:ea typeface="+mn-ea"/>
                <a:cs typeface="+mn-cs"/>
              </a:rPr>
              <a:t>Fuxi </a:t>
            </a:r>
            <a:r>
              <a:rPr lang="zh-CN" altLang="en-US" sz="1200" b="0" i="0" u="none" strike="noStrike" kern="1200" dirty="0">
                <a:solidFill>
                  <a:schemeClr val="tx1"/>
                </a:solidFill>
                <a:effectLst/>
                <a:latin typeface="+mn-lt"/>
                <a:ea typeface="+mn-ea"/>
                <a:cs typeface="+mn-cs"/>
              </a:rPr>
              <a:t>的特点是：</a:t>
            </a:r>
          </a:p>
          <a:p>
            <a:pPr fontAlgn="base"/>
            <a:r>
              <a:rPr lang="en-US" altLang="zh-CN" sz="1200" b="0" i="0" u="none" strike="noStrike" kern="1200" dirty="0">
                <a:solidFill>
                  <a:schemeClr val="tx1"/>
                </a:solidFill>
                <a:effectLst/>
                <a:latin typeface="+mn-lt"/>
                <a:ea typeface="+mn-ea"/>
                <a:cs typeface="+mn-cs"/>
              </a:rPr>
              <a:t>1. </a:t>
            </a:r>
            <a:r>
              <a:rPr lang="zh-CN" altLang="en-US" sz="1200" b="0" i="0" u="none" strike="noStrike" kern="1200" dirty="0">
                <a:solidFill>
                  <a:schemeClr val="tx1"/>
                </a:solidFill>
                <a:effectLst/>
                <a:latin typeface="+mn-lt"/>
                <a:ea typeface="+mn-ea"/>
                <a:cs typeface="+mn-cs"/>
              </a:rPr>
              <a:t>面向海量数据处理和大规模计算类型的复杂应用</a:t>
            </a:r>
          </a:p>
          <a:p>
            <a:pPr fontAlgn="base"/>
            <a:r>
              <a:rPr lang="en-US" altLang="zh-CN" sz="1200" b="0" i="0" u="none" strike="noStrike" kern="1200" dirty="0">
                <a:solidFill>
                  <a:schemeClr val="tx1"/>
                </a:solidFill>
                <a:effectLst/>
                <a:latin typeface="+mn-lt"/>
                <a:ea typeface="+mn-ea"/>
                <a:cs typeface="+mn-cs"/>
              </a:rPr>
              <a:t>2. </a:t>
            </a:r>
            <a:r>
              <a:rPr lang="zh-CN" altLang="en-US" sz="1200" b="0" i="0" u="none" strike="noStrike" kern="1200" dirty="0">
                <a:solidFill>
                  <a:schemeClr val="tx1"/>
                </a:solidFill>
                <a:effectLst/>
                <a:latin typeface="+mn-lt"/>
                <a:ea typeface="+mn-ea"/>
                <a:cs typeface="+mn-cs"/>
              </a:rPr>
              <a:t>提供了一个数据驱动的多级流水线并行计算框架，在表述能力上兼容 </a:t>
            </a:r>
            <a:r>
              <a:rPr lang="en-US" altLang="zh-CN" sz="1200" b="0" i="0" u="none" strike="noStrike" kern="1200" dirty="0">
                <a:solidFill>
                  <a:schemeClr val="tx1"/>
                </a:solidFill>
                <a:effectLst/>
                <a:latin typeface="+mn-lt"/>
                <a:ea typeface="+mn-ea"/>
                <a:cs typeface="+mn-cs"/>
              </a:rPr>
              <a:t>MapReduce</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Map-Reduce-Merge</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Cascading</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FlumeJava</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等多种编程模式</a:t>
            </a:r>
          </a:p>
          <a:p>
            <a:pPr fontAlgn="base"/>
            <a:r>
              <a:rPr lang="en-US" altLang="zh-CN" sz="1200" b="0" i="0" u="none" strike="noStrike" kern="1200" dirty="0">
                <a:solidFill>
                  <a:schemeClr val="tx1"/>
                </a:solidFill>
                <a:effectLst/>
                <a:latin typeface="+mn-lt"/>
                <a:ea typeface="+mn-ea"/>
                <a:cs typeface="+mn-cs"/>
              </a:rPr>
              <a:t>3. </a:t>
            </a:r>
            <a:r>
              <a:rPr lang="zh-CN" altLang="en-US" sz="1200" b="0" i="0" u="none" strike="noStrike" kern="1200" dirty="0">
                <a:solidFill>
                  <a:schemeClr val="tx1"/>
                </a:solidFill>
                <a:effectLst/>
                <a:latin typeface="+mn-lt"/>
                <a:ea typeface="+mn-ea"/>
                <a:cs typeface="+mn-cs"/>
              </a:rPr>
              <a:t>高可扩展性，支持十万以上级的并行任务调度，能根据数据分布优化网络开销。自动检测故障和系统热点，重试失败任务，保证作业稳定可靠运行完成</a:t>
            </a:r>
          </a:p>
          <a:p>
            <a:pPr fontAlgn="base"/>
            <a:endParaRPr lang="zh-CN" altLang="en-US" sz="1200" b="0" i="0" u="none" strike="noStrike" kern="1200" dirty="0">
              <a:solidFill>
                <a:schemeClr val="tx1"/>
              </a:solidFill>
              <a:effectLst/>
              <a:latin typeface="+mn-lt"/>
              <a:ea typeface="+mn-ea"/>
              <a:cs typeface="+mn-cs"/>
            </a:endParaRPr>
          </a:p>
          <a:p>
            <a:pPr fontAlgn="base"/>
            <a:r>
              <a:rPr kumimoji="0" lang="zh-CN" altLang="en-US" b="0" dirty="0">
                <a:latin typeface="Arial" panose="020B0604020202020204" pitchFamily="34" charset="0"/>
                <a:ea typeface="宋体" panose="02010600030101010101" pitchFamily="2" charset="-122"/>
              </a:rPr>
              <a:t>三、</a:t>
            </a:r>
            <a:r>
              <a:rPr lang="zh-CN" altLang="en-US" sz="1200" b="0" i="0" u="none" strike="noStrike" kern="1200" dirty="0">
                <a:solidFill>
                  <a:schemeClr val="tx1"/>
                </a:solidFill>
                <a:effectLst/>
                <a:latin typeface="+mn-lt"/>
                <a:ea typeface="+mn-ea"/>
                <a:cs typeface="+mn-cs"/>
              </a:rPr>
              <a:t>通过零层的资源协调机制，让整个集群平稳地管理并运行进来：</a:t>
            </a:r>
          </a:p>
          <a:p>
            <a:pPr fontAlgn="base"/>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混部集群管理</a:t>
            </a:r>
          </a:p>
          <a:p>
            <a:pPr fontAlgn="base"/>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 各调度租户之间的资源配比</a:t>
            </a:r>
          </a:p>
          <a:p>
            <a:pPr fontAlgn="base"/>
            <a:r>
              <a:rPr lang="en-US" altLang="zh-CN" sz="1200" b="0" i="0" u="none" strike="noStrike" kern="1200" dirty="0">
                <a:solidFill>
                  <a:schemeClr val="tx1"/>
                </a:solidFill>
                <a:effectLst/>
                <a:latin typeface="+mn-lt"/>
                <a:ea typeface="+mn-ea"/>
                <a:cs typeface="+mn-cs"/>
              </a:rPr>
              <a:t>3. </a:t>
            </a:r>
            <a:r>
              <a:rPr lang="zh-CN" altLang="en-US" sz="1200" b="0" i="0" u="none" strike="noStrike" kern="1200" dirty="0">
                <a:solidFill>
                  <a:schemeClr val="tx1"/>
                </a:solidFill>
                <a:effectLst/>
                <a:latin typeface="+mn-lt"/>
                <a:ea typeface="+mn-ea"/>
                <a:cs typeface="+mn-cs"/>
              </a:rPr>
              <a:t>日常与压测大促等时段的策略</a:t>
            </a:r>
          </a:p>
          <a:p>
            <a:pPr fontAlgn="base"/>
            <a:r>
              <a:rPr lang="en-US" altLang="zh-CN" sz="1200" b="0" i="0" u="none" strike="noStrike" kern="1200" dirty="0">
                <a:solidFill>
                  <a:schemeClr val="tx1"/>
                </a:solidFill>
                <a:effectLst/>
                <a:latin typeface="+mn-lt"/>
                <a:ea typeface="+mn-ea"/>
                <a:cs typeface="+mn-cs"/>
              </a:rPr>
              <a:t>4. </a:t>
            </a:r>
            <a:r>
              <a:rPr lang="zh-CN" altLang="en-US" sz="1200" b="0" i="0" u="none" strike="noStrike" kern="1200" dirty="0">
                <a:solidFill>
                  <a:schemeClr val="tx1"/>
                </a:solidFill>
                <a:effectLst/>
                <a:latin typeface="+mn-lt"/>
                <a:ea typeface="+mn-ea"/>
                <a:cs typeface="+mn-cs"/>
              </a:rPr>
              <a:t>异常检测与处理</a:t>
            </a:r>
            <a:endParaRPr lang="en-US" altLang="zh-CN" sz="1200" b="0" i="0" u="none" strike="noStrike" kern="1200" dirty="0">
              <a:solidFill>
                <a:schemeClr val="tx1"/>
              </a:solidFill>
              <a:effectLst/>
              <a:latin typeface="+mn-lt"/>
              <a:ea typeface="+mn-ea"/>
              <a:cs typeface="+mn-cs"/>
            </a:endParaRPr>
          </a:p>
          <a:p>
            <a:pPr fontAlgn="base"/>
            <a:endParaRPr lang="en-US" altLang="zh-CN" sz="1200" b="0" i="0" u="none" strike="noStrike" kern="1200" dirty="0">
              <a:solidFill>
                <a:schemeClr val="tx1"/>
              </a:solidFill>
              <a:effectLst/>
              <a:latin typeface="+mn-lt"/>
              <a:ea typeface="+mn-ea"/>
              <a:cs typeface="+mn-cs"/>
            </a:endParaRPr>
          </a:p>
          <a:p>
            <a:pPr fontAlgn="base"/>
            <a:r>
              <a:rPr lang="zh-CN" altLang="en-US" sz="1200" b="0" i="0" u="none" strike="noStrike" kern="1200" dirty="0">
                <a:solidFill>
                  <a:schemeClr val="tx1"/>
                </a:solidFill>
                <a:effectLst/>
                <a:latin typeface="+mn-lt"/>
                <a:ea typeface="+mn-ea"/>
                <a:cs typeface="+mn-cs"/>
              </a:rPr>
              <a:t>调度</a:t>
            </a:r>
            <a:r>
              <a:rPr lang="zh-CN" altLang="en-US" sz="1200" b="0" i="0" u="none" strike="noStrike" kern="1200" dirty="0">
                <a:solidFill>
                  <a:schemeClr val="tx1"/>
                </a:solidFill>
                <a:effectLst/>
                <a:latin typeface="+mn-lt"/>
                <a:ea typeface="+mn-ea"/>
                <a:cs typeface="+mn-cs"/>
                <a:sym typeface="Wingdings" pitchFamily="2" charset="2"/>
              </a:rPr>
              <a:t>（主动，延时高）：通过资源视图，在竞争之前，尽量减少资源竞争的可能性。</a:t>
            </a:r>
            <a:endParaRPr lang="en-US" altLang="zh-CN" sz="1200" b="0" i="0" u="none" strike="noStrike" kern="1200" dirty="0">
              <a:solidFill>
                <a:schemeClr val="tx1"/>
              </a:solidFill>
              <a:effectLst/>
              <a:latin typeface="+mn-lt"/>
              <a:ea typeface="+mn-ea"/>
              <a:cs typeface="+mn-cs"/>
              <a:sym typeface="Wingdings" pitchFamily="2" charset="2"/>
            </a:endParaRPr>
          </a:p>
          <a:p>
            <a:pPr fontAlgn="base"/>
            <a:r>
              <a:rPr lang="zh-CN" altLang="en-US" sz="1200" b="0" i="0" u="none" strike="noStrike" kern="1200" dirty="0">
                <a:solidFill>
                  <a:schemeClr val="tx1"/>
                </a:solidFill>
                <a:effectLst/>
                <a:latin typeface="+mn-lt"/>
                <a:ea typeface="+mn-ea"/>
                <a:cs typeface="+mn-cs"/>
                <a:sym typeface="Wingdings" pitchFamily="2" charset="2"/>
              </a:rPr>
              <a:t>内核（被动，延时低）：在发生资源竞争的极端情况下，优先保证高优先级任务运行</a:t>
            </a:r>
            <a:r>
              <a:rPr kumimoji="0" lang="zh-CN" altLang="en-US" sz="1200" b="0" i="0" u="none" strike="noStrike" kern="1200" dirty="0">
                <a:solidFill>
                  <a:schemeClr val="tx1"/>
                </a:solidFill>
                <a:effectLst/>
                <a:latin typeface="Arial" panose="020B0604020202020204" pitchFamily="34" charset="0"/>
                <a:ea typeface="宋体" panose="02010600030101010101" pitchFamily="2" charset="-122"/>
                <a:cs typeface="+mn-cs"/>
                <a:sym typeface="Wingdings" pitchFamily="2" charset="2"/>
              </a:rPr>
              <a:t>。</a:t>
            </a:r>
            <a:endParaRPr lang="zh-CN" alt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07451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107</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b="0" i="0" u="none" strike="noStrike" kern="1200" dirty="0">
                <a:solidFill>
                  <a:schemeClr val="tx1"/>
                </a:solidFill>
                <a:effectLst/>
                <a:latin typeface="+mn-lt"/>
                <a:ea typeface="+mn-ea"/>
                <a:cs typeface="+mn-cs"/>
              </a:rPr>
              <a:t>2135 </a:t>
            </a:r>
            <a:r>
              <a:rPr lang="zh-CN" altLang="en-US" sz="1200" b="0" i="0" u="none" strike="noStrike" kern="1200" dirty="0">
                <a:solidFill>
                  <a:schemeClr val="tx1"/>
                </a:solidFill>
                <a:effectLst/>
                <a:latin typeface="+mn-lt"/>
                <a:ea typeface="+mn-ea"/>
                <a:cs typeface="+mn-cs"/>
              </a:rPr>
              <a:t>亿！</a:t>
            </a:r>
            <a:r>
              <a:rPr lang="en-US" altLang="zh-CN" sz="1200" b="0" i="0" u="none" strike="noStrike" kern="1200" dirty="0">
                <a:solidFill>
                  <a:schemeClr val="tx1"/>
                </a:solidFill>
                <a:effectLst/>
                <a:latin typeface="+mn-lt"/>
                <a:ea typeface="+mn-ea"/>
                <a:cs typeface="+mn-cs"/>
              </a:rPr>
              <a:t>11 </a:t>
            </a:r>
            <a:r>
              <a:rPr lang="zh-CN" altLang="en-US" sz="1200" b="0" i="0" u="none" strike="noStrike" kern="1200" dirty="0">
                <a:solidFill>
                  <a:schemeClr val="tx1"/>
                </a:solidFill>
                <a:effectLst/>
                <a:latin typeface="+mn-lt"/>
                <a:ea typeface="+mn-ea"/>
                <a:cs typeface="+mn-cs"/>
              </a:rPr>
              <a:t>月 </a:t>
            </a:r>
            <a:r>
              <a:rPr lang="en-US" altLang="zh-CN" sz="1200" b="0" i="0" u="none" strike="noStrike" kern="1200" dirty="0">
                <a:solidFill>
                  <a:schemeClr val="tx1"/>
                </a:solidFill>
                <a:effectLst/>
                <a:latin typeface="+mn-lt"/>
                <a:ea typeface="+mn-ea"/>
                <a:cs typeface="+mn-cs"/>
              </a:rPr>
              <a:t>12 </a:t>
            </a:r>
            <a:r>
              <a:rPr lang="zh-CN" altLang="en-US" sz="1200" b="0" i="0" u="none" strike="noStrike" kern="1200" dirty="0">
                <a:solidFill>
                  <a:schemeClr val="tx1"/>
                </a:solidFill>
                <a:effectLst/>
                <a:latin typeface="+mn-lt"/>
                <a:ea typeface="+mn-ea"/>
                <a:cs typeface="+mn-cs"/>
              </a:rPr>
              <a:t>日零点，</a:t>
            </a:r>
            <a:r>
              <a:rPr lang="en-US" altLang="zh-CN" sz="1200" b="0" i="0" u="none" strike="noStrike" kern="1200" dirty="0">
                <a:solidFill>
                  <a:schemeClr val="tx1"/>
                </a:solidFill>
                <a:effectLst/>
                <a:latin typeface="+mn-lt"/>
                <a:ea typeface="+mn-ea"/>
                <a:cs typeface="+mn-cs"/>
              </a:rPr>
              <a:t>2018 </a:t>
            </a:r>
            <a:r>
              <a:rPr lang="zh-CN" altLang="en-US" sz="1200" b="0" i="0" u="none" strike="noStrike" kern="1200" dirty="0">
                <a:solidFill>
                  <a:schemeClr val="tx1"/>
                </a:solidFill>
                <a:effectLst/>
                <a:latin typeface="+mn-lt"/>
                <a:ea typeface="+mn-ea"/>
                <a:cs typeface="+mn-cs"/>
              </a:rPr>
              <a:t>天猫“双</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全球狂欢节的成交额在数据大屏定格，较去年的记录增长近 </a:t>
            </a:r>
            <a:r>
              <a:rPr lang="en-US" altLang="zh-CN" sz="1200" b="0" i="0" u="none" strike="noStrike" kern="1200" dirty="0">
                <a:solidFill>
                  <a:schemeClr val="tx1"/>
                </a:solidFill>
                <a:effectLst/>
                <a:latin typeface="+mn-lt"/>
                <a:ea typeface="+mn-ea"/>
                <a:cs typeface="+mn-cs"/>
              </a:rPr>
              <a:t>27%</a:t>
            </a:r>
            <a:r>
              <a:rPr lang="zh-CN" altLang="en-US" sz="1200" b="0" i="0" u="none" strike="noStrike" kern="1200" dirty="0">
                <a:solidFill>
                  <a:schemeClr val="tx1"/>
                </a:solidFill>
                <a:effectLst/>
                <a:latin typeface="+mn-lt"/>
                <a:ea typeface="+mn-ea"/>
                <a:cs typeface="+mn-cs"/>
              </a:rPr>
              <a:t>，物流订单超 </a:t>
            </a:r>
            <a:r>
              <a:rPr lang="en-US" altLang="zh-CN" sz="1200" b="0" i="0" u="none" strike="noStrike" kern="1200" dirty="0">
                <a:solidFill>
                  <a:schemeClr val="tx1"/>
                </a:solidFill>
                <a:effectLst/>
                <a:latin typeface="+mn-lt"/>
                <a:ea typeface="+mn-ea"/>
                <a:cs typeface="+mn-cs"/>
              </a:rPr>
              <a:t>10 </a:t>
            </a:r>
            <a:r>
              <a:rPr lang="zh-CN" altLang="en-US" sz="1200" b="0" i="0" u="none" strike="noStrike" kern="1200" dirty="0">
                <a:solidFill>
                  <a:schemeClr val="tx1"/>
                </a:solidFill>
                <a:effectLst/>
                <a:latin typeface="+mn-lt"/>
                <a:ea typeface="+mn-ea"/>
                <a:cs typeface="+mn-cs"/>
              </a:rPr>
              <a:t>亿！天猫双 </a:t>
            </a:r>
            <a:r>
              <a:rPr lang="en-US" altLang="zh-CN" sz="1200" b="0" i="0" u="none" strike="noStrike" kern="1200" dirty="0">
                <a:solidFill>
                  <a:schemeClr val="tx1"/>
                </a:solidFill>
                <a:effectLst/>
                <a:latin typeface="+mn-lt"/>
                <a:ea typeface="+mn-ea"/>
                <a:cs typeface="+mn-cs"/>
              </a:rPr>
              <a:t>11 </a:t>
            </a:r>
            <a:r>
              <a:rPr lang="zh-CN" altLang="en-US" sz="1200" b="0" i="0" u="none" strike="noStrike" kern="1200" dirty="0">
                <a:solidFill>
                  <a:schemeClr val="tx1"/>
                </a:solidFill>
                <a:effectLst/>
                <a:latin typeface="+mn-lt"/>
                <a:ea typeface="+mn-ea"/>
                <a:cs typeface="+mn-cs"/>
              </a:rPr>
              <a:t>再次成为阿里巴巴创造纪录并突破纪录的商业奇迹。</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37261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108</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r>
              <a:rPr lang="zh-CN" altLang="en-US" sz="1200" b="0" i="0" u="none" strike="noStrike" kern="1200" dirty="0">
                <a:solidFill>
                  <a:schemeClr val="tx1"/>
                </a:solidFill>
                <a:effectLst/>
                <a:latin typeface="+mn-lt"/>
                <a:ea typeface="+mn-ea"/>
                <a:cs typeface="+mn-cs"/>
              </a:rPr>
              <a:t>整合可以大大提高服务器资源的使用效率，它也可能导致数据、程序和服务器的复杂配置。为减缓这一问题，优化资源共享时可使用服务器虚拟来标记服务器资源。</a:t>
            </a:r>
          </a:p>
        </p:txBody>
      </p:sp>
    </p:spTree>
    <p:extLst>
      <p:ext uri="{BB962C8B-B14F-4D97-AF65-F5344CB8AC3E}">
        <p14:creationId xmlns:p14="http://schemas.microsoft.com/office/powerpoint/2010/main" val="1739760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5E4AE031-4130-6B49-98D2-E35B1E426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D4F576-9291-8C42-9227-7F3C374B9A9E}" type="slidenum">
              <a:rPr lang="en-US" altLang="zh-CN" smtClean="0">
                <a:latin typeface="Times New Roman" panose="02020603050405020304" pitchFamily="18" charset="0"/>
                <a:ea typeface="宋体" panose="02010600030101010101" pitchFamily="2" charset="-122"/>
              </a:rPr>
              <a:pPr/>
              <a:t>109</a:t>
            </a:fld>
            <a:endParaRPr lang="en-US" altLang="zh-CN">
              <a:latin typeface="Times New Roman" panose="02020603050405020304" pitchFamily="18" charset="0"/>
              <a:ea typeface="宋体" panose="02010600030101010101" pitchFamily="2" charset="-122"/>
            </a:endParaRPr>
          </a:p>
        </p:txBody>
      </p:sp>
      <p:sp>
        <p:nvSpPr>
          <p:cNvPr id="73730" name="Rectangle 2">
            <a:extLst>
              <a:ext uri="{FF2B5EF4-FFF2-40B4-BE49-F238E27FC236}">
                <a16:creationId xmlns:a16="http://schemas.microsoft.com/office/drawing/2014/main" id="{0739160A-6914-7D44-B68A-7ED2F13FB6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a:extLst>
              <a:ext uri="{FF2B5EF4-FFF2-40B4-BE49-F238E27FC236}">
                <a16:creationId xmlns:a16="http://schemas.microsoft.com/office/drawing/2014/main" id="{423192DA-07EA-FC43-BC8E-64F09DF775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endParaRPr lang="zh-CN" alt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003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A5EC453D-677A-874D-A3CF-29DDA420B8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备注占位符 2">
            <a:extLst>
              <a:ext uri="{FF2B5EF4-FFF2-40B4-BE49-F238E27FC236}">
                <a16:creationId xmlns:a16="http://schemas.microsoft.com/office/drawing/2014/main" id="{D30ABAF2-EF9A-DC40-A19B-31DA66C168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ea typeface="宋体" panose="02010600030101010101" pitchFamily="2" charset="-122"/>
            </a:endParaRPr>
          </a:p>
        </p:txBody>
      </p:sp>
      <p:sp>
        <p:nvSpPr>
          <p:cNvPr id="53251" name="灯片编号占位符 3">
            <a:extLst>
              <a:ext uri="{FF2B5EF4-FFF2-40B4-BE49-F238E27FC236}">
                <a16:creationId xmlns:a16="http://schemas.microsoft.com/office/drawing/2014/main" id="{998ACF8D-3541-7843-AA53-BDDF136573F9}"/>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648A763-5EA9-FC45-8214-9E219536D736}" type="slidenum">
              <a:rPr lang="zh-CN" altLang="en-US" sz="1200">
                <a:solidFill>
                  <a:srgbClr val="FFFFFF"/>
                </a:solidFill>
                <a:latin typeface="Chalkboard" panose="03050602040202020205" pitchFamily="66" charset="0"/>
                <a:ea typeface="华文细黑" panose="02010600040101010101" pitchFamily="2" charset="-122"/>
                <a:sym typeface="Chalkboard" panose="03050602040202020205" pitchFamily="66" charset="0"/>
              </a:rPr>
              <a:pPr algn="ctr" eaLnBrk="1" hangingPunct="1"/>
              <a:t>6</a:t>
            </a:fld>
            <a:endParaRPr lang="en-US" altLang="zh-CN" sz="1200">
              <a:solidFill>
                <a:srgbClr val="FFFFFF"/>
              </a:solidFill>
              <a:latin typeface="Chalkboard" panose="03050602040202020205" pitchFamily="66" charset="0"/>
              <a:ea typeface="华文细黑" panose="02010600040101010101" pitchFamily="2" charset="-122"/>
              <a:sym typeface="Chalkboard" panose="03050602040202020205" pitchFamily="66" charset="0"/>
            </a:endParaRPr>
          </a:p>
        </p:txBody>
      </p:sp>
    </p:spTree>
    <p:extLst>
      <p:ext uri="{BB962C8B-B14F-4D97-AF65-F5344CB8AC3E}">
        <p14:creationId xmlns:p14="http://schemas.microsoft.com/office/powerpoint/2010/main" val="2802761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000" dirty="0"/>
              <a:t>第</a:t>
            </a:r>
            <a:r>
              <a:rPr lang="en-US" altLang="zh-CN" sz="2000" dirty="0"/>
              <a:t>1</a:t>
            </a:r>
            <a:r>
              <a:rPr lang="zh-CN" altLang="en-US" sz="2000" dirty="0"/>
              <a:t>点：对于以营利为目的的云服务商来说，云服务不能全部免费。正确地计算和收取用户使用云计算服务的费用，在云计算服务的单价和销量中找到最佳平衡点，达到良好的市场营销</a:t>
            </a:r>
            <a:endParaRPr lang="en-US" altLang="zh-CN" sz="2000" dirty="0"/>
          </a:p>
          <a:p>
            <a:endParaRPr lang="en-US" altLang="zh-CN" dirty="0"/>
          </a:p>
          <a:p>
            <a:r>
              <a:rPr lang="zh-CN" altLang="en-US" dirty="0"/>
              <a:t>第</a:t>
            </a:r>
            <a:r>
              <a:rPr lang="en-US" altLang="zh-CN" dirty="0"/>
              <a:t>2</a:t>
            </a:r>
            <a:r>
              <a:rPr lang="zh-CN" altLang="en-US" dirty="0"/>
              <a:t>点：</a:t>
            </a:r>
            <a:r>
              <a:rPr lang="zh-CN" altLang="en-US" sz="1200" dirty="0"/>
              <a:t>进行各种资源利用率的统计和成本效益核算。</a:t>
            </a:r>
            <a:r>
              <a:rPr lang="zh-CN" altLang="en-US" dirty="0"/>
              <a:t>任何资源的使用都有一定的生命周期，如磁盘资源的损耗，</a:t>
            </a:r>
            <a:r>
              <a:rPr lang="zh-CN" altLang="en-US" sz="1200" dirty="0"/>
              <a:t>在资源生命周期内正确地回收除资源自身之外的其他附属成本，如供电、冷却等支撑性系统，可反向提供除盈利之外的系统管理</a:t>
            </a:r>
            <a:endParaRPr lang="en-US" altLang="zh-CN" sz="1200" dirty="0"/>
          </a:p>
          <a:p>
            <a:endParaRPr lang="en-US" altLang="zh-CN" sz="1200" dirty="0"/>
          </a:p>
          <a:p>
            <a:r>
              <a:rPr lang="zh-CN" altLang="en-US" dirty="0"/>
              <a:t>产品应用的属性组成数据字典，方便建模。应用的计费因子和资费段组成计费策略，产品用量被实时计量系统截获。实时计量系统根据产品的用量结合计费策略形成实时资费计算系统。</a:t>
            </a:r>
            <a:endParaRPr lang="en-US" altLang="zh-CN"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111</a:t>
            </a:fld>
            <a:endParaRPr kumimoji="1" lang="zh-CN" altLang="en-US"/>
          </a:p>
        </p:txBody>
      </p:sp>
    </p:spTree>
    <p:extLst>
      <p:ext uri="{BB962C8B-B14F-4D97-AF65-F5344CB8AC3E}">
        <p14:creationId xmlns:p14="http://schemas.microsoft.com/office/powerpoint/2010/main" val="2941643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Pay As You Go</a:t>
            </a:r>
            <a:r>
              <a:rPr lang="zh-CN" altLang="en-US" sz="1200" b="0" i="1"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那现在有哪家云计算厂商做到这一点了呢？现实的答案是：</a:t>
            </a:r>
            <a:r>
              <a:rPr lang="en-US" altLang="zh-CN" sz="1200" b="0" i="0" kern="1200" dirty="0">
                <a:solidFill>
                  <a:schemeClr val="tx1"/>
                </a:solidFill>
                <a:effectLst/>
                <a:latin typeface="+mn-lt"/>
                <a:ea typeface="+mn-ea"/>
                <a:cs typeface="+mn-cs"/>
              </a:rPr>
              <a:t>None</a:t>
            </a:r>
            <a:r>
              <a:rPr lang="zh-CN" altLang="en-US" sz="1200" b="0" i="0" kern="1200" dirty="0">
                <a:solidFill>
                  <a:schemeClr val="tx1"/>
                </a:solidFill>
                <a:effectLst/>
                <a:latin typeface="+mn-lt"/>
                <a:ea typeface="+mn-ea"/>
                <a:cs typeface="+mn-cs"/>
              </a:rPr>
              <a:t>，没有一家云厂商做到了。</a:t>
            </a:r>
            <a:endParaRPr lang="en-US" altLang="zh-CN" sz="1200" b="0" i="0" kern="1200" dirty="0">
              <a:solidFill>
                <a:schemeClr val="tx1"/>
              </a:solidFill>
              <a:effectLst/>
              <a:latin typeface="+mn-lt"/>
              <a:ea typeface="+mn-ea"/>
              <a:cs typeface="+mn-cs"/>
            </a:endParaRPr>
          </a:p>
          <a:p>
            <a:r>
              <a:rPr lang="zh-CN" altLang="en-US" dirty="0"/>
              <a:t>云厂商的按需付费以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Pay As You Go</a:t>
            </a:r>
            <a:r>
              <a:rPr lang="zh-CN" altLang="en-US" dirty="0"/>
              <a:t>为目标，但并没有完全实现</a:t>
            </a:r>
            <a:endParaRPr lang="en-US" altLang="zh-CN"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112</a:t>
            </a:fld>
            <a:endParaRPr kumimoji="1" lang="zh-CN" altLang="en-US"/>
          </a:p>
        </p:txBody>
      </p:sp>
    </p:spTree>
    <p:extLst>
      <p:ext uri="{BB962C8B-B14F-4D97-AF65-F5344CB8AC3E}">
        <p14:creationId xmlns:p14="http://schemas.microsoft.com/office/powerpoint/2010/main" val="4041412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其他维度：各云计算服务商可根据自身优势提供具有定制化特色的套餐服务，将以上的基础元素进行整合，以迎合用户使用场景的复杂多变需求</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预付费：先付费在使用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后付费：使用一段时间或用量后付费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资源用量维度：针对使用的资源，以及资源用量计费，符合</a:t>
            </a:r>
            <a:r>
              <a:rPr lang="en-US" altLang="zh-CN" dirty="0"/>
              <a:t>Pay As You Go</a:t>
            </a:r>
            <a:r>
              <a:rPr lang="zh-CN" altLang="en-US" dirty="0"/>
              <a:t>理念，但需要将多个资源整合起来，计费模型复杂。而且资源在使用过程中不可能一直满载，存在资源浪费。</a:t>
            </a:r>
            <a:endParaRPr lang="en-US" altLang="zh-CN"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113</a:t>
            </a:fld>
            <a:endParaRPr kumimoji="1" lang="zh-CN" altLang="en-US"/>
          </a:p>
        </p:txBody>
      </p:sp>
    </p:spTree>
    <p:extLst>
      <p:ext uri="{BB962C8B-B14F-4D97-AF65-F5344CB8AC3E}">
        <p14:creationId xmlns:p14="http://schemas.microsoft.com/office/powerpoint/2010/main" val="2249187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114</a:t>
            </a:fld>
            <a:endParaRPr kumimoji="1" lang="zh-CN" altLang="en-US"/>
          </a:p>
        </p:txBody>
      </p:sp>
    </p:spTree>
    <p:extLst>
      <p:ext uri="{BB962C8B-B14F-4D97-AF65-F5344CB8AC3E}">
        <p14:creationId xmlns:p14="http://schemas.microsoft.com/office/powerpoint/2010/main" val="4230514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无预付费用：需要在期限内每小时付费，与按需相比享有较小折扣</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预付部分费用：需要在期限内每小时付费，与按需相比享有较高折扣</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预付全部费用：期限内不再生成费用，与按需相比享有最高折扣</a:t>
            </a:r>
            <a:endParaRPr lang="en-US" altLang="zh-CN" dirty="0"/>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115</a:t>
            </a:fld>
            <a:endParaRPr kumimoji="1" lang="zh-CN" altLang="en-US"/>
          </a:p>
        </p:txBody>
      </p:sp>
    </p:spTree>
    <p:extLst>
      <p:ext uri="{BB962C8B-B14F-4D97-AF65-F5344CB8AC3E}">
        <p14:creationId xmlns:p14="http://schemas.microsoft.com/office/powerpoint/2010/main" val="4206874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Iaas</a:t>
            </a:r>
            <a:r>
              <a:rPr lang="zh-CN" altLang="en-US" sz="1200" b="0" i="0" kern="1200" dirty="0">
                <a:solidFill>
                  <a:schemeClr val="tx1"/>
                </a:solidFill>
                <a:effectLst/>
                <a:latin typeface="+mn-lt"/>
                <a:ea typeface="+mn-ea"/>
                <a:cs typeface="+mn-cs"/>
              </a:rPr>
              <a:t>： 按资源的“占用量”来售卖会造成用户为没有使用到的资源付费。</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Paas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RDS</a:t>
            </a:r>
            <a:r>
              <a:rPr lang="zh-CN" altLang="en-US" sz="1200" b="0" i="0" kern="1200" dirty="0">
                <a:solidFill>
                  <a:schemeClr val="tx1"/>
                </a:solidFill>
                <a:effectLst/>
                <a:latin typeface="+mn-lt"/>
                <a:ea typeface="+mn-ea"/>
                <a:cs typeface="+mn-cs"/>
              </a:rPr>
              <a:t>会提供高可用版或者集群版，除了底层独立占用几台云主机外，还会提供高可用、定时备份、数据操作、水平垂直扩容等服务。</a:t>
            </a:r>
            <a:r>
              <a:rPr lang="en-US" altLang="zh-CN" sz="1200" b="0" i="0" kern="1200" dirty="0">
                <a:solidFill>
                  <a:schemeClr val="tx1"/>
                </a:solidFill>
                <a:effectLst/>
                <a:latin typeface="+mn-lt"/>
                <a:ea typeface="+mn-ea"/>
                <a:cs typeface="+mn-cs"/>
              </a:rPr>
              <a:t>PaaS</a:t>
            </a:r>
            <a:r>
              <a:rPr lang="zh-CN" altLang="en-US" sz="1200" b="0" i="0" kern="1200" dirty="0">
                <a:solidFill>
                  <a:schemeClr val="tx1"/>
                </a:solidFill>
                <a:effectLst/>
                <a:latin typeface="+mn-lt"/>
                <a:ea typeface="+mn-ea"/>
                <a:cs typeface="+mn-cs"/>
              </a:rPr>
              <a:t>的核心价值也体现在这种高附加值的服务上</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：相比于</a:t>
            </a:r>
            <a:r>
              <a:rPr lang="en-US" altLang="zh-CN" sz="1200" b="0" i="0" kern="1200" dirty="0">
                <a:solidFill>
                  <a:schemeClr val="tx1"/>
                </a:solidFill>
                <a:effectLst/>
                <a:latin typeface="+mn-lt"/>
                <a:ea typeface="+mn-ea"/>
                <a:cs typeface="+mn-cs"/>
              </a:rPr>
              <a:t>IaaS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PaaS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服务更容易达到“</a:t>
            </a:r>
            <a:r>
              <a:rPr lang="en-US" altLang="zh-CN" sz="1200" b="0" i="0" kern="1200" dirty="0">
                <a:solidFill>
                  <a:schemeClr val="tx1"/>
                </a:solidFill>
                <a:effectLst/>
                <a:latin typeface="+mn-lt"/>
                <a:ea typeface="+mn-ea"/>
                <a:cs typeface="+mn-cs"/>
              </a:rPr>
              <a:t>Pay As You Go”</a:t>
            </a:r>
            <a:r>
              <a:rPr lang="zh-CN" altLang="en-US" sz="1200" b="0" i="0" kern="1200" dirty="0">
                <a:solidFill>
                  <a:schemeClr val="tx1"/>
                </a:solidFill>
                <a:effectLst/>
                <a:latin typeface="+mn-lt"/>
                <a:ea typeface="+mn-ea"/>
                <a:cs typeface="+mn-cs"/>
              </a:rPr>
              <a:t>的理念。令人遗憾的是，某些</a:t>
            </a:r>
            <a:r>
              <a:rPr lang="en-US"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产品出于简单的需要，而仅仅将整个</a:t>
            </a:r>
            <a:r>
              <a:rPr lang="en-US"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产品打包售卖，又回归到了以资源占用为维度的老路子上，这实际上是本末倒置的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116</a:t>
            </a:fld>
            <a:endParaRPr kumimoji="1" lang="zh-CN" altLang="en-US"/>
          </a:p>
        </p:txBody>
      </p:sp>
    </p:spTree>
    <p:extLst>
      <p:ext uri="{BB962C8B-B14F-4D97-AF65-F5344CB8AC3E}">
        <p14:creationId xmlns:p14="http://schemas.microsoft.com/office/powerpoint/2010/main" val="1049705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117</a:t>
            </a:fld>
            <a:endParaRPr kumimoji="1" lang="zh-CN" altLang="en-US"/>
          </a:p>
        </p:txBody>
      </p:sp>
    </p:spTree>
    <p:extLst>
      <p:ext uri="{BB962C8B-B14F-4D97-AF65-F5344CB8AC3E}">
        <p14:creationId xmlns:p14="http://schemas.microsoft.com/office/powerpoint/2010/main" val="463731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可以放心超售，只有极个别高算力用户会受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超售的影响，就算过度超售也不会宕机。但是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资源默认就很充足，用不尽的资源没必要过分超售</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不可以内存超卖，超卖内存会带来的巨大性能开销。</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云硬盘超卖一般说的是类似</a:t>
            </a:r>
            <a:r>
              <a:rPr lang="en-US" altLang="zh-CN" sz="1200" b="0" i="0" kern="1200" dirty="0" err="1">
                <a:solidFill>
                  <a:schemeClr val="tx1"/>
                </a:solidFill>
                <a:effectLst/>
                <a:latin typeface="+mn-lt"/>
                <a:ea typeface="+mn-ea"/>
                <a:cs typeface="+mn-cs"/>
              </a:rPr>
              <a:t>Ceph+SSD</a:t>
            </a:r>
            <a:r>
              <a:rPr lang="zh-CN" altLang="en-US" sz="1200" b="0" i="0" kern="1200" dirty="0">
                <a:solidFill>
                  <a:schemeClr val="tx1"/>
                </a:solidFill>
                <a:effectLst/>
                <a:latin typeface="+mn-lt"/>
                <a:ea typeface="+mn-ea"/>
                <a:cs typeface="+mn-cs"/>
              </a:rPr>
              <a:t>的网络块存储。网络块存储有共享</a:t>
            </a:r>
            <a:r>
              <a:rPr lang="en-US" altLang="zh-CN" sz="1200" b="0" i="0" kern="1200" dirty="0">
                <a:solidFill>
                  <a:schemeClr val="tx1"/>
                </a:solidFill>
                <a:effectLst/>
                <a:latin typeface="+mn-lt"/>
                <a:ea typeface="+mn-ea"/>
                <a:cs typeface="+mn-cs"/>
              </a:rPr>
              <a:t>IOPS</a:t>
            </a:r>
            <a:r>
              <a:rPr lang="zh-CN" altLang="en-US" sz="1200" b="0" i="0" kern="1200" dirty="0">
                <a:solidFill>
                  <a:schemeClr val="tx1"/>
                </a:solidFill>
                <a:effectLst/>
                <a:latin typeface="+mn-lt"/>
                <a:ea typeface="+mn-ea"/>
                <a:cs typeface="+mn-cs"/>
              </a:rPr>
              <a:t>的优势，可以“延迟分配”给客户硬盘，即客户买个</a:t>
            </a:r>
            <a:r>
              <a:rPr lang="en-US" altLang="zh-CN" sz="1200" b="0" i="0" kern="1200" dirty="0">
                <a:solidFill>
                  <a:schemeClr val="tx1"/>
                </a:solidFill>
                <a:effectLst/>
                <a:latin typeface="+mn-lt"/>
                <a:ea typeface="+mn-ea"/>
                <a:cs typeface="+mn-cs"/>
              </a:rPr>
              <a:t>600G</a:t>
            </a:r>
            <a:r>
              <a:rPr lang="zh-CN" altLang="en-US" sz="1200" b="0" i="0" kern="1200" dirty="0">
                <a:solidFill>
                  <a:schemeClr val="tx1"/>
                </a:solidFill>
                <a:effectLst/>
                <a:latin typeface="+mn-lt"/>
                <a:ea typeface="+mn-ea"/>
                <a:cs typeface="+mn-cs"/>
              </a:rPr>
              <a:t>的云硬盘只用了</a:t>
            </a:r>
            <a:r>
              <a:rPr lang="en-US" altLang="zh-CN" sz="1200" b="0" i="0" kern="1200" dirty="0">
                <a:solidFill>
                  <a:schemeClr val="tx1"/>
                </a:solidFill>
                <a:effectLst/>
                <a:latin typeface="+mn-lt"/>
                <a:ea typeface="+mn-ea"/>
                <a:cs typeface="+mn-cs"/>
              </a:rPr>
              <a:t>1G</a:t>
            </a:r>
            <a:r>
              <a:rPr lang="zh-CN" altLang="en-US" sz="1200" b="0" i="0" kern="1200" dirty="0">
                <a:solidFill>
                  <a:schemeClr val="tx1"/>
                </a:solidFill>
                <a:effectLst/>
                <a:latin typeface="+mn-lt"/>
                <a:ea typeface="+mn-ea"/>
                <a:cs typeface="+mn-cs"/>
              </a:rPr>
              <a:t>，则实际上只占有用了</a:t>
            </a:r>
            <a:r>
              <a:rPr lang="en-US" altLang="zh-CN" sz="1200" b="0" i="0" kern="1200" dirty="0">
                <a:solidFill>
                  <a:schemeClr val="tx1"/>
                </a:solidFill>
                <a:effectLst/>
                <a:latin typeface="+mn-lt"/>
                <a:ea typeface="+mn-ea"/>
                <a:cs typeface="+mn-cs"/>
              </a:rPr>
              <a:t>1.1G</a:t>
            </a:r>
            <a:r>
              <a:rPr lang="zh-CN" altLang="en-US" sz="1200" b="0" i="0" kern="1200" dirty="0">
                <a:solidFill>
                  <a:schemeClr val="tx1"/>
                </a:solidFill>
                <a:effectLst/>
                <a:latin typeface="+mn-lt"/>
                <a:ea typeface="+mn-ea"/>
                <a:cs typeface="+mn-cs"/>
              </a:rPr>
              <a:t>的磁盘空间，等驱动要写入新空间时再扩大到</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1.3G</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带宽越小的客户超卖潜力越大，假设客户买</a:t>
            </a:r>
            <a:r>
              <a:rPr lang="en-US" altLang="zh-CN" sz="1200" b="0" i="0" kern="1200" dirty="0">
                <a:solidFill>
                  <a:schemeClr val="tx1"/>
                </a:solidFill>
                <a:effectLst/>
                <a:latin typeface="+mn-lt"/>
                <a:ea typeface="+mn-ea"/>
                <a:cs typeface="+mn-cs"/>
              </a:rPr>
              <a:t>5M</a:t>
            </a:r>
            <a:r>
              <a:rPr lang="zh-CN" altLang="en-US" sz="1200" b="0" i="0" kern="1200" dirty="0">
                <a:solidFill>
                  <a:schemeClr val="tx1"/>
                </a:solidFill>
                <a:effectLst/>
                <a:latin typeface="+mn-lt"/>
                <a:ea typeface="+mn-ea"/>
                <a:cs typeface="+mn-cs"/>
              </a:rPr>
              <a:t>带宽日常能用</a:t>
            </a:r>
            <a:r>
              <a:rPr lang="en-US" altLang="zh-CN" sz="1200" b="0" i="0" kern="1200" dirty="0">
                <a:solidFill>
                  <a:schemeClr val="tx1"/>
                </a:solidFill>
                <a:effectLst/>
                <a:latin typeface="+mn-lt"/>
                <a:ea typeface="+mn-ea"/>
                <a:cs typeface="+mn-cs"/>
              </a:rPr>
              <a:t>1M</a:t>
            </a:r>
            <a:r>
              <a:rPr lang="zh-CN" altLang="en-US" sz="1200" b="0" i="0" kern="1200" dirty="0">
                <a:solidFill>
                  <a:schemeClr val="tx1"/>
                </a:solidFill>
                <a:effectLst/>
                <a:latin typeface="+mn-lt"/>
                <a:ea typeface="+mn-ea"/>
                <a:cs typeface="+mn-cs"/>
              </a:rPr>
              <a:t>就不错了，但客户买</a:t>
            </a:r>
            <a:r>
              <a:rPr lang="en-US" altLang="zh-CN" sz="1200" b="0" i="0" kern="1200" dirty="0">
                <a:solidFill>
                  <a:schemeClr val="tx1"/>
                </a:solidFill>
                <a:effectLst/>
                <a:latin typeface="+mn-lt"/>
                <a:ea typeface="+mn-ea"/>
                <a:cs typeface="+mn-cs"/>
              </a:rPr>
              <a:t>10G</a:t>
            </a:r>
            <a:r>
              <a:rPr lang="zh-CN" altLang="en-US" sz="1200" b="0" i="0" kern="1200" dirty="0">
                <a:solidFill>
                  <a:schemeClr val="tx1"/>
                </a:solidFill>
                <a:effectLst/>
                <a:latin typeface="+mn-lt"/>
                <a:ea typeface="+mn-ea"/>
                <a:cs typeface="+mn-cs"/>
              </a:rPr>
              <a:t>带宽很可能会用够</a:t>
            </a:r>
            <a:r>
              <a:rPr lang="en-US" altLang="zh-CN" sz="1200" b="0" i="0" kern="1200" dirty="0">
                <a:solidFill>
                  <a:schemeClr val="tx1"/>
                </a:solidFill>
                <a:effectLst/>
                <a:latin typeface="+mn-lt"/>
                <a:ea typeface="+mn-ea"/>
                <a:cs typeface="+mn-cs"/>
              </a:rPr>
              <a:t>9.5G</a:t>
            </a:r>
            <a:r>
              <a:rPr lang="zh-CN" altLang="en-US" sz="1200" b="0"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0C7E311-96D7-B641-9086-66E89047BE32}" type="slidenum">
              <a:rPr kumimoji="1" lang="zh-CN" altLang="en-US" smtClean="0"/>
              <a:t>119</a:t>
            </a:fld>
            <a:endParaRPr kumimoji="1" lang="zh-CN" altLang="en-US"/>
          </a:p>
        </p:txBody>
      </p:sp>
    </p:spTree>
    <p:extLst>
      <p:ext uri="{BB962C8B-B14F-4D97-AF65-F5344CB8AC3E}">
        <p14:creationId xmlns:p14="http://schemas.microsoft.com/office/powerpoint/2010/main" val="494833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在边缘节点之间需要提供弹性拓展</a:t>
            </a:r>
            <a:endParaRPr lang="en-US" altLang="zh-CN"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rPr>
              <a:t>在边缘下需要设备能够无缝、实时地适应许多边缘应用场景的高峰和低谷</a:t>
            </a:r>
            <a:endParaRPr lang="en-US" altLang="zh-CN"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1645BF10-AF30-4800-8A23-59A7F7994BE7}" type="slidenum">
              <a:rPr lang="zh-CN" altLang="en-US" smtClean="0"/>
              <a:t>122</a:t>
            </a:fld>
            <a:endParaRPr lang="zh-CN" altLang="en-US"/>
          </a:p>
        </p:txBody>
      </p:sp>
    </p:spTree>
    <p:extLst>
      <p:ext uri="{BB962C8B-B14F-4D97-AF65-F5344CB8AC3E}">
        <p14:creationId xmlns:p14="http://schemas.microsoft.com/office/powerpoint/2010/main" val="1028551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dirty="0"/>
              <a:t>容器的定义及</a:t>
            </a:r>
            <a:r>
              <a:rPr lang="zh-CN" altLang="en-US" sz="2800" dirty="0">
                <a:solidFill>
                  <a:srgbClr val="FF0000"/>
                </a:solidFill>
              </a:rPr>
              <a:t>好处</a:t>
            </a:r>
            <a:r>
              <a:rPr lang="zh-CN" altLang="en-US" sz="2800" dirty="0"/>
              <a:t>：</a:t>
            </a:r>
            <a:endParaRPr lang="en-US" altLang="zh-CN" sz="2800" dirty="0"/>
          </a:p>
          <a:p>
            <a:pPr marL="914400" lvl="1" indent="-457200">
              <a:buFont typeface="Arial" panose="020B0604020202020204" pitchFamily="34" charset="0"/>
              <a:buChar char="•"/>
            </a:pPr>
            <a:r>
              <a:rPr lang="zh-CN" altLang="en-US" sz="2800" dirty="0"/>
              <a:t>加快开发运维过程（</a:t>
            </a:r>
            <a:r>
              <a:rPr lang="en-US" altLang="zh-CN" sz="2800" dirty="0"/>
              <a:t>1</a:t>
            </a:r>
            <a:r>
              <a:rPr lang="zh-CN" altLang="en-US" sz="2800" dirty="0"/>
              <a:t>页）</a:t>
            </a:r>
            <a:endParaRPr lang="en-US" altLang="zh-CN" sz="2800" dirty="0"/>
          </a:p>
          <a:p>
            <a:pPr marL="914400" lvl="1" indent="-457200">
              <a:buFont typeface="Arial" panose="020B0604020202020204" pitchFamily="34" charset="0"/>
              <a:buChar char="•"/>
            </a:pPr>
            <a:r>
              <a:rPr lang="zh-CN" altLang="en-US" sz="2800" dirty="0"/>
              <a:t>灵活性（</a:t>
            </a:r>
            <a:r>
              <a:rPr lang="en-US" altLang="zh-CN" sz="2800" dirty="0"/>
              <a:t>1</a:t>
            </a:r>
            <a:r>
              <a:rPr lang="zh-CN" altLang="en-US" sz="2800" dirty="0"/>
              <a:t>页）</a:t>
            </a:r>
            <a:endParaRPr lang="en-US" altLang="zh-CN" sz="2800" dirty="0"/>
          </a:p>
          <a:p>
            <a:pPr marL="914400" lvl="1" indent="-457200">
              <a:buFont typeface="Arial" panose="020B0604020202020204" pitchFamily="34" charset="0"/>
              <a:buChar char="•"/>
            </a:pPr>
            <a:r>
              <a:rPr lang="zh-CN" altLang="en-US" sz="2800" dirty="0"/>
              <a:t>资源利用率高（</a:t>
            </a:r>
            <a:r>
              <a:rPr lang="en-US" altLang="zh-CN" sz="2800" dirty="0"/>
              <a:t>1</a:t>
            </a:r>
            <a:r>
              <a:rPr lang="zh-CN" altLang="en-US" sz="2800" dirty="0"/>
              <a:t>页）</a:t>
            </a:r>
            <a:endParaRPr lang="en-US" altLang="zh-CN" sz="2800" dirty="0"/>
          </a:p>
          <a:p>
            <a:endParaRPr lang="zh-CN" altLang="en-US" dirty="0"/>
          </a:p>
        </p:txBody>
      </p:sp>
      <p:sp>
        <p:nvSpPr>
          <p:cNvPr id="4" name="灯片编号占位符 3"/>
          <p:cNvSpPr>
            <a:spLocks noGrp="1"/>
          </p:cNvSpPr>
          <p:nvPr>
            <p:ph type="sldNum" sz="quarter" idx="10"/>
          </p:nvPr>
        </p:nvSpPr>
        <p:spPr/>
        <p:txBody>
          <a:bodyPr/>
          <a:lstStyle/>
          <a:p>
            <a:fld id="{3D7929FE-A371-44E0-BAF0-0076F8FF7A6E}" type="slidenum">
              <a:rPr lang="zh-CN" altLang="en-US" smtClean="0"/>
              <a:t>123</a:t>
            </a:fld>
            <a:endParaRPr lang="zh-CN" altLang="en-US"/>
          </a:p>
        </p:txBody>
      </p:sp>
    </p:spTree>
    <p:extLst>
      <p:ext uri="{BB962C8B-B14F-4D97-AF65-F5344CB8AC3E}">
        <p14:creationId xmlns:p14="http://schemas.microsoft.com/office/powerpoint/2010/main" val="409883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a:extLst>
              <a:ext uri="{FF2B5EF4-FFF2-40B4-BE49-F238E27FC236}">
                <a16:creationId xmlns:a16="http://schemas.microsoft.com/office/drawing/2014/main" id="{0BBAA246-05B9-684B-BE4B-C7DA9B7F77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备注占位符 2">
            <a:extLst>
              <a:ext uri="{FF2B5EF4-FFF2-40B4-BE49-F238E27FC236}">
                <a16:creationId xmlns:a16="http://schemas.microsoft.com/office/drawing/2014/main" id="{B516D27E-71EE-FB4A-B0AA-5593E61DA6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ea typeface="宋体" panose="02010600030101010101" pitchFamily="2" charset="-122"/>
            </a:endParaRPr>
          </a:p>
        </p:txBody>
      </p:sp>
      <p:sp>
        <p:nvSpPr>
          <p:cNvPr id="55299" name="灯片编号占位符 3">
            <a:extLst>
              <a:ext uri="{FF2B5EF4-FFF2-40B4-BE49-F238E27FC236}">
                <a16:creationId xmlns:a16="http://schemas.microsoft.com/office/drawing/2014/main" id="{DADA77D1-5256-0545-AE92-B731C4550C0B}"/>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47823D00-DC40-BC4B-B26D-3B01F5EDD04B}" type="slidenum">
              <a:rPr lang="zh-CN" altLang="en-US" sz="1200">
                <a:solidFill>
                  <a:srgbClr val="FFFFFF"/>
                </a:solidFill>
                <a:latin typeface="Chalkboard" panose="03050602040202020205" pitchFamily="66" charset="0"/>
                <a:ea typeface="华文细黑" panose="02010600040101010101" pitchFamily="2" charset="-122"/>
                <a:sym typeface="Chalkboard" panose="03050602040202020205" pitchFamily="66" charset="0"/>
              </a:rPr>
              <a:pPr algn="ctr" eaLnBrk="1" hangingPunct="1"/>
              <a:t>7</a:t>
            </a:fld>
            <a:endParaRPr lang="en-US" altLang="zh-CN" sz="1200">
              <a:solidFill>
                <a:srgbClr val="FFFFFF"/>
              </a:solidFill>
              <a:latin typeface="Chalkboard" panose="03050602040202020205" pitchFamily="66" charset="0"/>
              <a:ea typeface="华文细黑" panose="02010600040101010101" pitchFamily="2" charset="-122"/>
              <a:sym typeface="Chalkboard" panose="03050602040202020205" pitchFamily="66" charset="0"/>
            </a:endParaRPr>
          </a:p>
        </p:txBody>
      </p:sp>
    </p:spTree>
    <p:extLst>
      <p:ext uri="{BB962C8B-B14F-4D97-AF65-F5344CB8AC3E}">
        <p14:creationId xmlns:p14="http://schemas.microsoft.com/office/powerpoint/2010/main" val="2055831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黑体" panose="02010609060101010101" pitchFamily="49" charset="-122"/>
                <a:ea typeface="黑体" panose="02010609060101010101" pitchFamily="49" charset="-122"/>
              </a:rPr>
              <a:t>容器助力云上应用部署开发</a:t>
            </a:r>
          </a:p>
          <a:p>
            <a:endParaRPr lang="zh-CN" altLang="en-US"/>
          </a:p>
        </p:txBody>
      </p:sp>
      <p:sp>
        <p:nvSpPr>
          <p:cNvPr id="4" name="灯片编号占位符 3"/>
          <p:cNvSpPr>
            <a:spLocks noGrp="1"/>
          </p:cNvSpPr>
          <p:nvPr>
            <p:ph type="sldNum" sz="quarter" idx="10"/>
          </p:nvPr>
        </p:nvSpPr>
        <p:spPr/>
        <p:txBody>
          <a:bodyPr/>
          <a:lstStyle/>
          <a:p>
            <a:fld id="{3D7929FE-A371-44E0-BAF0-0076F8FF7A6E}" type="slidenum">
              <a:rPr lang="zh-CN" altLang="en-US" smtClean="0"/>
              <a:t>124</a:t>
            </a:fld>
            <a:endParaRPr lang="zh-CN" altLang="en-US"/>
          </a:p>
        </p:txBody>
      </p:sp>
    </p:spTree>
    <p:extLst>
      <p:ext uri="{BB962C8B-B14F-4D97-AF65-F5344CB8AC3E}">
        <p14:creationId xmlns:p14="http://schemas.microsoft.com/office/powerpoint/2010/main" val="1933938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45BF10-AF30-4800-8A23-59A7F7994BE7}" type="slidenum">
              <a:rPr lang="zh-CN" altLang="en-US" smtClean="0"/>
              <a:t>126</a:t>
            </a:fld>
            <a:endParaRPr lang="zh-CN" altLang="en-US"/>
          </a:p>
        </p:txBody>
      </p:sp>
    </p:spTree>
    <p:extLst>
      <p:ext uri="{BB962C8B-B14F-4D97-AF65-F5344CB8AC3E}">
        <p14:creationId xmlns:p14="http://schemas.microsoft.com/office/powerpoint/2010/main" val="2035174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Global network view, programmability, and openness features of SDN provide a promising direction for application of SDN-based traffic engineering mechanisms within and across CDC networks. By using SDN within a data </a:t>
            </a:r>
            <a:r>
              <a:rPr lang="en-US" altLang="zh-CN" dirty="0" err="1"/>
              <a:t>centre</a:t>
            </a:r>
            <a:r>
              <a:rPr lang="en-US" altLang="zh-CN" dirty="0"/>
              <a:t> network, traffic engineering (TE) can be done much more efficiently and intelligently with dynamic flow scheduling and management based on current network </a:t>
            </a:r>
            <a:r>
              <a:rPr lang="en-US" altLang="zh-CN" dirty="0" err="1"/>
              <a:t>utilisation</a:t>
            </a:r>
            <a:r>
              <a:rPr lang="en-US" altLang="zh-CN" dirty="0"/>
              <a:t> and flow sizes [6]. Even though traffic engineering has been widely used in data networks, distinct features of SDN need a novel set of traffic engineering methods to </a:t>
            </a:r>
            <a:r>
              <a:rPr lang="en-US" altLang="zh-CN" dirty="0" err="1"/>
              <a:t>utilise</a:t>
            </a:r>
            <a:r>
              <a:rPr lang="en-US" altLang="zh-CN" dirty="0"/>
              <a:t> the available global view of the network and flow characteristics or patterns [5]. During the next decade we will also expect to see techniques targeting network performance requirements such as delay and bandwidth or even jitter guarantees to comply with QoS requirements of the Cloud user application and enforce committed SLAs.</a:t>
            </a:r>
          </a:p>
          <a:p>
            <a:r>
              <a:rPr lang="en-US" altLang="zh-CN" dirty="0"/>
              <a:t> SDN may also in </a:t>
            </a:r>
            <a:r>
              <a:rPr lang="en-US" altLang="zh-CN" dirty="0" err="1"/>
              <a:t>uence</a:t>
            </a:r>
            <a:r>
              <a:rPr lang="en-US" altLang="zh-CN" dirty="0"/>
              <a:t> the security and privacy challenges in Cloud. In general, within the networking community, the overall perception is that SDN will help improve security and reliability both within the network-layer and application-layer. As suggested by Kreutz et al [140], the capabilities brought by SDN may be used to introduce novel security services and address some of the on-going issues in Clouds. These include but are not limited to areas such as policy enforcement (for example, firewalling, access control, middleboxes), DoS attack detection and mitigation, monitoring infrastructures for fine-grained security examinations, and traffic anomaly detection. </a:t>
            </a:r>
            <a:endParaRPr lang="zh-CN" altLang="en-US" dirty="0"/>
          </a:p>
        </p:txBody>
      </p:sp>
      <p:sp>
        <p:nvSpPr>
          <p:cNvPr id="4" name="灯片编号占位符 3"/>
          <p:cNvSpPr>
            <a:spLocks noGrp="1"/>
          </p:cNvSpPr>
          <p:nvPr>
            <p:ph type="sldNum" sz="quarter" idx="5"/>
          </p:nvPr>
        </p:nvSpPr>
        <p:spPr/>
        <p:txBody>
          <a:bodyPr/>
          <a:lstStyle/>
          <a:p>
            <a:fld id="{D9667CA5-A2A6-44A6-9DF4-51AB769D8B6B}" type="slidenum">
              <a:rPr lang="zh-CN" altLang="en-US" smtClean="0"/>
              <a:t>133</a:t>
            </a:fld>
            <a:endParaRPr lang="zh-CN" altLang="en-US"/>
          </a:p>
        </p:txBody>
      </p:sp>
    </p:spTree>
    <p:extLst>
      <p:ext uri="{BB962C8B-B14F-4D97-AF65-F5344CB8AC3E}">
        <p14:creationId xmlns:p14="http://schemas.microsoft.com/office/powerpoint/2010/main" val="3401374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of the areas of networking that requires more attention is the management and orchestration of NFV environments. SFC is also a hot topic attaining a significant amount of attention by the community. So far, little attention has been paid to virtual network function (VNF) placement and consolidation while meeting the QoS requirements of the applications is highly desirable. Auto-scaling of VNFs within the service chains also requires in-depth attention. VNFs providing networking functions for the applications are subject to performance variation due to different factors such as the load of the service or overloaded underlying hosts. Therefore, development of auto-scaling mechanisms that monitor the performance of VNF instances and adaptively add or remove VNF instances to satisfy the SLA requirements of the applications is of paramount importance. Traffic engineering combined with migration and placement of VNFs provide a promising direction for the </a:t>
            </a:r>
            <a:r>
              <a:rPr lang="en-US" altLang="zh-CN" dirty="0" err="1"/>
              <a:t>minimisation</a:t>
            </a:r>
            <a:r>
              <a:rPr lang="en-US" altLang="zh-CN" dirty="0"/>
              <a:t> of network communication cost. Moreover, in auto-scaling techniques, the focus is often on auto-scaling of a single network service (e.g., firewall), while in practice auto-scaling of VNFs must be performed in accordance with service chains. </a:t>
            </a:r>
            <a:endParaRPr lang="zh-CN" altLang="en-US" dirty="0"/>
          </a:p>
        </p:txBody>
      </p:sp>
      <p:sp>
        <p:nvSpPr>
          <p:cNvPr id="4" name="灯片编号占位符 3"/>
          <p:cNvSpPr>
            <a:spLocks noGrp="1"/>
          </p:cNvSpPr>
          <p:nvPr>
            <p:ph type="sldNum" sz="quarter" idx="5"/>
          </p:nvPr>
        </p:nvSpPr>
        <p:spPr/>
        <p:txBody>
          <a:bodyPr/>
          <a:lstStyle/>
          <a:p>
            <a:fld id="{D9667CA5-A2A6-44A6-9DF4-51AB769D8B6B}" type="slidenum">
              <a:rPr lang="zh-CN" altLang="en-US" smtClean="0"/>
              <a:t>136</a:t>
            </a:fld>
            <a:endParaRPr lang="zh-CN" altLang="en-US"/>
          </a:p>
        </p:txBody>
      </p:sp>
    </p:spTree>
    <p:extLst>
      <p:ext uri="{BB962C8B-B14F-4D97-AF65-F5344CB8AC3E}">
        <p14:creationId xmlns:p14="http://schemas.microsoft.com/office/powerpoint/2010/main" val="3362344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BE077646-3C19-8149-BC03-C1370D698E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备注占位符 2">
            <a:extLst>
              <a:ext uri="{FF2B5EF4-FFF2-40B4-BE49-F238E27FC236}">
                <a16:creationId xmlns:a16="http://schemas.microsoft.com/office/drawing/2014/main" id="{222B5DEB-BB84-8B4A-9136-BB10832202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ea typeface="宋体" panose="02010600030101010101" pitchFamily="2" charset="-122"/>
            </a:endParaRPr>
          </a:p>
        </p:txBody>
      </p:sp>
      <p:sp>
        <p:nvSpPr>
          <p:cNvPr id="40963" name="灯片编号占位符 3">
            <a:extLst>
              <a:ext uri="{FF2B5EF4-FFF2-40B4-BE49-F238E27FC236}">
                <a16:creationId xmlns:a16="http://schemas.microsoft.com/office/drawing/2014/main" id="{4DA87F81-1A59-2644-8D84-CB354974EBBE}"/>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94961519-D3E3-3A45-9F40-682EC0743DB5}" type="slidenum">
              <a:rPr lang="zh-CN" altLang="en-US" sz="1200">
                <a:solidFill>
                  <a:srgbClr val="FFFFFF"/>
                </a:solidFill>
                <a:latin typeface="Chalkboard" panose="03050602040202020205" pitchFamily="66" charset="0"/>
                <a:ea typeface="华文细黑" panose="02010600040101010101" pitchFamily="2" charset="-122"/>
                <a:sym typeface="Chalkboard" panose="03050602040202020205" pitchFamily="66" charset="0"/>
              </a:rPr>
              <a:pPr algn="ctr" eaLnBrk="1" hangingPunct="1"/>
              <a:t>137</a:t>
            </a:fld>
            <a:endParaRPr lang="en-US" altLang="zh-CN" sz="1200">
              <a:solidFill>
                <a:srgbClr val="FFFFFF"/>
              </a:solidFill>
              <a:latin typeface="Chalkboard" panose="03050602040202020205" pitchFamily="66" charset="0"/>
              <a:ea typeface="华文细黑" panose="02010600040101010101" pitchFamily="2" charset="-122"/>
              <a:sym typeface="Chalkboard" panose="03050602040202020205" pitchFamily="66" charset="0"/>
            </a:endParaRPr>
          </a:p>
        </p:txBody>
      </p:sp>
    </p:spTree>
    <p:extLst>
      <p:ext uri="{BB962C8B-B14F-4D97-AF65-F5344CB8AC3E}">
        <p14:creationId xmlns:p14="http://schemas.microsoft.com/office/powerpoint/2010/main" val="202366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5CA0E37A-286B-DA4C-B68C-E2801C44FB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8720AB-45EF-4347-B394-335FABE8DF76}" type="slidenum">
              <a:rPr lang="en-US" altLang="zh-CN" smtClean="0">
                <a:latin typeface="Times New Roman" panose="02020603050405020304" pitchFamily="18" charset="0"/>
                <a:ea typeface="宋体" panose="02010600030101010101" pitchFamily="2" charset="-122"/>
              </a:rPr>
              <a:pPr/>
              <a:t>9</a:t>
            </a:fld>
            <a:endParaRPr lang="en-US" altLang="zh-CN">
              <a:latin typeface="Times New Roman" panose="02020603050405020304" pitchFamily="18" charset="0"/>
              <a:ea typeface="宋体" panose="02010600030101010101" pitchFamily="2" charset="-122"/>
            </a:endParaRPr>
          </a:p>
        </p:txBody>
      </p:sp>
      <p:sp>
        <p:nvSpPr>
          <p:cNvPr id="59394" name="Rectangle 2">
            <a:extLst>
              <a:ext uri="{FF2B5EF4-FFF2-40B4-BE49-F238E27FC236}">
                <a16:creationId xmlns:a16="http://schemas.microsoft.com/office/drawing/2014/main" id="{DB68E80F-96B7-AA4E-898D-B59E0F854C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a:extLst>
              <a:ext uri="{FF2B5EF4-FFF2-40B4-BE49-F238E27FC236}">
                <a16:creationId xmlns:a16="http://schemas.microsoft.com/office/drawing/2014/main" id="{D8DFFA59-26E9-8B4A-B718-4D396F04AD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0" lang="zh-CN" altLang="en-US">
                <a:latin typeface="Arial" panose="020B0604020202020204" pitchFamily="34" charset="0"/>
                <a:ea typeface="宋体" panose="02010600030101010101" pitchFamily="2" charset="-122"/>
              </a:rPr>
              <a:t>将云计算系统与</a:t>
            </a:r>
            <a:r>
              <a:rPr kumimoji="0" lang="en-US" altLang="zh-CN">
                <a:latin typeface="Arial" panose="020B0604020202020204" pitchFamily="34" charset="0"/>
                <a:ea typeface="宋体" panose="02010600030101010101" pitchFamily="2" charset="-122"/>
              </a:rPr>
              <a:t>HPC</a:t>
            </a:r>
            <a:r>
              <a:rPr kumimoji="0" lang="zh-CN" altLang="en-US">
                <a:latin typeface="Arial" panose="020B0604020202020204" pitchFamily="34" charset="0"/>
                <a:ea typeface="宋体" panose="02010600030101010101" pitchFamily="2" charset="-122"/>
              </a:rPr>
              <a:t>系统对比讲解</a:t>
            </a:r>
          </a:p>
        </p:txBody>
      </p:sp>
    </p:spTree>
    <p:extLst>
      <p:ext uri="{BB962C8B-B14F-4D97-AF65-F5344CB8AC3E}">
        <p14:creationId xmlns:p14="http://schemas.microsoft.com/office/powerpoint/2010/main" val="116956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02713496-2170-524D-BF3C-78A20DCFA3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097270-B65B-B64F-A997-6B4E2DAB7538}" type="slidenum">
              <a:rPr lang="en-US" altLang="zh-CN" smtClean="0">
                <a:latin typeface="Times New Roman" panose="02020603050405020304" pitchFamily="18" charset="0"/>
                <a:ea typeface="宋体" panose="02010600030101010101" pitchFamily="2" charset="-122"/>
              </a:rPr>
              <a:pPr/>
              <a:t>10</a:t>
            </a:fld>
            <a:endParaRPr lang="en-US" altLang="zh-CN">
              <a:latin typeface="Times New Roman" panose="02020603050405020304" pitchFamily="18" charset="0"/>
              <a:ea typeface="宋体" panose="02010600030101010101" pitchFamily="2" charset="-122"/>
            </a:endParaRPr>
          </a:p>
        </p:txBody>
      </p:sp>
      <p:sp>
        <p:nvSpPr>
          <p:cNvPr id="75778" name="Rectangle 2">
            <a:extLst>
              <a:ext uri="{FF2B5EF4-FFF2-40B4-BE49-F238E27FC236}">
                <a16:creationId xmlns:a16="http://schemas.microsoft.com/office/drawing/2014/main" id="{59E95B32-2BEA-CF46-99AC-F57B879175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a:extLst>
              <a:ext uri="{FF2B5EF4-FFF2-40B4-BE49-F238E27FC236}">
                <a16:creationId xmlns:a16="http://schemas.microsoft.com/office/drawing/2014/main" id="{8FCA95E5-64DC-B245-A86A-428CD24A99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0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12FE4BD1-D298-3D4A-8DBF-3337688B89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备注占位符 2">
            <a:extLst>
              <a:ext uri="{FF2B5EF4-FFF2-40B4-BE49-F238E27FC236}">
                <a16:creationId xmlns:a16="http://schemas.microsoft.com/office/drawing/2014/main" id="{C2896928-BEDD-4C42-9E69-B6BE61D2EB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ea typeface="宋体" panose="02010600030101010101" pitchFamily="2" charset="-122"/>
              </a:rPr>
              <a:t>PaaS</a:t>
            </a:r>
            <a:r>
              <a:rPr lang="zh-CN" altLang="en-US">
                <a:ea typeface="宋体" panose="02010600030101010101" pitchFamily="2" charset="-122"/>
              </a:rPr>
              <a:t>：开发环境例如</a:t>
            </a:r>
            <a:r>
              <a:rPr lang="en-US" altLang="zh-CN">
                <a:ea typeface="宋体" panose="02010600030101010101" pitchFamily="2" charset="-122"/>
              </a:rPr>
              <a:t>Google Plugin for Eclipse</a:t>
            </a:r>
            <a:r>
              <a:rPr lang="zh-CN" altLang="en-US">
                <a:ea typeface="宋体" panose="02010600030101010101" pitchFamily="2" charset="-122"/>
              </a:rPr>
              <a:t>，</a:t>
            </a:r>
            <a:r>
              <a:rPr lang="en-US" altLang="zh-CN">
                <a:ea typeface="宋体" panose="02010600030101010101" pitchFamily="2" charset="-122"/>
              </a:rPr>
              <a:t>Google App Engine for Java/Python</a:t>
            </a:r>
            <a:endParaRPr lang="zh-CN" altLang="en-US">
              <a:ea typeface="宋体" panose="02010600030101010101" pitchFamily="2" charset="-122"/>
            </a:endParaRPr>
          </a:p>
        </p:txBody>
      </p:sp>
      <p:sp>
        <p:nvSpPr>
          <p:cNvPr id="79875" name="幻灯片编号占位符 3">
            <a:extLst>
              <a:ext uri="{FF2B5EF4-FFF2-40B4-BE49-F238E27FC236}">
                <a16:creationId xmlns:a16="http://schemas.microsoft.com/office/drawing/2014/main" id="{627307A6-5EF4-D84F-AFDD-6AB917DC93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12AE36-4D20-2140-A958-C6B6DFB7E7B2}" type="slidenum">
              <a:rPr lang="zh-CN" altLang="en-US" smtClean="0">
                <a:latin typeface="Calibri" panose="020F0502020204030204" pitchFamily="34" charset="0"/>
                <a:ea typeface="宋体" panose="02010600030101010101" pitchFamily="2" charset="-122"/>
              </a:rPr>
              <a:pPr/>
              <a:t>12</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0467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9A61207C-90DC-A84C-8C06-B1F3E7545B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备注占位符 2">
            <a:extLst>
              <a:ext uri="{FF2B5EF4-FFF2-40B4-BE49-F238E27FC236}">
                <a16:creationId xmlns:a16="http://schemas.microsoft.com/office/drawing/2014/main" id="{A06069EE-8B12-6940-9156-0C4D2BF8A5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ea typeface="宋体" panose="02010600030101010101" pitchFamily="2" charset="-122"/>
              </a:rPr>
              <a:t>无论是计算虚拟化，存储，数据库，还是网络虚拟化，</a:t>
            </a:r>
            <a:r>
              <a:rPr lang="en-US" altLang="zh-CN">
                <a:ea typeface="宋体" panose="02010600030101010101" pitchFamily="2" charset="-122"/>
              </a:rPr>
              <a:t>Amazon</a:t>
            </a:r>
            <a:r>
              <a:rPr lang="zh-CN" altLang="en-US">
                <a:ea typeface="宋体" panose="02010600030101010101" pitchFamily="2" charset="-122"/>
              </a:rPr>
              <a:t>提供了独立的组件由用户使用。</a:t>
            </a:r>
          </a:p>
        </p:txBody>
      </p:sp>
      <p:sp>
        <p:nvSpPr>
          <p:cNvPr id="88067" name="幻灯片编号占位符 3">
            <a:extLst>
              <a:ext uri="{FF2B5EF4-FFF2-40B4-BE49-F238E27FC236}">
                <a16:creationId xmlns:a16="http://schemas.microsoft.com/office/drawing/2014/main" id="{9D858C22-70E2-B748-9C0B-0BF79575C4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FEC95A-15C8-8446-BB64-A5017054B490}" type="slidenum">
              <a:rPr kumimoji="1" lang="zh-CN" altLang="en-US" smtClean="0">
                <a:solidFill>
                  <a:srgbClr val="000000"/>
                </a:solidFill>
                <a:latin typeface="Calibri" panose="020F0502020204030204" pitchFamily="34" charset="0"/>
                <a:ea typeface="宋体" panose="02010600030101010101" pitchFamily="2" charset="-122"/>
              </a:rPr>
              <a:pPr/>
              <a:t>19</a:t>
            </a:fld>
            <a:endParaRPr kumimoji="1" lang="zh-CN"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6582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A7047-0DC8-414D-A9B5-AA03B0A0E3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B56375-2F7F-C14C-9408-739A5BF31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8671B5FA-966D-B44A-9727-6445C4154569}"/>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dirty="0"/>
          </a:p>
        </p:txBody>
      </p:sp>
    </p:spTree>
    <p:extLst>
      <p:ext uri="{BB962C8B-B14F-4D97-AF65-F5344CB8AC3E}">
        <p14:creationId xmlns:p14="http://schemas.microsoft.com/office/powerpoint/2010/main" val="155436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281318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013081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121507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3117593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1220577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144164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1131681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2067435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3635273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3"/>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3"/>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344323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0C99E-BDB3-EB4C-BEF1-1C28825838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D3EA629-2069-A749-85DA-E6578E6054B8}"/>
              </a:ext>
            </a:extLst>
          </p:cNvPr>
          <p:cNvSpPr>
            <a:spLocks noGrp="1"/>
          </p:cNvSpPr>
          <p:nvPr>
            <p:ph idx="1"/>
          </p:nvPr>
        </p:nvSpPr>
        <p:spPr/>
        <p:txBody>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140F6CF1-441C-4C47-AAE4-30C168EEE4FF}"/>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2876737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3"/>
            <a:ext cx="10972800" cy="1027113"/>
          </a:xfrm>
        </p:spPr>
        <p:txBody>
          <a:bodyPr/>
          <a:lstStyle/>
          <a:p>
            <a:r>
              <a:rPr lang="zh-CN" altLang="en-US"/>
              <a:t>单击此处编辑母版标题样式</a:t>
            </a:r>
          </a:p>
        </p:txBody>
      </p:sp>
      <p:sp>
        <p:nvSpPr>
          <p:cNvPr id="3" name="表格占位符 2"/>
          <p:cNvSpPr>
            <a:spLocks noGrp="1"/>
          </p:cNvSpPr>
          <p:nvPr>
            <p:ph type="tbl" idx="1"/>
          </p:nvPr>
        </p:nvSpPr>
        <p:spPr>
          <a:xfrm>
            <a:off x="609600" y="1628775"/>
            <a:ext cx="109728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192378937"/>
      </p:ext>
    </p:extLst>
  </p:cSld>
  <p:clrMapOvr>
    <a:masterClrMapping/>
  </p:clrMapOvr>
  <p:transition advTm="3000"/>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3"/>
            <a:ext cx="109728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114499215"/>
      </p:ext>
    </p:extLst>
  </p:cSld>
  <p:clrMapOvr>
    <a:masterClrMapping/>
  </p:clrMapOvr>
  <p:transition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6A8BF-865C-EF4B-BF80-F72492BCA4A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F9EB263-D3A0-454D-A28D-D1789022A4DA}"/>
              </a:ext>
            </a:extLst>
          </p:cNvPr>
          <p:cNvSpPr>
            <a:spLocks noGrp="1"/>
          </p:cNvSpPr>
          <p:nvPr>
            <p:ph type="dt" sz="half" idx="10"/>
          </p:nvPr>
        </p:nvSpPr>
        <p:spPr>
          <a:xfrm>
            <a:off x="838200" y="6356350"/>
            <a:ext cx="2743200" cy="365125"/>
          </a:xfrm>
          <a:prstGeom prst="rect">
            <a:avLst/>
          </a:prstGeom>
        </p:spPr>
        <p:txBody>
          <a:bodyPr/>
          <a:lstStyle/>
          <a:p>
            <a:fld id="{F01301AF-92F5-1340-87F0-A8A723FC7DAE}" type="datetimeFigureOut">
              <a:rPr kumimoji="1" lang="zh-CN" altLang="en-US" smtClean="0"/>
              <a:t>2019/12/8</a:t>
            </a:fld>
            <a:endParaRPr kumimoji="1" lang="zh-CN" altLang="en-US"/>
          </a:p>
        </p:txBody>
      </p:sp>
      <p:sp>
        <p:nvSpPr>
          <p:cNvPr id="4" name="页脚占位符 3">
            <a:extLst>
              <a:ext uri="{FF2B5EF4-FFF2-40B4-BE49-F238E27FC236}">
                <a16:creationId xmlns:a16="http://schemas.microsoft.com/office/drawing/2014/main" id="{B9B4FDA1-562B-C843-85ED-B8D9D94EA83B}"/>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a:extLst>
              <a:ext uri="{FF2B5EF4-FFF2-40B4-BE49-F238E27FC236}">
                <a16:creationId xmlns:a16="http://schemas.microsoft.com/office/drawing/2014/main" id="{D2DBA189-E05A-E14D-98F0-E9828F82AEF5}"/>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16067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985933-528C-4140-BF69-A7A412A14C2D}"/>
              </a:ext>
            </a:extLst>
          </p:cNvPr>
          <p:cNvSpPr>
            <a:spLocks noGrp="1"/>
          </p:cNvSpPr>
          <p:nvPr>
            <p:ph type="sldNum" sz="quarter" idx="10"/>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93496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7445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2291530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71" name="图像"/>
          <p:cNvSpPr>
            <a:spLocks noGrp="1"/>
          </p:cNvSpPr>
          <p:nvPr>
            <p:ph type="pic" sz="half" idx="13"/>
          </p:nvPr>
        </p:nvSpPr>
        <p:spPr>
          <a:xfrm>
            <a:off x="6584951" y="1574800"/>
            <a:ext cx="4762500" cy="4648200"/>
          </a:xfrm>
          <a:prstGeom prst="rect">
            <a:avLst/>
          </a:prstGeom>
        </p:spPr>
        <p:txBody>
          <a:bodyPr lIns="91439" tIns="45719" rIns="91439" bIns="45719" anchor="t">
            <a:noAutofit/>
          </a:bodyPr>
          <a:lstStyle/>
          <a:p>
            <a:endParaRPr/>
          </a:p>
        </p:txBody>
      </p:sp>
      <p:sp>
        <p:nvSpPr>
          <p:cNvPr id="72" name="标题文本"/>
          <p:cNvSpPr txBox="1">
            <a:spLocks noGrp="1"/>
          </p:cNvSpPr>
          <p:nvPr>
            <p:ph type="title"/>
          </p:nvPr>
        </p:nvSpPr>
        <p:spPr>
          <a:prstGeom prst="rect">
            <a:avLst/>
          </a:prstGeom>
        </p:spPr>
        <p:txBody>
          <a:bodyPr/>
          <a:lstStyle/>
          <a:p>
            <a:r>
              <a:t>标题文本</a:t>
            </a:r>
          </a:p>
        </p:txBody>
      </p:sp>
      <p:sp>
        <p:nvSpPr>
          <p:cNvPr id="73" name="正文级别 1…"/>
          <p:cNvSpPr txBox="1">
            <a:spLocks noGrp="1"/>
          </p:cNvSpPr>
          <p:nvPr>
            <p:ph type="body" sz="half" idx="1"/>
          </p:nvPr>
        </p:nvSpPr>
        <p:spPr>
          <a:xfrm>
            <a:off x="844550" y="1574800"/>
            <a:ext cx="5111751" cy="4648200"/>
          </a:xfrm>
          <a:prstGeom prst="rect">
            <a:avLst/>
          </a:prstGeom>
        </p:spPr>
        <p:txBody>
          <a:bodyPr/>
          <a:lstStyle>
            <a:lvl1pPr marL="209550" indent="-209550">
              <a:spcBef>
                <a:spcPts val="1688"/>
              </a:spcBef>
              <a:defRPr sz="1425"/>
            </a:lvl1pPr>
            <a:lvl2pPr marL="419100" indent="-209550">
              <a:spcBef>
                <a:spcPts val="1688"/>
              </a:spcBef>
              <a:defRPr sz="1425"/>
            </a:lvl2pPr>
            <a:lvl3pPr marL="628650" indent="-209550">
              <a:spcBef>
                <a:spcPts val="1688"/>
              </a:spcBef>
              <a:defRPr sz="1425"/>
            </a:lvl3pPr>
            <a:lvl4pPr marL="838200" indent="-209550">
              <a:spcBef>
                <a:spcPts val="1688"/>
              </a:spcBef>
              <a:defRPr sz="1425"/>
            </a:lvl4pPr>
            <a:lvl5pPr marL="1047750" indent="-209550">
              <a:spcBef>
                <a:spcPts val="1688"/>
              </a:spcBef>
              <a:defRPr sz="1425"/>
            </a:lvl5pPr>
          </a:lstStyle>
          <a:p>
            <a:r>
              <a:t>正文级别 1</a:t>
            </a:r>
          </a:p>
          <a:p>
            <a:pPr lvl="1"/>
            <a:r>
              <a:t>正文级别 2</a:t>
            </a:r>
          </a:p>
          <a:p>
            <a:pPr lvl="2"/>
            <a:r>
              <a:t>正文级别 3</a:t>
            </a:r>
          </a:p>
          <a:p>
            <a:pPr lvl="3"/>
            <a:r>
              <a:t>正文级别 4</a:t>
            </a:r>
          </a:p>
          <a:p>
            <a:pPr lvl="4"/>
            <a:r>
              <a:t>正文级别 5</a:t>
            </a:r>
          </a:p>
        </p:txBody>
      </p:sp>
      <p:grpSp>
        <p:nvGrpSpPr>
          <p:cNvPr id="76" name="成组"/>
          <p:cNvGrpSpPr/>
          <p:nvPr/>
        </p:nvGrpSpPr>
        <p:grpSpPr>
          <a:xfrm>
            <a:off x="9431308" y="118250"/>
            <a:ext cx="2601621" cy="731521"/>
            <a:chOff x="0" y="0"/>
            <a:chExt cx="5203240" cy="1463040"/>
          </a:xfrm>
        </p:grpSpPr>
        <p:pic>
          <p:nvPicPr>
            <p:cNvPr id="74" name="img119095260448022.jpg" descr="img119095260448022.jpg"/>
            <p:cNvPicPr>
              <a:picLocks noChangeAspect="1"/>
            </p:cNvPicPr>
            <p:nvPr/>
          </p:nvPicPr>
          <p:blipFill>
            <a:blip r:embed="rId2"/>
            <a:stretch>
              <a:fillRect/>
            </a:stretch>
          </p:blipFill>
          <p:spPr>
            <a:xfrm>
              <a:off x="0" y="0"/>
              <a:ext cx="2286000" cy="1463041"/>
            </a:xfrm>
            <a:prstGeom prst="rect">
              <a:avLst/>
            </a:prstGeom>
            <a:ln w="12700" cap="flat">
              <a:noFill/>
              <a:miter lim="400000"/>
            </a:ln>
            <a:effectLst/>
          </p:spPr>
        </p:pic>
        <p:pic>
          <p:nvPicPr>
            <p:cNvPr id="75" name="img119095261056769.jpg" descr="img119095261056769.jpg"/>
            <p:cNvPicPr>
              <a:picLocks noChangeAspect="1"/>
            </p:cNvPicPr>
            <p:nvPr/>
          </p:nvPicPr>
          <p:blipFill>
            <a:blip r:embed="rId3"/>
            <a:stretch>
              <a:fillRect/>
            </a:stretch>
          </p:blipFill>
          <p:spPr>
            <a:xfrm>
              <a:off x="2917240" y="285750"/>
              <a:ext cx="2286001" cy="891540"/>
            </a:xfrm>
            <a:prstGeom prst="rect">
              <a:avLst/>
            </a:prstGeom>
            <a:ln w="12700" cap="flat">
              <a:noFill/>
              <a:miter lim="400000"/>
            </a:ln>
            <a:effectLst/>
          </p:spPr>
        </p:pic>
      </p:grpSp>
      <p:sp>
        <p:nvSpPr>
          <p:cNvPr id="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36730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3338092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12192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3621519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8.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B0D393-BF9C-464C-94A9-F3A5C3AD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3DBBF2-962F-6D4A-9101-69BA57396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792AD728-639A-A84E-A3E6-08F8DA9F175A}"/>
              </a:ext>
            </a:extLst>
          </p:cNvPr>
          <p:cNvSpPr>
            <a:spLocks noGrp="1"/>
          </p:cNvSpPr>
          <p:nvPr>
            <p:ph type="sldNum" sz="quarter" idx="4"/>
          </p:nvPr>
        </p:nvSpPr>
        <p:spPr>
          <a:xfrm>
            <a:off x="11618655" y="6492875"/>
            <a:ext cx="5663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E2019-EAEC-CA45-82F6-D7619536747F}" type="slidenum">
              <a:rPr kumimoji="1" lang="zh-CN" altLang="en-US" smtClean="0"/>
              <a:t>‹#›</a:t>
            </a:fld>
            <a:endParaRPr kumimoji="1" lang="zh-CN" altLang="en-US"/>
          </a:p>
        </p:txBody>
      </p:sp>
      <p:pic>
        <p:nvPicPr>
          <p:cNvPr id="7" name="Picture 9" descr="hust">
            <a:extLst>
              <a:ext uri="{FF2B5EF4-FFF2-40B4-BE49-F238E27FC236}">
                <a16:creationId xmlns:a16="http://schemas.microsoft.com/office/drawing/2014/main" id="{078FC146-3AE9-924C-AF3D-80B976AFB466}"/>
              </a:ext>
            </a:extLst>
          </p:cNvPr>
          <p:cNvPicPr>
            <a:picLocks noChangeAspect="1" noChangeArrowheads="1"/>
          </p:cNvPicPr>
          <p:nvPr userDrawn="1"/>
        </p:nvPicPr>
        <p:blipFill>
          <a:blip r:embed="rId9" cstate="email">
            <a:extLst>
              <a:ext uri="{28A0092B-C50C-407E-A947-70E740481C1C}">
                <a14:useLocalDpi xmlns:a14="http://schemas.microsoft.com/office/drawing/2010/main" val="0"/>
              </a:ext>
            </a:extLst>
          </a:blip>
          <a:srcRect/>
          <a:stretch>
            <a:fillRect/>
          </a:stretch>
        </p:blipFill>
        <p:spPr bwMode="auto">
          <a:xfrm>
            <a:off x="10787454" y="6521450"/>
            <a:ext cx="1066800"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a:extLst>
              <a:ext uri="{FF2B5EF4-FFF2-40B4-BE49-F238E27FC236}">
                <a16:creationId xmlns:a16="http://schemas.microsoft.com/office/drawing/2014/main" id="{C2EEF9D0-81CF-D94A-8EE5-3E44D8E81516}"/>
              </a:ext>
            </a:extLst>
          </p:cNvPr>
          <p:cNvPicPr>
            <a:picLocks noChangeAspect="1" noChangeArrowheads="1"/>
          </p:cNvPicPr>
          <p:nvPr userDrawn="1"/>
        </p:nvPicPr>
        <p:blipFill>
          <a:blip r:embed="rId10" cstate="email">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104829" y="6492875"/>
            <a:ext cx="614362"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2" descr="SCTS">
            <a:extLst>
              <a:ext uri="{FF2B5EF4-FFF2-40B4-BE49-F238E27FC236}">
                <a16:creationId xmlns:a16="http://schemas.microsoft.com/office/drawing/2014/main" id="{801A5AA4-FE7E-554E-ABAD-9AAB883717E4}"/>
              </a:ext>
            </a:extLst>
          </p:cNvPr>
          <p:cNvPicPr>
            <a:picLocks noChangeAspect="1" noChangeArrowheads="1"/>
          </p:cNvPicPr>
          <p:nvPr userDrawn="1"/>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10104829" y="88694"/>
            <a:ext cx="896938"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CGCL">
            <a:extLst>
              <a:ext uri="{FF2B5EF4-FFF2-40B4-BE49-F238E27FC236}">
                <a16:creationId xmlns:a16="http://schemas.microsoft.com/office/drawing/2014/main" id="{ACC915B4-9825-0749-94D0-C89B6C766482}"/>
              </a:ext>
            </a:extLst>
          </p:cNvPr>
          <p:cNvPicPr>
            <a:picLocks noChangeAspect="1" noChangeArrowheads="1"/>
          </p:cNvPicPr>
          <p:nvPr userDrawn="1"/>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11071617" y="88694"/>
            <a:ext cx="969962"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732969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8" r:id="rId3"/>
    <p:sldLayoutId id="2147483660" r:id="rId4"/>
    <p:sldLayoutId id="2147483659" r:id="rId5"/>
    <p:sldLayoutId id="2147483661"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86" y="0"/>
            <a:ext cx="1217083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kumimoji="0" sz="900">
                <a:solidFill>
                  <a:srgbClr val="898989"/>
                </a:solidFill>
                <a:ea typeface="宋体" charset="0"/>
                <a:cs typeface="宋体" charset="0"/>
              </a:defRPr>
            </a:lvl1pPr>
          </a:lstStyle>
          <a:p>
            <a:pPr>
              <a:defRPr/>
            </a:pPr>
            <a:fld id="{CFB16230-400B-A247-B897-24D9491FBBB8}" type="datetimeFigureOut">
              <a:rPr lang="zh-CN" altLang="en-US"/>
              <a:pPr>
                <a:defRPr/>
              </a:pPr>
              <a:t>2019/12/8</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kumimoji="0" sz="9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kumimoji="0" sz="9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32433299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p:titleStyle>
    <p:bodyStyle>
      <a:lvl1pPr marL="257175" indent="-257175"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1pPr>
      <a:lvl2pPr marL="557213" indent="-214313" algn="l" rtl="0" eaLnBrk="0" fontAlgn="base" hangingPunct="0">
        <a:spcBef>
          <a:spcPct val="20000"/>
        </a:spcBef>
        <a:spcAft>
          <a:spcPct val="0"/>
        </a:spcAft>
        <a:buFont typeface="Arial" charset="0"/>
        <a:buChar char="–"/>
        <a:defRPr kumimoji="1" sz="2100" kern="1200">
          <a:solidFill>
            <a:schemeClr val="tx1"/>
          </a:solidFill>
          <a:latin typeface="+mn-lt"/>
          <a:ea typeface="黑体" charset="0"/>
          <a:cs typeface="黑体" charset="0"/>
        </a:defRPr>
      </a:lvl2pPr>
      <a:lvl3pPr marL="857250" indent="-171450" algn="l" rtl="0" eaLnBrk="0" fontAlgn="base" hangingPunct="0">
        <a:spcBef>
          <a:spcPct val="20000"/>
        </a:spcBef>
        <a:spcAft>
          <a:spcPct val="0"/>
        </a:spcAft>
        <a:buFont typeface="Arial" charset="0"/>
        <a:buChar char="•"/>
        <a:defRPr kumimoji="1" sz="1800" kern="1200">
          <a:solidFill>
            <a:schemeClr val="tx1"/>
          </a:solidFill>
          <a:latin typeface="+mn-lt"/>
          <a:ea typeface="黑体" charset="0"/>
          <a:cs typeface="黑体" charset="0"/>
        </a:defRPr>
      </a:lvl3pPr>
      <a:lvl4pPr marL="12001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4pPr>
      <a:lvl5pPr marL="15430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20.png"/><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31.png"/><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jpeg"/><Relationship Id="rId5" Type="http://schemas.openxmlformats.org/officeDocument/2006/relationships/image" Target="../media/image19.emf"/><Relationship Id="rId4" Type="http://schemas.openxmlformats.org/officeDocument/2006/relationships/image" Target="../media/image1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139.jpeg"/></Relationships>
</file>

<file path=ppt/slides/_rels/slide127.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 Id="rId4" Type="http://schemas.openxmlformats.org/officeDocument/2006/relationships/image" Target="../media/image143.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0.jpeg"/><Relationship Id="rId4" Type="http://schemas.openxmlformats.org/officeDocument/2006/relationships/image" Target="../media/image149.jpe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notesSlide" Target="../notesSlides/notesSlide14.xml"/><Relationship Id="rId16"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52.jpeg"/><Relationship Id="rId11" Type="http://schemas.openxmlformats.org/officeDocument/2006/relationships/image" Target="../media/image57.png"/><Relationship Id="rId5" Type="http://schemas.openxmlformats.org/officeDocument/2006/relationships/image" Target="../media/image51.jpeg"/><Relationship Id="rId15" Type="http://schemas.openxmlformats.org/officeDocument/2006/relationships/image" Target="../media/image61.pn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jp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jp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1"/>
          <p:cNvSpPr>
            <a:spLocks noChangeArrowheads="1"/>
          </p:cNvSpPr>
          <p:nvPr/>
        </p:nvSpPr>
        <p:spPr bwMode="auto">
          <a:xfrm>
            <a:off x="0" y="2515995"/>
            <a:ext cx="1219200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fontAlgn="base" latinLnBrk="1" hangingPunct="0">
              <a:spcBef>
                <a:spcPct val="0"/>
              </a:spcBef>
              <a:spcAft>
                <a:spcPct val="0"/>
              </a:spcAft>
            </a:pPr>
            <a:r>
              <a:rPr lang="zh-CN" altLang="en-US" sz="5400" b="1" dirty="0">
                <a:solidFill>
                  <a:srgbClr val="2826F5"/>
                </a:solidFill>
                <a:latin typeface="宋体" charset="0"/>
                <a:ea typeface="黑体" charset="0"/>
              </a:rPr>
              <a:t>第九章  云计算系统</a:t>
            </a:r>
          </a:p>
        </p:txBody>
      </p:sp>
      <p:pic>
        <p:nvPicPr>
          <p:cNvPr id="5" name="图片 4">
            <a:extLst>
              <a:ext uri="{FF2B5EF4-FFF2-40B4-BE49-F238E27FC236}">
                <a16:creationId xmlns:a16="http://schemas.microsoft.com/office/drawing/2014/main" id="{6A4C999A-ED49-9D4D-93C9-6FF6E01C208A}"/>
              </a:ext>
            </a:extLst>
          </p:cNvPr>
          <p:cNvPicPr>
            <a:picLocks noChangeAspect="1"/>
          </p:cNvPicPr>
          <p:nvPr/>
        </p:nvPicPr>
        <p:blipFill>
          <a:blip r:embed="rId3"/>
          <a:stretch>
            <a:fillRect/>
          </a:stretch>
        </p:blipFill>
        <p:spPr>
          <a:xfrm>
            <a:off x="0" y="5454352"/>
            <a:ext cx="1403648" cy="1403648"/>
          </a:xfrm>
          <a:prstGeom prst="rect">
            <a:avLst/>
          </a:prstGeom>
        </p:spPr>
      </p:pic>
      <p:pic>
        <p:nvPicPr>
          <p:cNvPr id="6" name="Picture 4" descr="SCTS">
            <a:extLst>
              <a:ext uri="{FF2B5EF4-FFF2-40B4-BE49-F238E27FC236}">
                <a16:creationId xmlns:a16="http://schemas.microsoft.com/office/drawing/2014/main" id="{B88BE66A-0DA0-D34F-A06A-6BFBFC9D3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7" y="11152"/>
            <a:ext cx="1042988"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descr="CGCL">
            <a:extLst>
              <a:ext uri="{FF2B5EF4-FFF2-40B4-BE49-F238E27FC236}">
                <a16:creationId xmlns:a16="http://schemas.microsoft.com/office/drawing/2014/main" id="{E2A58250-BEFC-7E48-A76F-96B8AD85B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9013" y="11152"/>
            <a:ext cx="1042987"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33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a:extLst>
              <a:ext uri="{FF2B5EF4-FFF2-40B4-BE49-F238E27FC236}">
                <a16:creationId xmlns:a16="http://schemas.microsoft.com/office/drawing/2014/main" id="{CF83C596-DCA2-2F43-B590-ABE237CD919C}"/>
              </a:ext>
            </a:extLst>
          </p:cNvPr>
          <p:cNvSpPr>
            <a:spLocks noGrp="1" noChangeArrowheads="1"/>
          </p:cNvSpPr>
          <p:nvPr>
            <p:ph type="title"/>
          </p:nvPr>
        </p:nvSpPr>
        <p:spPr/>
        <p:txBody>
          <a:bodyPr numCol="1" anchorCtr="0" compatLnSpc="1">
            <a:prstTxWarp prst="textNoShape">
              <a:avLst/>
            </a:prstTxWarp>
            <a:noAutofit/>
          </a:bodyPr>
          <a:lstStyle/>
          <a:p>
            <a:pPr eaLnBrk="1" hangingPunct="1">
              <a:defRPr/>
            </a:pPr>
            <a:r>
              <a:rPr lang="zh-CN" altLang="en-US" sz="4800" b="1" dirty="0">
                <a:solidFill>
                  <a:srgbClr val="3E2BFF"/>
                </a:solidFill>
                <a:latin typeface="SimHei" panose="02010609060101010101" pitchFamily="49" charset="-122"/>
                <a:ea typeface="SimHei" panose="02010609060101010101" pitchFamily="49" charset="-122"/>
                <a:cs typeface="华文中宋" charset="0"/>
              </a:rPr>
              <a:t>云计算给用户体验带来的革命 </a:t>
            </a:r>
            <a:endParaRPr altLang="zh-CN" sz="4800" b="1" dirty="0">
              <a:solidFill>
                <a:srgbClr val="3E2BFF"/>
              </a:solidFill>
              <a:latin typeface="SimHei" panose="02010609060101010101" pitchFamily="49" charset="-122"/>
              <a:ea typeface="SimHei" panose="02010609060101010101" pitchFamily="49" charset="-122"/>
              <a:cs typeface="华文中宋" charset="0"/>
            </a:endParaRPr>
          </a:p>
        </p:txBody>
      </p:sp>
      <p:sp>
        <p:nvSpPr>
          <p:cNvPr id="6" name="圆角矩形 5">
            <a:extLst>
              <a:ext uri="{FF2B5EF4-FFF2-40B4-BE49-F238E27FC236}">
                <a16:creationId xmlns:a16="http://schemas.microsoft.com/office/drawing/2014/main" id="{F9656822-E6A9-6F43-9B41-7ED24C0D208B}"/>
              </a:ext>
            </a:extLst>
          </p:cNvPr>
          <p:cNvSpPr>
            <a:spLocks noChangeArrowheads="1"/>
          </p:cNvSpPr>
          <p:nvPr/>
        </p:nvSpPr>
        <p:spPr bwMode="auto">
          <a:xfrm>
            <a:off x="2057400" y="1571625"/>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800" dirty="0">
                <a:solidFill>
                  <a:srgbClr val="000000"/>
                </a:solidFill>
                <a:latin typeface="+mn-lt"/>
                <a:ea typeface="SimHei" panose="02010609060101010101" pitchFamily="49" charset="-122"/>
              </a:rPr>
              <a:t>小小终端</a:t>
            </a:r>
            <a:r>
              <a:rPr lang="en-US" altLang="zh-CN" sz="2800" dirty="0">
                <a:solidFill>
                  <a:srgbClr val="000000"/>
                </a:solidFill>
                <a:latin typeface="+mn-lt"/>
                <a:ea typeface="SimHei" panose="02010609060101010101" pitchFamily="49" charset="-122"/>
              </a:rPr>
              <a:t>=</a:t>
            </a:r>
            <a:r>
              <a:rPr lang="zh-CN" altLang="en-US" sz="2800" dirty="0">
                <a:solidFill>
                  <a:srgbClr val="000000"/>
                </a:solidFill>
                <a:latin typeface="+mn-lt"/>
                <a:ea typeface="SimHei" panose="02010609060101010101" pitchFamily="49" charset="-122"/>
              </a:rPr>
              <a:t>超级计算机</a:t>
            </a:r>
          </a:p>
        </p:txBody>
      </p:sp>
      <p:sp>
        <p:nvSpPr>
          <p:cNvPr id="8" name="圆角矩形 7">
            <a:extLst>
              <a:ext uri="{FF2B5EF4-FFF2-40B4-BE49-F238E27FC236}">
                <a16:creationId xmlns:a16="http://schemas.microsoft.com/office/drawing/2014/main" id="{7C66F060-6241-2149-9A62-D867A457CED1}"/>
              </a:ext>
            </a:extLst>
          </p:cNvPr>
          <p:cNvSpPr>
            <a:spLocks noChangeArrowheads="1"/>
          </p:cNvSpPr>
          <p:nvPr/>
        </p:nvSpPr>
        <p:spPr bwMode="auto">
          <a:xfrm>
            <a:off x="2057400" y="2286000"/>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p>
            <a:pPr algn="ctr">
              <a:defRPr/>
            </a:pPr>
            <a:r>
              <a:rPr lang="zh-CN" altLang="en-US" sz="2800" dirty="0">
                <a:solidFill>
                  <a:srgbClr val="000000"/>
                </a:solidFill>
                <a:ea typeface="SimHei" panose="02010609060101010101" pitchFamily="49" charset="-122"/>
                <a:cs typeface="宋体" charset="0"/>
              </a:rPr>
              <a:t>更加智能的服务</a:t>
            </a:r>
          </a:p>
        </p:txBody>
      </p:sp>
      <p:sp>
        <p:nvSpPr>
          <p:cNvPr id="9" name="圆角矩形 8">
            <a:extLst>
              <a:ext uri="{FF2B5EF4-FFF2-40B4-BE49-F238E27FC236}">
                <a16:creationId xmlns:a16="http://schemas.microsoft.com/office/drawing/2014/main" id="{0120EA7D-BACC-384C-AFA5-1B565187341E}"/>
              </a:ext>
            </a:extLst>
          </p:cNvPr>
          <p:cNvSpPr>
            <a:spLocks noChangeArrowheads="1"/>
          </p:cNvSpPr>
          <p:nvPr/>
        </p:nvSpPr>
        <p:spPr bwMode="auto">
          <a:xfrm>
            <a:off x="2057400" y="3000375"/>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800" dirty="0">
                <a:solidFill>
                  <a:srgbClr val="000000"/>
                </a:solidFill>
                <a:latin typeface="+mn-lt"/>
                <a:ea typeface="SimHei" panose="02010609060101010101" pitchFamily="49" charset="-122"/>
              </a:rPr>
              <a:t>如影随行的私人数据中心</a:t>
            </a:r>
          </a:p>
        </p:txBody>
      </p:sp>
      <p:sp>
        <p:nvSpPr>
          <p:cNvPr id="10" name="圆角矩形 9">
            <a:extLst>
              <a:ext uri="{FF2B5EF4-FFF2-40B4-BE49-F238E27FC236}">
                <a16:creationId xmlns:a16="http://schemas.microsoft.com/office/drawing/2014/main" id="{76CFCB72-59AA-3445-9A46-8DD3C53B7920}"/>
              </a:ext>
            </a:extLst>
          </p:cNvPr>
          <p:cNvSpPr>
            <a:spLocks noChangeArrowheads="1"/>
          </p:cNvSpPr>
          <p:nvPr/>
        </p:nvSpPr>
        <p:spPr bwMode="auto">
          <a:xfrm>
            <a:off x="2057400" y="3714750"/>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p>
            <a:pPr algn="ctr">
              <a:defRPr/>
            </a:pPr>
            <a:r>
              <a:rPr lang="zh-CN" altLang="en-US" sz="2800" dirty="0">
                <a:solidFill>
                  <a:srgbClr val="000000"/>
                </a:solidFill>
                <a:ea typeface="SimHei" panose="02010609060101010101" pitchFamily="49" charset="-122"/>
                <a:cs typeface="宋体" charset="0"/>
              </a:rPr>
              <a:t>服务器永远不会塞车</a:t>
            </a:r>
          </a:p>
        </p:txBody>
      </p:sp>
      <p:sp>
        <p:nvSpPr>
          <p:cNvPr id="11" name="圆角矩形 10">
            <a:extLst>
              <a:ext uri="{FF2B5EF4-FFF2-40B4-BE49-F238E27FC236}">
                <a16:creationId xmlns:a16="http://schemas.microsoft.com/office/drawing/2014/main" id="{7F398B70-4AE0-9B40-AD26-E44F77EEF573}"/>
              </a:ext>
            </a:extLst>
          </p:cNvPr>
          <p:cNvSpPr>
            <a:spLocks noChangeArrowheads="1"/>
          </p:cNvSpPr>
          <p:nvPr/>
        </p:nvSpPr>
        <p:spPr bwMode="auto">
          <a:xfrm>
            <a:off x="2057400" y="4429125"/>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sz="2800" dirty="0">
                <a:solidFill>
                  <a:srgbClr val="000000"/>
                </a:solidFill>
                <a:latin typeface="+mn-lt"/>
                <a:ea typeface="SimHei" panose="02010609060101010101" pitchFamily="49" charset="-122"/>
              </a:rPr>
              <a:t>90% Off </a:t>
            </a:r>
            <a:r>
              <a:rPr lang="zh-CN" altLang="en-US" sz="2800" dirty="0">
                <a:solidFill>
                  <a:srgbClr val="000000"/>
                </a:solidFill>
                <a:latin typeface="+mn-lt"/>
                <a:ea typeface="SimHei" panose="02010609060101010101" pitchFamily="49" charset="-122"/>
              </a:rPr>
              <a:t>的价格</a:t>
            </a:r>
          </a:p>
        </p:txBody>
      </p:sp>
      <p:sp>
        <p:nvSpPr>
          <p:cNvPr id="12" name="圆角矩形 11">
            <a:extLst>
              <a:ext uri="{FF2B5EF4-FFF2-40B4-BE49-F238E27FC236}">
                <a16:creationId xmlns:a16="http://schemas.microsoft.com/office/drawing/2014/main" id="{584D71DB-649E-224A-8111-637F3765A1E0}"/>
              </a:ext>
            </a:extLst>
          </p:cNvPr>
          <p:cNvSpPr>
            <a:spLocks noChangeArrowheads="1"/>
          </p:cNvSpPr>
          <p:nvPr/>
        </p:nvSpPr>
        <p:spPr bwMode="auto">
          <a:xfrm>
            <a:off x="2057400" y="5143500"/>
            <a:ext cx="4724400" cy="571500"/>
          </a:xfrm>
          <a:prstGeom prst="roundRect">
            <a:avLst>
              <a:gd name="adj" fmla="val 16667"/>
            </a:avLst>
          </a:prstGeom>
          <a:gradFill rotWithShape="1">
            <a:gsLst>
              <a:gs pos="0">
                <a:srgbClr val="FBFBF7"/>
              </a:gs>
              <a:gs pos="35001">
                <a:srgbClr val="F9F9F5"/>
              </a:gs>
              <a:gs pos="100000">
                <a:srgbClr val="F2F2EC"/>
              </a:gs>
            </a:gsLst>
            <a:lin ang="5400000"/>
          </a:gradFill>
          <a:ln w="9525">
            <a:solidFill>
              <a:srgbClr val="E8E8E2"/>
            </a:solidFill>
            <a:round/>
            <a:headEnd/>
            <a:tailEnd/>
          </a:ln>
          <a:effectLst>
            <a:outerShdw blurRad="50800" dist="38100" dir="5400000" rotWithShape="0">
              <a:srgbClr val="808080">
                <a:alpha val="34998"/>
              </a:srgbClr>
            </a:outerShdw>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800" dirty="0">
                <a:solidFill>
                  <a:srgbClr val="000000"/>
                </a:solidFill>
                <a:latin typeface="+mn-lt"/>
                <a:ea typeface="SimHei" panose="02010609060101010101" pitchFamily="49" charset="-122"/>
              </a:rPr>
              <a:t>信息随手可得</a:t>
            </a:r>
          </a:p>
        </p:txBody>
      </p:sp>
      <p:pic>
        <p:nvPicPr>
          <p:cNvPr id="74760" name="图片 1">
            <a:extLst>
              <a:ext uri="{FF2B5EF4-FFF2-40B4-BE49-F238E27FC236}">
                <a16:creationId xmlns:a16="http://schemas.microsoft.com/office/drawing/2014/main" id="{202B3E65-67D7-0B4B-83B7-A6BE716C5B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5675" y="5055363"/>
            <a:ext cx="2738437"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图片 2">
            <a:extLst>
              <a:ext uri="{FF2B5EF4-FFF2-40B4-BE49-F238E27FC236}">
                <a16:creationId xmlns:a16="http://schemas.microsoft.com/office/drawing/2014/main" id="{2852B0ED-1267-004D-A851-EAF33DB313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5675" y="3000375"/>
            <a:ext cx="2738437"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3">
            <a:extLst>
              <a:ext uri="{FF2B5EF4-FFF2-40B4-BE49-F238E27FC236}">
                <a16:creationId xmlns:a16="http://schemas.microsoft.com/office/drawing/2014/main" id="{B148FB90-C4C0-B546-8F8E-72D62490C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675" y="1219200"/>
            <a:ext cx="2895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81236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数据中心资源利用率</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3" name="内容占位符 2">
            <a:extLst>
              <a:ext uri="{FF2B5EF4-FFF2-40B4-BE49-F238E27FC236}">
                <a16:creationId xmlns:a16="http://schemas.microsoft.com/office/drawing/2014/main" id="{0FD8C399-1A11-2C4B-97B1-13C81CF50A02}"/>
              </a:ext>
            </a:extLst>
          </p:cNvPr>
          <p:cNvSpPr>
            <a:spLocks noGrp="1"/>
          </p:cNvSpPr>
          <p:nvPr>
            <p:ph idx="1"/>
          </p:nvPr>
        </p:nvSpPr>
        <p:spPr>
          <a:xfrm>
            <a:off x="195920" y="1216421"/>
            <a:ext cx="11996079" cy="1584447"/>
          </a:xfrm>
        </p:spPr>
        <p:txBody>
          <a:bodyPr/>
          <a:lstStyle/>
          <a:p>
            <a:r>
              <a:rPr lang="zh-CN" altLang="en-US" sz="2800" dirty="0">
                <a:latin typeface="黑体" panose="02010609060101010101" pitchFamily="49" charset="-122"/>
                <a:ea typeface="黑体" panose="02010609060101010101" pitchFamily="49" charset="-122"/>
              </a:rPr>
              <a:t>网站的访问流量一般呈现不均匀特征（时段、季节、突发事件）</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按照峰值要求配置资源会造成资源利用率的低下</a:t>
            </a:r>
          </a:p>
          <a:p>
            <a:r>
              <a:rPr lang="zh-CN" altLang="en-US" sz="2800" dirty="0">
                <a:latin typeface="黑体" panose="02010609060101010101" pitchFamily="49" charset="-122"/>
                <a:ea typeface="黑体" panose="02010609060101010101" pitchFamily="49" charset="-122"/>
              </a:rPr>
              <a:t>云数据中心大量应用共享资源，利用率较高，同时可提供弹性资源配置</a:t>
            </a:r>
          </a:p>
        </p:txBody>
      </p:sp>
      <p:pic>
        <p:nvPicPr>
          <p:cNvPr id="72706" name="Picture 4" descr="feedpass">
            <a:extLst>
              <a:ext uri="{FF2B5EF4-FFF2-40B4-BE49-F238E27FC236}">
                <a16:creationId xmlns:a16="http://schemas.microsoft.com/office/drawing/2014/main" id="{642E95F5-B71A-9045-9803-5FE0B8B98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8" y="3050565"/>
            <a:ext cx="5870291" cy="33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0">
            <a:extLst>
              <a:ext uri="{FF2B5EF4-FFF2-40B4-BE49-F238E27FC236}">
                <a16:creationId xmlns:a16="http://schemas.microsoft.com/office/drawing/2014/main" id="{F833FD81-80EE-0441-85AD-DF1DD341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043" y="3083313"/>
            <a:ext cx="6156999" cy="331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6366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数据中心服务器现状</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3" name="内容占位符 2">
            <a:extLst>
              <a:ext uri="{FF2B5EF4-FFF2-40B4-BE49-F238E27FC236}">
                <a16:creationId xmlns:a16="http://schemas.microsoft.com/office/drawing/2014/main" id="{DA625CBC-6916-1046-9043-C4149199013D}"/>
              </a:ext>
            </a:extLst>
          </p:cNvPr>
          <p:cNvSpPr>
            <a:spLocks noGrp="1"/>
          </p:cNvSpPr>
          <p:nvPr>
            <p:ph idx="1"/>
          </p:nvPr>
        </p:nvSpPr>
        <p:spPr>
          <a:xfrm>
            <a:off x="286214" y="1166018"/>
            <a:ext cx="11745951" cy="5435504"/>
          </a:xfrm>
        </p:spPr>
        <p:txBody>
          <a:bodyPr/>
          <a:lstStyle/>
          <a:p>
            <a:pPr>
              <a:spcBef>
                <a:spcPts val="0"/>
              </a:spcBef>
              <a:spcAft>
                <a:spcPts val="600"/>
              </a:spcAft>
            </a:pPr>
            <a:r>
              <a:rPr lang="zh-CN" altLang="en-US" sz="3200" b="1" dirty="0">
                <a:latin typeface="黑体" panose="02010609060101010101" pitchFamily="49" charset="-122"/>
                <a:ea typeface="黑体" panose="02010609060101010101" pitchFamily="49" charset="-122"/>
              </a:rPr>
              <a:t>现状</a:t>
            </a:r>
            <a:endParaRPr lang="en-US" altLang="zh-CN" sz="3200" b="1"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大量新服务器采购需求 </a:t>
            </a:r>
            <a:r>
              <a:rPr lang="en-US" altLang="zh-CN" sz="2800" dirty="0">
                <a:latin typeface="黑体" panose="02010609060101010101" pitchFamily="49" charset="-122"/>
                <a:ea typeface="黑体" panose="02010609060101010101" pitchFamily="49" charset="-122"/>
              </a:rPr>
              <a:t>vs. </a:t>
            </a:r>
            <a:r>
              <a:rPr lang="zh-CN" altLang="en-US" sz="2800" dirty="0">
                <a:latin typeface="黑体" panose="02010609060101010101" pitchFamily="49" charset="-122"/>
                <a:ea typeface="黑体" panose="02010609060101010101" pitchFamily="49" charset="-122"/>
              </a:rPr>
              <a:t>众多现有服务器的资源闲置</a:t>
            </a:r>
            <a:endParaRPr lang="en-US" altLang="zh-CN" sz="2800"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业务上线实效性增强 </a:t>
            </a:r>
            <a:r>
              <a:rPr lang="en-US" altLang="zh-CN" sz="2800" dirty="0">
                <a:latin typeface="黑体" panose="02010609060101010101" pitchFamily="49" charset="-122"/>
                <a:ea typeface="黑体" panose="02010609060101010101" pitchFamily="49" charset="-122"/>
              </a:rPr>
              <a:t>vs. </a:t>
            </a:r>
            <a:r>
              <a:rPr lang="zh-CN" altLang="en-US" sz="2800" dirty="0">
                <a:latin typeface="黑体" panose="02010609060101010101" pitchFamily="49" charset="-122"/>
                <a:ea typeface="黑体" panose="02010609060101010101" pitchFamily="49" charset="-122"/>
              </a:rPr>
              <a:t>系统结构复杂，新系统部署缓慢</a:t>
            </a:r>
            <a:endParaRPr lang="en-US" altLang="zh-CN" sz="2800"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维护成本相对压缩 </a:t>
            </a:r>
            <a:r>
              <a:rPr lang="en-US" altLang="zh-CN" sz="2800" dirty="0">
                <a:latin typeface="黑体" panose="02010609060101010101" pitchFamily="49" charset="-122"/>
                <a:ea typeface="黑体" panose="02010609060101010101" pitchFamily="49" charset="-122"/>
              </a:rPr>
              <a:t>vs. </a:t>
            </a:r>
            <a:r>
              <a:rPr lang="zh-CN" altLang="en-US" sz="2800" dirty="0">
                <a:latin typeface="黑体" panose="02010609060101010101" pitchFamily="49" charset="-122"/>
                <a:ea typeface="黑体" panose="02010609060101010101" pitchFamily="49" charset="-122"/>
              </a:rPr>
              <a:t>复杂系统的维护需要过多的工作时间</a:t>
            </a:r>
            <a:endParaRPr lang="en-US" altLang="zh-CN" sz="2800" dirty="0">
              <a:latin typeface="黑体" panose="02010609060101010101" pitchFamily="49" charset="-122"/>
              <a:ea typeface="黑体" panose="02010609060101010101" pitchFamily="49" charset="-122"/>
            </a:endParaRPr>
          </a:p>
          <a:p>
            <a:pPr>
              <a:spcBef>
                <a:spcPts val="0"/>
              </a:spcBef>
              <a:spcAft>
                <a:spcPts val="600"/>
              </a:spcAft>
            </a:pPr>
            <a:r>
              <a:rPr lang="zh-CN" altLang="en-US" sz="3200" b="1" dirty="0">
                <a:latin typeface="黑体" panose="02010609060101010101" pitchFamily="49" charset="-122"/>
                <a:ea typeface="黑体" panose="02010609060101010101" pitchFamily="49" charset="-122"/>
              </a:rPr>
              <a:t>要求</a:t>
            </a:r>
            <a:endParaRPr lang="en-US" altLang="zh-CN" sz="3200" b="1"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降低拥有成本</a:t>
            </a:r>
            <a:endParaRPr lang="en-US" altLang="zh-CN" sz="2800"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增强系统弹性和灵活性</a:t>
            </a:r>
            <a:endParaRPr lang="en-US" altLang="zh-CN" sz="2800" dirty="0">
              <a:latin typeface="黑体" panose="02010609060101010101" pitchFamily="49" charset="-122"/>
              <a:ea typeface="黑体" panose="02010609060101010101" pitchFamily="49" charset="-122"/>
            </a:endParaRPr>
          </a:p>
          <a:p>
            <a:pPr lvl="1">
              <a:spcBef>
                <a:spcPts val="0"/>
              </a:spcBef>
              <a:spcAft>
                <a:spcPts val="600"/>
              </a:spcAft>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提高维护效率</a:t>
            </a:r>
          </a:p>
          <a:p>
            <a:pPr>
              <a:spcBef>
                <a:spcPts val="0"/>
              </a:spcBef>
              <a:spcAft>
                <a:spcPts val="600"/>
              </a:spcAft>
            </a:pPr>
            <a:endParaRPr kumimoji="1" lang="zh-CN" altLang="en-US" sz="3200" dirty="0"/>
          </a:p>
        </p:txBody>
      </p:sp>
    </p:spTree>
    <p:extLst>
      <p:ext uri="{BB962C8B-B14F-4D97-AF65-F5344CB8AC3E}">
        <p14:creationId xmlns:p14="http://schemas.microsoft.com/office/powerpoint/2010/main" val="32977976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a:xfrm>
            <a:off x="0" y="-27384"/>
            <a:ext cx="12192000" cy="1143000"/>
          </a:xfrm>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资源利用率解决方案</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3" name="内容占位符 2">
            <a:extLst>
              <a:ext uri="{FF2B5EF4-FFF2-40B4-BE49-F238E27FC236}">
                <a16:creationId xmlns:a16="http://schemas.microsoft.com/office/drawing/2014/main" id="{32967046-B581-7641-876C-46AED883175E}"/>
              </a:ext>
            </a:extLst>
          </p:cNvPr>
          <p:cNvSpPr>
            <a:spLocks noGrp="1"/>
          </p:cNvSpPr>
          <p:nvPr>
            <p:ph idx="1"/>
          </p:nvPr>
        </p:nvSpPr>
        <p:spPr>
          <a:xfrm>
            <a:off x="319668" y="1166018"/>
            <a:ext cx="10972800" cy="2101289"/>
          </a:xfrm>
        </p:spPr>
        <p:txBody>
          <a:bodyPr/>
          <a:lstStyle/>
          <a:p>
            <a:pPr>
              <a:lnSpc>
                <a:spcPct val="200000"/>
              </a:lnSpc>
            </a:pPr>
            <a:r>
              <a:rPr lang="zh-CN" altLang="en-US" sz="3200" dirty="0">
                <a:latin typeface="黑体" panose="02010609060101010101" pitchFamily="49" charset="-122"/>
                <a:ea typeface="黑体" panose="02010609060101010101" pitchFamily="49" charset="-122"/>
              </a:rPr>
              <a:t>任务混部</a:t>
            </a:r>
            <a:endParaRPr lang="en-US" altLang="zh-CN" sz="3200" dirty="0">
              <a:latin typeface="黑体" panose="02010609060101010101" pitchFamily="49" charset="-122"/>
              <a:ea typeface="黑体" panose="02010609060101010101" pitchFamily="49" charset="-122"/>
            </a:endParaRPr>
          </a:p>
          <a:p>
            <a:pPr>
              <a:lnSpc>
                <a:spcPct val="200000"/>
              </a:lnSpc>
            </a:pPr>
            <a:r>
              <a:rPr lang="zh-CN" altLang="en-US" sz="3200" dirty="0">
                <a:latin typeface="黑体" panose="02010609060101010101" pitchFamily="49" charset="-122"/>
                <a:ea typeface="黑体" panose="02010609060101010101" pitchFamily="49" charset="-122"/>
              </a:rPr>
              <a:t>服务器整合</a:t>
            </a:r>
          </a:p>
          <a:p>
            <a:endParaRPr kumimoji="1" lang="zh-CN" altLang="en-US" sz="3200" dirty="0"/>
          </a:p>
        </p:txBody>
      </p:sp>
    </p:spTree>
    <p:extLst>
      <p:ext uri="{BB962C8B-B14F-4D97-AF65-F5344CB8AC3E}">
        <p14:creationId xmlns:p14="http://schemas.microsoft.com/office/powerpoint/2010/main" val="617831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D372E-E69A-CB45-8C35-ACE755EAEF34}"/>
              </a:ext>
            </a:extLst>
          </p:cNvPr>
          <p:cNvSpPr>
            <a:spLocks noGrp="1"/>
          </p:cNvSpPr>
          <p:nvPr>
            <p:ph type="title"/>
          </p:nvPr>
        </p:nvSpPr>
        <p:spPr/>
        <p:txBody>
          <a:bodyPr/>
          <a:lstStyle/>
          <a:p>
            <a:r>
              <a:rPr lang="zh-CN" altLang="en-US" sz="4800" dirty="0">
                <a:solidFill>
                  <a:srgbClr val="3E2BFF"/>
                </a:solidFill>
                <a:ea typeface="黑体" panose="02010609060101010101" pitchFamily="49" charset="-122"/>
              </a:rPr>
              <a:t>谷歌数据中心</a:t>
            </a:r>
            <a:r>
              <a:rPr lang="en-US" altLang="zh-CN" sz="4800" dirty="0">
                <a:solidFill>
                  <a:srgbClr val="3E2BFF"/>
                </a:solidFill>
                <a:ea typeface="黑体" panose="02010609060101010101" pitchFamily="49" charset="-122"/>
              </a:rPr>
              <a:t>CPU</a:t>
            </a:r>
            <a:r>
              <a:rPr lang="zh-CN" altLang="en-US" sz="4800" dirty="0">
                <a:solidFill>
                  <a:srgbClr val="3E2BFF"/>
                </a:solidFill>
                <a:ea typeface="黑体" panose="02010609060101010101" pitchFamily="49" charset="-122"/>
              </a:rPr>
              <a:t>利用率</a:t>
            </a:r>
            <a:endParaRPr kumimoji="1" lang="zh-CN" altLang="en-US" sz="4800" dirty="0">
              <a:solidFill>
                <a:srgbClr val="3E2BFF"/>
              </a:solidFill>
            </a:endParaRPr>
          </a:p>
        </p:txBody>
      </p:sp>
      <p:sp>
        <p:nvSpPr>
          <p:cNvPr id="5" name="矩形 4">
            <a:extLst>
              <a:ext uri="{FF2B5EF4-FFF2-40B4-BE49-F238E27FC236}">
                <a16:creationId xmlns:a16="http://schemas.microsoft.com/office/drawing/2014/main" id="{4D5C79F1-EF71-5A41-8195-7A1BFCBA4C5C}"/>
              </a:ext>
            </a:extLst>
          </p:cNvPr>
          <p:cNvSpPr/>
          <p:nvPr/>
        </p:nvSpPr>
        <p:spPr>
          <a:xfrm>
            <a:off x="73124" y="5208951"/>
            <a:ext cx="3750264"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图 </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2006</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5000</a:t>
            </a:r>
            <a:r>
              <a:rPr lang="zh-CN" altLang="en-US" dirty="0">
                <a:latin typeface="黑体" panose="02010609060101010101" pitchFamily="49" charset="-122"/>
                <a:ea typeface="黑体" panose="02010609060101010101" pitchFamily="49" charset="-122"/>
              </a:rPr>
              <a:t>台在线应用服务器</a:t>
            </a:r>
          </a:p>
        </p:txBody>
      </p:sp>
      <p:sp>
        <p:nvSpPr>
          <p:cNvPr id="6" name="矩形 5">
            <a:extLst>
              <a:ext uri="{FF2B5EF4-FFF2-40B4-BE49-F238E27FC236}">
                <a16:creationId xmlns:a16="http://schemas.microsoft.com/office/drawing/2014/main" id="{46E308F9-0F9F-384F-92FA-28E65FE857FB}"/>
              </a:ext>
            </a:extLst>
          </p:cNvPr>
          <p:cNvSpPr/>
          <p:nvPr/>
        </p:nvSpPr>
        <p:spPr>
          <a:xfrm>
            <a:off x="8368613" y="5196463"/>
            <a:ext cx="408765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图 </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2013</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万台批处理应用服务器</a:t>
            </a:r>
          </a:p>
        </p:txBody>
      </p:sp>
      <p:sp>
        <p:nvSpPr>
          <p:cNvPr id="7" name="矩形 6">
            <a:extLst>
              <a:ext uri="{FF2B5EF4-FFF2-40B4-BE49-F238E27FC236}">
                <a16:creationId xmlns:a16="http://schemas.microsoft.com/office/drawing/2014/main" id="{C952802D-D5A7-944B-B753-D65147BC3FDA}"/>
              </a:ext>
            </a:extLst>
          </p:cNvPr>
          <p:cNvSpPr/>
          <p:nvPr/>
        </p:nvSpPr>
        <p:spPr>
          <a:xfrm>
            <a:off x="4483771" y="5196463"/>
            <a:ext cx="3620570"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图 </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2013</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万台在线应用服务器</a:t>
            </a:r>
          </a:p>
        </p:txBody>
      </p:sp>
      <p:pic>
        <p:nvPicPr>
          <p:cNvPr id="8" name="图片 7">
            <a:extLst>
              <a:ext uri="{FF2B5EF4-FFF2-40B4-BE49-F238E27FC236}">
                <a16:creationId xmlns:a16="http://schemas.microsoft.com/office/drawing/2014/main" id="{F819608A-FE50-8845-8AB0-E96D9A707917}"/>
              </a:ext>
            </a:extLst>
          </p:cNvPr>
          <p:cNvPicPr>
            <a:picLocks noChangeAspect="1"/>
          </p:cNvPicPr>
          <p:nvPr/>
        </p:nvPicPr>
        <p:blipFill>
          <a:blip r:embed="rId3"/>
          <a:stretch>
            <a:fillRect/>
          </a:stretch>
        </p:blipFill>
        <p:spPr>
          <a:xfrm>
            <a:off x="73124" y="1526340"/>
            <a:ext cx="4014536" cy="3509210"/>
          </a:xfrm>
          <a:prstGeom prst="rect">
            <a:avLst/>
          </a:prstGeom>
        </p:spPr>
      </p:pic>
      <p:pic>
        <p:nvPicPr>
          <p:cNvPr id="9" name="图片 8">
            <a:extLst>
              <a:ext uri="{FF2B5EF4-FFF2-40B4-BE49-F238E27FC236}">
                <a16:creationId xmlns:a16="http://schemas.microsoft.com/office/drawing/2014/main" id="{7DE3DD6E-7450-964F-A85D-CD05B532A0C9}"/>
              </a:ext>
            </a:extLst>
          </p:cNvPr>
          <p:cNvPicPr>
            <a:picLocks noChangeAspect="1"/>
          </p:cNvPicPr>
          <p:nvPr/>
        </p:nvPicPr>
        <p:blipFill>
          <a:blip r:embed="rId4"/>
          <a:stretch>
            <a:fillRect/>
          </a:stretch>
        </p:blipFill>
        <p:spPr>
          <a:xfrm>
            <a:off x="4459048" y="1564440"/>
            <a:ext cx="3673168" cy="3509210"/>
          </a:xfrm>
          <a:prstGeom prst="rect">
            <a:avLst/>
          </a:prstGeom>
        </p:spPr>
      </p:pic>
      <p:pic>
        <p:nvPicPr>
          <p:cNvPr id="10" name="图片 9">
            <a:extLst>
              <a:ext uri="{FF2B5EF4-FFF2-40B4-BE49-F238E27FC236}">
                <a16:creationId xmlns:a16="http://schemas.microsoft.com/office/drawing/2014/main" id="{D3814FD4-BBD7-5843-A43F-267094A7DD1E}"/>
              </a:ext>
            </a:extLst>
          </p:cNvPr>
          <p:cNvPicPr>
            <a:picLocks noChangeAspect="1"/>
          </p:cNvPicPr>
          <p:nvPr/>
        </p:nvPicPr>
        <p:blipFill>
          <a:blip r:embed="rId5"/>
          <a:stretch>
            <a:fillRect/>
          </a:stretch>
        </p:blipFill>
        <p:spPr>
          <a:xfrm>
            <a:off x="8556764" y="1564440"/>
            <a:ext cx="3488554" cy="3471110"/>
          </a:xfrm>
          <a:prstGeom prst="rect">
            <a:avLst/>
          </a:prstGeom>
        </p:spPr>
      </p:pic>
    </p:spTree>
    <p:extLst>
      <p:ext uri="{BB962C8B-B14F-4D97-AF65-F5344CB8AC3E}">
        <p14:creationId xmlns:p14="http://schemas.microsoft.com/office/powerpoint/2010/main" val="1802854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dirty="0">
                <a:solidFill>
                  <a:srgbClr val="3E2BFF"/>
                </a:solidFill>
                <a:latin typeface="SimHei" panose="02010609060101010101" pitchFamily="49" charset="-122"/>
                <a:ea typeface="SimHei" panose="02010609060101010101" pitchFamily="49" charset="-122"/>
              </a:rPr>
              <a:t>任务混部</a:t>
            </a:r>
            <a:endParaRPr kumimoji="1" altLang="zh-CN" sz="4800" dirty="0">
              <a:solidFill>
                <a:srgbClr val="3E2BFF"/>
              </a:solidFill>
              <a:latin typeface="SimHei" panose="02010609060101010101" pitchFamily="49" charset="-122"/>
              <a:ea typeface="SimHei" panose="02010609060101010101" pitchFamily="49" charset="-122"/>
            </a:endParaRPr>
          </a:p>
        </p:txBody>
      </p:sp>
      <p:sp>
        <p:nvSpPr>
          <p:cNvPr id="2" name="内容占位符 1">
            <a:extLst>
              <a:ext uri="{FF2B5EF4-FFF2-40B4-BE49-F238E27FC236}">
                <a16:creationId xmlns:a16="http://schemas.microsoft.com/office/drawing/2014/main" id="{2BB7B382-3942-3946-AA4A-3E6A524B263D}"/>
              </a:ext>
            </a:extLst>
          </p:cNvPr>
          <p:cNvSpPr>
            <a:spLocks noGrp="1"/>
          </p:cNvSpPr>
          <p:nvPr>
            <p:ph idx="1"/>
          </p:nvPr>
        </p:nvSpPr>
        <p:spPr>
          <a:xfrm>
            <a:off x="241609" y="1166018"/>
            <a:ext cx="11847222" cy="1677543"/>
          </a:xfrm>
        </p:spPr>
        <p:txBody>
          <a:bodyPr/>
          <a:lstStyle/>
          <a:p>
            <a:r>
              <a:rPr lang="zh-CN" altLang="en-US" sz="3200" b="1" dirty="0">
                <a:solidFill>
                  <a:srgbClr val="FF0000"/>
                </a:solidFill>
                <a:ea typeface="黑体" panose="02010609060101010101" pitchFamily="49" charset="-122"/>
              </a:rPr>
              <a:t>混部（</a:t>
            </a:r>
            <a:r>
              <a:rPr lang="en-US" altLang="zh-CN" sz="3200" b="1" dirty="0">
                <a:solidFill>
                  <a:srgbClr val="FF0000"/>
                </a:solidFill>
                <a:ea typeface="黑体" panose="02010609060101010101" pitchFamily="49" charset="-122"/>
              </a:rPr>
              <a:t>Co-location</a:t>
            </a:r>
            <a:r>
              <a:rPr lang="zh-CN" altLang="en-US" sz="3200" b="1" dirty="0">
                <a:solidFill>
                  <a:srgbClr val="FF0000"/>
                </a:solidFill>
                <a:ea typeface="黑体" panose="02010609060101010101" pitchFamily="49" charset="-122"/>
              </a:rPr>
              <a:t>）：</a:t>
            </a:r>
            <a:r>
              <a:rPr lang="zh-CN" altLang="en-US" sz="3200" dirty="0">
                <a:solidFill>
                  <a:srgbClr val="262626"/>
                </a:solidFill>
                <a:ea typeface="黑体" panose="02010609060101010101" pitchFamily="49" charset="-122"/>
              </a:rPr>
              <a:t>把集群混合起来，将不同类型的任务调度到相同的物理资源上，通过调度、资源隔离等控制手段，在保障</a:t>
            </a:r>
            <a:r>
              <a:rPr lang="en-US" altLang="zh-CN" sz="3200" dirty="0">
                <a:solidFill>
                  <a:srgbClr val="262626"/>
                </a:solidFill>
                <a:ea typeface="黑体" panose="02010609060101010101" pitchFamily="49" charset="-122"/>
              </a:rPr>
              <a:t>SLO</a:t>
            </a:r>
            <a:r>
              <a:rPr lang="zh-CN" altLang="en-US" sz="3200" dirty="0">
                <a:solidFill>
                  <a:srgbClr val="262626"/>
                </a:solidFill>
                <a:ea typeface="黑体" panose="02010609060101010101" pitchFamily="49" charset="-122"/>
              </a:rPr>
              <a:t>（</a:t>
            </a:r>
            <a:r>
              <a:rPr lang="en-US" altLang="zh-CN" sz="3200" dirty="0">
                <a:solidFill>
                  <a:srgbClr val="262626"/>
                </a:solidFill>
                <a:ea typeface="黑体" panose="02010609060101010101" pitchFamily="49" charset="-122"/>
              </a:rPr>
              <a:t>Service Level Objective</a:t>
            </a:r>
            <a:r>
              <a:rPr lang="zh-CN" altLang="en-US" sz="3200" dirty="0">
                <a:solidFill>
                  <a:srgbClr val="262626"/>
                </a:solidFill>
                <a:ea typeface="黑体" panose="02010609060101010101" pitchFamily="49" charset="-122"/>
              </a:rPr>
              <a:t>）的基础上，充分使用资源能力，极大降低成本</a:t>
            </a:r>
            <a:endParaRPr lang="zh-CN" altLang="en-US" sz="3200" dirty="0">
              <a:ea typeface="黑体" panose="02010609060101010101" pitchFamily="49" charset="-122"/>
            </a:endParaRPr>
          </a:p>
        </p:txBody>
      </p:sp>
      <p:pic>
        <p:nvPicPr>
          <p:cNvPr id="5" name="图片 4">
            <a:extLst>
              <a:ext uri="{FF2B5EF4-FFF2-40B4-BE49-F238E27FC236}">
                <a16:creationId xmlns:a16="http://schemas.microsoft.com/office/drawing/2014/main" id="{1DFBFBA0-3611-C24D-85DC-6FFCF25AB63C}"/>
              </a:ext>
            </a:extLst>
          </p:cNvPr>
          <p:cNvPicPr>
            <a:picLocks noChangeAspect="1"/>
          </p:cNvPicPr>
          <p:nvPr/>
        </p:nvPicPr>
        <p:blipFill>
          <a:blip r:embed="rId3"/>
          <a:stretch>
            <a:fillRect/>
          </a:stretch>
        </p:blipFill>
        <p:spPr>
          <a:xfrm>
            <a:off x="114604" y="3362447"/>
            <a:ext cx="11974227" cy="2960294"/>
          </a:xfrm>
          <a:prstGeom prst="rect">
            <a:avLst/>
          </a:prstGeom>
        </p:spPr>
      </p:pic>
    </p:spTree>
    <p:extLst>
      <p:ext uri="{BB962C8B-B14F-4D97-AF65-F5344CB8AC3E}">
        <p14:creationId xmlns:p14="http://schemas.microsoft.com/office/powerpoint/2010/main" val="162523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a:xfrm>
            <a:off x="0" y="0"/>
            <a:ext cx="12192000" cy="1143000"/>
          </a:xfrm>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在线离线混部</a:t>
            </a:r>
            <a:endParaRPr kumimoji="1" altLang="zh-CN" sz="4800" b="1" dirty="0">
              <a:solidFill>
                <a:srgbClr val="3E2BFF"/>
              </a:solidFill>
              <a:latin typeface="SimHei" panose="02010609060101010101" pitchFamily="49" charset="-122"/>
              <a:ea typeface="SimHei" panose="02010609060101010101" pitchFamily="49" charset="-122"/>
            </a:endParaRPr>
          </a:p>
        </p:txBody>
      </p:sp>
      <p:pic>
        <p:nvPicPr>
          <p:cNvPr id="6" name="图片 5">
            <a:extLst>
              <a:ext uri="{FF2B5EF4-FFF2-40B4-BE49-F238E27FC236}">
                <a16:creationId xmlns:a16="http://schemas.microsoft.com/office/drawing/2014/main" id="{C52A6388-0C3B-584E-815E-C92175FB5754}"/>
              </a:ext>
            </a:extLst>
          </p:cNvPr>
          <p:cNvPicPr>
            <a:picLocks noChangeAspect="1"/>
          </p:cNvPicPr>
          <p:nvPr/>
        </p:nvPicPr>
        <p:blipFill>
          <a:blip r:embed="rId3"/>
          <a:stretch>
            <a:fillRect/>
          </a:stretch>
        </p:blipFill>
        <p:spPr>
          <a:xfrm>
            <a:off x="110470" y="1356413"/>
            <a:ext cx="6526872" cy="4293458"/>
          </a:xfrm>
          <a:prstGeom prst="rect">
            <a:avLst/>
          </a:prstGeom>
        </p:spPr>
      </p:pic>
      <p:sp>
        <p:nvSpPr>
          <p:cNvPr id="5" name="文本框 4">
            <a:extLst>
              <a:ext uri="{FF2B5EF4-FFF2-40B4-BE49-F238E27FC236}">
                <a16:creationId xmlns:a16="http://schemas.microsoft.com/office/drawing/2014/main" id="{5177541B-8F1A-F347-B9BA-1612A16AA6CF}"/>
              </a:ext>
            </a:extLst>
          </p:cNvPr>
          <p:cNvSpPr txBox="1"/>
          <p:nvPr/>
        </p:nvSpPr>
        <p:spPr>
          <a:xfrm>
            <a:off x="6880302" y="1413050"/>
            <a:ext cx="2362550" cy="461665"/>
          </a:xfrm>
          <a:prstGeom prst="rect">
            <a:avLst/>
          </a:prstGeom>
          <a:noFill/>
        </p:spPr>
        <p:txBody>
          <a:bodyPr wrap="square" rtlCol="0">
            <a:spAutoFit/>
          </a:bodyPr>
          <a:lstStyle/>
          <a:p>
            <a:r>
              <a:rPr kumimoji="1" lang="zh-CN" altLang="en-US" sz="2400" b="1" dirty="0">
                <a:solidFill>
                  <a:srgbClr val="FF0000"/>
                </a:solidFill>
                <a:latin typeface="黑体" panose="02010609060101010101" pitchFamily="49" charset="-122"/>
                <a:ea typeface="黑体" panose="02010609060101010101" pitchFamily="49" charset="-122"/>
              </a:rPr>
              <a:t>在线优先级高</a:t>
            </a:r>
          </a:p>
        </p:txBody>
      </p:sp>
      <p:sp>
        <p:nvSpPr>
          <p:cNvPr id="7" name="文本框 6">
            <a:extLst>
              <a:ext uri="{FF2B5EF4-FFF2-40B4-BE49-F238E27FC236}">
                <a16:creationId xmlns:a16="http://schemas.microsoft.com/office/drawing/2014/main" id="{805C998A-D6E5-C04A-B45E-BB8ABA0DDDBC}"/>
              </a:ext>
            </a:extLst>
          </p:cNvPr>
          <p:cNvSpPr txBox="1"/>
          <p:nvPr/>
        </p:nvSpPr>
        <p:spPr>
          <a:xfrm>
            <a:off x="6880303" y="2672952"/>
            <a:ext cx="2603350" cy="461665"/>
          </a:xfrm>
          <a:prstGeom prst="rect">
            <a:avLst/>
          </a:prstGeom>
          <a:noFill/>
        </p:spPr>
        <p:txBody>
          <a:bodyPr wrap="square" rtlCol="0">
            <a:spAutoFit/>
          </a:bodyPr>
          <a:lstStyle/>
          <a:p>
            <a:r>
              <a:rPr kumimoji="1" lang="zh-CN" altLang="en-US" sz="2400" b="1" dirty="0">
                <a:solidFill>
                  <a:srgbClr val="FF0000"/>
                </a:solidFill>
                <a:latin typeface="黑体" panose="02010609060101010101" pitchFamily="49" charset="-122"/>
                <a:ea typeface="黑体" panose="02010609060101010101" pitchFamily="49" charset="-122"/>
              </a:rPr>
              <a:t>离线优先级低</a:t>
            </a:r>
          </a:p>
        </p:txBody>
      </p:sp>
      <p:sp>
        <p:nvSpPr>
          <p:cNvPr id="8" name="文本框 7">
            <a:extLst>
              <a:ext uri="{FF2B5EF4-FFF2-40B4-BE49-F238E27FC236}">
                <a16:creationId xmlns:a16="http://schemas.microsoft.com/office/drawing/2014/main" id="{36794538-C2ED-9A45-B606-33FDB532A58C}"/>
              </a:ext>
            </a:extLst>
          </p:cNvPr>
          <p:cNvSpPr txBox="1"/>
          <p:nvPr/>
        </p:nvSpPr>
        <p:spPr>
          <a:xfrm>
            <a:off x="6880303" y="3932858"/>
            <a:ext cx="2603350" cy="461665"/>
          </a:xfrm>
          <a:prstGeom prst="rect">
            <a:avLst/>
          </a:prstGeom>
          <a:noFill/>
        </p:spPr>
        <p:txBody>
          <a:bodyPr wrap="square" rtlCol="0">
            <a:spAutoFit/>
          </a:bodyPr>
          <a:lstStyle/>
          <a:p>
            <a:r>
              <a:rPr kumimoji="1" lang="zh-CN" altLang="en-US" sz="2400" b="1" dirty="0">
                <a:solidFill>
                  <a:srgbClr val="FF0000"/>
                </a:solidFill>
                <a:latin typeface="黑体" panose="02010609060101010101" pitchFamily="49" charset="-122"/>
                <a:ea typeface="黑体" panose="02010609060101010101" pitchFamily="49" charset="-122"/>
              </a:rPr>
              <a:t>低优先级牺牲</a:t>
            </a:r>
          </a:p>
        </p:txBody>
      </p:sp>
      <p:sp>
        <p:nvSpPr>
          <p:cNvPr id="9" name="文本框 8">
            <a:extLst>
              <a:ext uri="{FF2B5EF4-FFF2-40B4-BE49-F238E27FC236}">
                <a16:creationId xmlns:a16="http://schemas.microsoft.com/office/drawing/2014/main" id="{4AED274B-D80E-404A-A923-F5D9206D0A33}"/>
              </a:ext>
            </a:extLst>
          </p:cNvPr>
          <p:cNvSpPr txBox="1"/>
          <p:nvPr/>
        </p:nvSpPr>
        <p:spPr>
          <a:xfrm>
            <a:off x="6880303" y="5278316"/>
            <a:ext cx="2603350" cy="461665"/>
          </a:xfrm>
          <a:prstGeom prst="rect">
            <a:avLst/>
          </a:prstGeom>
          <a:noFill/>
        </p:spPr>
        <p:txBody>
          <a:bodyPr wrap="square" rtlCol="0">
            <a:spAutoFit/>
          </a:bodyPr>
          <a:lstStyle/>
          <a:p>
            <a:r>
              <a:rPr kumimoji="1" lang="zh-CN" altLang="en-US" sz="2400" b="1" dirty="0">
                <a:solidFill>
                  <a:srgbClr val="FF0000"/>
                </a:solidFill>
                <a:latin typeface="黑体" panose="02010609060101010101" pitchFamily="49" charset="-122"/>
                <a:ea typeface="黑体" panose="02010609060101010101" pitchFamily="49" charset="-122"/>
              </a:rPr>
              <a:t>优先级互补性</a:t>
            </a:r>
          </a:p>
        </p:txBody>
      </p:sp>
      <p:sp>
        <p:nvSpPr>
          <p:cNvPr id="10" name="文本框 9">
            <a:extLst>
              <a:ext uri="{FF2B5EF4-FFF2-40B4-BE49-F238E27FC236}">
                <a16:creationId xmlns:a16="http://schemas.microsoft.com/office/drawing/2014/main" id="{A2A8D7BD-78DC-1F4B-AA66-F6CACC399577}"/>
              </a:ext>
            </a:extLst>
          </p:cNvPr>
          <p:cNvSpPr txBox="1"/>
          <p:nvPr/>
        </p:nvSpPr>
        <p:spPr>
          <a:xfrm>
            <a:off x="9061857" y="1412420"/>
            <a:ext cx="3019673" cy="1200329"/>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rPr>
              <a:t>就像是石块，且延时敏感，利用率不高，不可重跑</a:t>
            </a:r>
          </a:p>
        </p:txBody>
      </p:sp>
      <p:sp>
        <p:nvSpPr>
          <p:cNvPr id="11" name="文本框 10">
            <a:extLst>
              <a:ext uri="{FF2B5EF4-FFF2-40B4-BE49-F238E27FC236}">
                <a16:creationId xmlns:a16="http://schemas.microsoft.com/office/drawing/2014/main" id="{6CC5A907-19C8-C34E-832F-E7FFFADF7621}"/>
              </a:ext>
            </a:extLst>
          </p:cNvPr>
          <p:cNvSpPr txBox="1"/>
          <p:nvPr/>
        </p:nvSpPr>
        <p:spPr>
          <a:xfrm>
            <a:off x="9062032" y="2669020"/>
            <a:ext cx="3129968" cy="1200329"/>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rPr>
              <a:t>就像水和沙子，且延时不敏感，利用率高，可重跑</a:t>
            </a:r>
          </a:p>
        </p:txBody>
      </p:sp>
      <p:sp>
        <p:nvSpPr>
          <p:cNvPr id="12" name="文本框 11">
            <a:extLst>
              <a:ext uri="{FF2B5EF4-FFF2-40B4-BE49-F238E27FC236}">
                <a16:creationId xmlns:a16="http://schemas.microsoft.com/office/drawing/2014/main" id="{06119A34-9CAA-114F-950F-AC4BEE5BFD00}"/>
              </a:ext>
            </a:extLst>
          </p:cNvPr>
          <p:cNvSpPr txBox="1"/>
          <p:nvPr/>
        </p:nvSpPr>
        <p:spPr>
          <a:xfrm>
            <a:off x="9062032" y="3932683"/>
            <a:ext cx="3019498" cy="1200329"/>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rPr>
              <a:t>当在线不忙时，离线就抢占，反之则返还，甚至反哺</a:t>
            </a:r>
          </a:p>
        </p:txBody>
      </p:sp>
      <p:sp>
        <p:nvSpPr>
          <p:cNvPr id="13" name="文本框 12">
            <a:extLst>
              <a:ext uri="{FF2B5EF4-FFF2-40B4-BE49-F238E27FC236}">
                <a16:creationId xmlns:a16="http://schemas.microsoft.com/office/drawing/2014/main" id="{D22516EB-9896-1C41-99A7-450B119E86E5}"/>
              </a:ext>
            </a:extLst>
          </p:cNvPr>
          <p:cNvSpPr txBox="1"/>
          <p:nvPr/>
        </p:nvSpPr>
        <p:spPr>
          <a:xfrm>
            <a:off x="9062032" y="5278316"/>
            <a:ext cx="3019498" cy="830997"/>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rPr>
              <a:t>可进行混部，并带来成本收益的前提条件</a:t>
            </a:r>
          </a:p>
        </p:txBody>
      </p:sp>
    </p:spTree>
    <p:extLst>
      <p:ext uri="{BB962C8B-B14F-4D97-AF65-F5344CB8AC3E}">
        <p14:creationId xmlns:p14="http://schemas.microsoft.com/office/powerpoint/2010/main" val="811976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混部调度的架构（阿里云）</a:t>
            </a:r>
            <a:endParaRPr kumimoji="1" altLang="zh-CN" sz="4800" b="1" dirty="0">
              <a:solidFill>
                <a:srgbClr val="3E2BFF"/>
              </a:solidFill>
              <a:latin typeface="SimHei" panose="02010609060101010101" pitchFamily="49" charset="-122"/>
              <a:ea typeface="SimHei" panose="02010609060101010101" pitchFamily="49" charset="-122"/>
            </a:endParaRPr>
          </a:p>
        </p:txBody>
      </p:sp>
      <p:pic>
        <p:nvPicPr>
          <p:cNvPr id="2" name="图片 1">
            <a:extLst>
              <a:ext uri="{FF2B5EF4-FFF2-40B4-BE49-F238E27FC236}">
                <a16:creationId xmlns:a16="http://schemas.microsoft.com/office/drawing/2014/main" id="{0F8B66D1-F602-0449-A79E-839AEDD199D9}"/>
              </a:ext>
            </a:extLst>
          </p:cNvPr>
          <p:cNvPicPr>
            <a:picLocks noChangeAspect="1"/>
          </p:cNvPicPr>
          <p:nvPr/>
        </p:nvPicPr>
        <p:blipFill>
          <a:blip r:embed="rId3"/>
          <a:stretch>
            <a:fillRect/>
          </a:stretch>
        </p:blipFill>
        <p:spPr>
          <a:xfrm>
            <a:off x="252506" y="1287815"/>
            <a:ext cx="6034602" cy="5261418"/>
          </a:xfrm>
          <a:prstGeom prst="rect">
            <a:avLst/>
          </a:prstGeom>
        </p:spPr>
      </p:pic>
      <p:sp>
        <p:nvSpPr>
          <p:cNvPr id="3" name="文本框 2">
            <a:extLst>
              <a:ext uri="{FF2B5EF4-FFF2-40B4-BE49-F238E27FC236}">
                <a16:creationId xmlns:a16="http://schemas.microsoft.com/office/drawing/2014/main" id="{EE9C8C88-E6A9-914F-99E2-A25840A6EA6D}"/>
              </a:ext>
            </a:extLst>
          </p:cNvPr>
          <p:cNvSpPr txBox="1"/>
          <p:nvPr/>
        </p:nvSpPr>
        <p:spPr>
          <a:xfrm>
            <a:off x="6623594" y="1287815"/>
            <a:ext cx="5315900" cy="32501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800" dirty="0">
                <a:latin typeface="+mj-lt"/>
                <a:ea typeface="黑体" panose="02010609060101010101" pitchFamily="49" charset="-122"/>
              </a:rPr>
              <a:t>通过</a:t>
            </a:r>
            <a:r>
              <a:rPr kumimoji="1" lang="zh-CN" altLang="en-US" sz="2800" b="1" dirty="0">
                <a:latin typeface="+mj-lt"/>
                <a:ea typeface="黑体" panose="02010609060101010101" pitchFamily="49" charset="-122"/>
              </a:rPr>
              <a:t> </a:t>
            </a:r>
            <a:r>
              <a:rPr kumimoji="1" lang="en-US" altLang="zh-CN" sz="2800" b="1" dirty="0">
                <a:solidFill>
                  <a:srgbClr val="FF0000"/>
                </a:solidFill>
                <a:latin typeface="+mj-lt"/>
                <a:ea typeface="黑体" panose="02010609060101010101" pitchFamily="49" charset="-122"/>
              </a:rPr>
              <a:t>Sigma</a:t>
            </a:r>
            <a:r>
              <a:rPr kumimoji="1" lang="en-US" altLang="zh-CN" sz="2800" b="1" dirty="0">
                <a:latin typeface="+mj-lt"/>
                <a:ea typeface="黑体" panose="02010609060101010101" pitchFamily="49" charset="-122"/>
              </a:rPr>
              <a:t> </a:t>
            </a:r>
            <a:r>
              <a:rPr kumimoji="1" lang="zh-CN" altLang="en-US" sz="2800" dirty="0">
                <a:latin typeface="+mj-lt"/>
                <a:ea typeface="黑体" panose="02010609060101010101" pitchFamily="49" charset="-122"/>
              </a:rPr>
              <a:t>和</a:t>
            </a:r>
            <a:r>
              <a:rPr kumimoji="1" lang="zh-CN" altLang="en-US" sz="2800" b="1" dirty="0">
                <a:latin typeface="+mj-lt"/>
                <a:ea typeface="黑体" panose="02010609060101010101" pitchFamily="49" charset="-122"/>
              </a:rPr>
              <a:t> </a:t>
            </a:r>
            <a:r>
              <a:rPr kumimoji="1" lang="en-US" altLang="zh-CN" sz="2800" b="1" dirty="0">
                <a:solidFill>
                  <a:srgbClr val="FF0000"/>
                </a:solidFill>
                <a:latin typeface="+mj-lt"/>
                <a:ea typeface="黑体" panose="02010609060101010101" pitchFamily="49" charset="-122"/>
              </a:rPr>
              <a:t>Fuxi</a:t>
            </a:r>
            <a:r>
              <a:rPr kumimoji="1" lang="zh-CN" altLang="en-US" sz="2800" b="1" dirty="0">
                <a:latin typeface="+mj-lt"/>
                <a:ea typeface="黑体" panose="02010609060101010101" pitchFamily="49" charset="-122"/>
              </a:rPr>
              <a:t> </a:t>
            </a:r>
            <a:r>
              <a:rPr kumimoji="1" lang="zh-CN" altLang="en-US" sz="2800" dirty="0">
                <a:latin typeface="+mj-lt"/>
                <a:ea typeface="黑体" panose="02010609060101010101" pitchFamily="49" charset="-122"/>
              </a:rPr>
              <a:t>完成在线离线的各自调度</a:t>
            </a:r>
            <a:endParaRPr kumimoji="1" lang="en-US" altLang="zh-CN" sz="2800" dirty="0">
              <a:latin typeface="+mj-lt"/>
              <a:ea typeface="黑体" panose="02010609060101010101" pitchFamily="49" charset="-122"/>
            </a:endParaRPr>
          </a:p>
          <a:p>
            <a:pPr marL="342900" indent="-342900">
              <a:lnSpc>
                <a:spcPct val="150000"/>
              </a:lnSpc>
              <a:buFont typeface="Arial" panose="020B0604020202020204" pitchFamily="34" charset="0"/>
              <a:buChar char="•"/>
            </a:pPr>
            <a:r>
              <a:rPr kumimoji="1" lang="zh-CN" altLang="en-US" sz="2800" dirty="0">
                <a:latin typeface="+mj-lt"/>
                <a:ea typeface="黑体" panose="02010609060101010101" pitchFamily="49" charset="-122"/>
              </a:rPr>
              <a:t>通过</a:t>
            </a:r>
            <a:r>
              <a:rPr kumimoji="1" lang="zh-CN" altLang="en-US" sz="2800" b="1" dirty="0">
                <a:solidFill>
                  <a:srgbClr val="FF0000"/>
                </a:solidFill>
                <a:latin typeface="+mj-lt"/>
                <a:ea typeface="黑体" panose="02010609060101010101" pitchFamily="49" charset="-122"/>
              </a:rPr>
              <a:t>零层</a:t>
            </a:r>
            <a:r>
              <a:rPr kumimoji="1" lang="zh-CN" altLang="en-US" sz="2800" dirty="0">
                <a:latin typeface="+mj-lt"/>
                <a:ea typeface="黑体" panose="02010609060101010101" pitchFamily="49" charset="-122"/>
              </a:rPr>
              <a:t>相互协调资源配比</a:t>
            </a:r>
            <a:endParaRPr kumimoji="1" lang="en-US" altLang="zh-CN" sz="2800" dirty="0">
              <a:latin typeface="+mj-lt"/>
              <a:ea typeface="黑体" panose="02010609060101010101" pitchFamily="49" charset="-122"/>
            </a:endParaRPr>
          </a:p>
          <a:p>
            <a:pPr marL="342900" indent="-342900">
              <a:lnSpc>
                <a:spcPct val="150000"/>
              </a:lnSpc>
              <a:buFont typeface="Arial" panose="020B0604020202020204" pitchFamily="34" charset="0"/>
              <a:buChar char="•"/>
            </a:pPr>
            <a:r>
              <a:rPr kumimoji="1" lang="zh-CN" altLang="en-US" sz="2800" dirty="0">
                <a:latin typeface="+mj-lt"/>
                <a:ea typeface="黑体" panose="02010609060101010101" pitchFamily="49" charset="-122"/>
              </a:rPr>
              <a:t>通过</a:t>
            </a:r>
            <a:r>
              <a:rPr kumimoji="1" lang="zh-CN" altLang="en-US" sz="2800" b="1" dirty="0">
                <a:solidFill>
                  <a:srgbClr val="FF0000"/>
                </a:solidFill>
                <a:latin typeface="+mj-lt"/>
                <a:ea typeface="黑体" panose="02010609060101010101" pitchFamily="49" charset="-122"/>
              </a:rPr>
              <a:t>调度和内核</a:t>
            </a:r>
            <a:r>
              <a:rPr kumimoji="1" lang="zh-CN" altLang="en-US" sz="2800" dirty="0">
                <a:latin typeface="+mj-lt"/>
                <a:ea typeface="黑体" panose="02010609060101010101" pitchFamily="49" charset="-122"/>
              </a:rPr>
              <a:t>解决资源竞争隔离问题</a:t>
            </a:r>
          </a:p>
        </p:txBody>
      </p:sp>
    </p:spTree>
    <p:extLst>
      <p:ext uri="{BB962C8B-B14F-4D97-AF65-F5344CB8AC3E}">
        <p14:creationId xmlns:p14="http://schemas.microsoft.com/office/powerpoint/2010/main" val="12434523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混部使用场景</a:t>
            </a:r>
            <a:r>
              <a:rPr kumimoji="1" lang="en-US" altLang="zh-CN" sz="4800" b="1" dirty="0">
                <a:solidFill>
                  <a:srgbClr val="3E2BFF"/>
                </a:solidFill>
                <a:latin typeface="SimHei" panose="02010609060101010101" pitchFamily="49" charset="-122"/>
                <a:ea typeface="SimHei" panose="02010609060101010101" pitchFamily="49" charset="-122"/>
              </a:rPr>
              <a:t>——</a:t>
            </a:r>
            <a:r>
              <a:rPr kumimoji="1" lang="zh-CN" altLang="en-US" sz="4800" b="1" dirty="0">
                <a:solidFill>
                  <a:srgbClr val="3E2BFF"/>
                </a:solidFill>
                <a:latin typeface="SimHei" panose="02010609060101010101" pitchFamily="49" charset="-122"/>
                <a:ea typeface="SimHei" panose="02010609060101010101" pitchFamily="49" charset="-122"/>
              </a:rPr>
              <a:t>双</a:t>
            </a:r>
            <a:r>
              <a:rPr kumimoji="1" lang="en-US" altLang="zh-CN" sz="4800" b="1" dirty="0">
                <a:solidFill>
                  <a:srgbClr val="3E2BFF"/>
                </a:solidFill>
                <a:latin typeface="SimHei" panose="02010609060101010101" pitchFamily="49" charset="-122"/>
                <a:ea typeface="SimHei" panose="02010609060101010101" pitchFamily="49" charset="-122"/>
              </a:rPr>
              <a:t>11</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6" name="文本框 5">
            <a:extLst>
              <a:ext uri="{FF2B5EF4-FFF2-40B4-BE49-F238E27FC236}">
                <a16:creationId xmlns:a16="http://schemas.microsoft.com/office/drawing/2014/main" id="{B0C0711E-F3F3-B441-8B76-1DBDE074011F}"/>
              </a:ext>
            </a:extLst>
          </p:cNvPr>
          <p:cNvSpPr txBox="1"/>
          <p:nvPr/>
        </p:nvSpPr>
        <p:spPr>
          <a:xfrm>
            <a:off x="6869152" y="1217139"/>
            <a:ext cx="5136038" cy="472751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en-US" altLang="zh-CN" sz="3200" b="1" dirty="0">
                <a:solidFill>
                  <a:srgbClr val="FF0000"/>
                </a:solidFill>
                <a:ea typeface="黑体" panose="02010609060101010101" pitchFamily="49" charset="-122"/>
              </a:rPr>
              <a:t>30%</a:t>
            </a:r>
            <a:r>
              <a:rPr kumimoji="1" lang="zh-CN" altLang="en-US" sz="3200" dirty="0">
                <a:ea typeface="黑体" panose="02010609060101010101" pitchFamily="49" charset="-122"/>
              </a:rPr>
              <a:t>成本下降</a:t>
            </a:r>
            <a:endParaRPr kumimoji="1" lang="en-US" altLang="zh-CN" sz="3200" dirty="0">
              <a:ea typeface="黑体" panose="02010609060101010101" pitchFamily="49" charset="-122"/>
            </a:endParaRPr>
          </a:p>
          <a:p>
            <a:pPr marL="914400" lvl="1" indent="-457200">
              <a:lnSpc>
                <a:spcPct val="150000"/>
              </a:lnSpc>
              <a:buFont typeface="Arial" panose="020B0604020202020204" pitchFamily="34" charset="0"/>
              <a:buChar char="•"/>
            </a:pPr>
            <a:r>
              <a:rPr kumimoji="1" lang="zh-CN" altLang="en-US" sz="2800" dirty="0">
                <a:ea typeface="黑体" panose="02010609060101010101" pitchFamily="49" charset="-122"/>
              </a:rPr>
              <a:t>日常可以提升利用率、大幅度降低成本</a:t>
            </a:r>
            <a:endParaRPr kumimoji="1" lang="en-US" altLang="zh-CN" sz="2800" dirty="0">
              <a:ea typeface="黑体" panose="02010609060101010101" pitchFamily="49" charset="-122"/>
            </a:endParaRPr>
          </a:p>
          <a:p>
            <a:pPr marL="457200" indent="-457200">
              <a:lnSpc>
                <a:spcPct val="150000"/>
              </a:lnSpc>
              <a:buFont typeface="Arial" panose="020B0604020202020204" pitchFamily="34" charset="0"/>
              <a:buChar char="•"/>
            </a:pPr>
            <a:r>
              <a:rPr kumimoji="1" lang="en-US" altLang="zh-CN" sz="3200" b="1" dirty="0">
                <a:solidFill>
                  <a:srgbClr val="FF0000"/>
                </a:solidFill>
                <a:ea typeface="黑体" panose="02010609060101010101" pitchFamily="49" charset="-122"/>
              </a:rPr>
              <a:t>10%</a:t>
            </a:r>
            <a:r>
              <a:rPr kumimoji="1" lang="zh-CN" altLang="en-US" sz="3200" dirty="0">
                <a:ea typeface="黑体" panose="02010609060101010101" pitchFamily="49" charset="-122"/>
              </a:rPr>
              <a:t>交易流量</a:t>
            </a:r>
            <a:endParaRPr kumimoji="1" lang="en-US" altLang="zh-CN" sz="3200" dirty="0">
              <a:ea typeface="黑体" panose="02010609060101010101" pitchFamily="49" charset="-122"/>
            </a:endParaRPr>
          </a:p>
          <a:p>
            <a:pPr marL="914400" lvl="1" indent="-457200">
              <a:lnSpc>
                <a:spcPct val="150000"/>
              </a:lnSpc>
              <a:buFont typeface="Arial" panose="020B0604020202020204" pitchFamily="34" charset="0"/>
              <a:buChar char="•"/>
            </a:pPr>
            <a:r>
              <a:rPr kumimoji="1" lang="zh-CN" altLang="en-US" sz="2800" dirty="0">
                <a:ea typeface="黑体" panose="02010609060101010101" pitchFamily="49" charset="-122"/>
              </a:rPr>
              <a:t>大促时，可以通过挤占离线的方式，来扛住峰值带来的压力</a:t>
            </a:r>
          </a:p>
        </p:txBody>
      </p:sp>
      <p:pic>
        <p:nvPicPr>
          <p:cNvPr id="2" name="图片 1">
            <a:extLst>
              <a:ext uri="{FF2B5EF4-FFF2-40B4-BE49-F238E27FC236}">
                <a16:creationId xmlns:a16="http://schemas.microsoft.com/office/drawing/2014/main" id="{8AF625EA-4067-C640-983C-FABBD77453CD}"/>
              </a:ext>
            </a:extLst>
          </p:cNvPr>
          <p:cNvPicPr>
            <a:picLocks noChangeAspect="1"/>
          </p:cNvPicPr>
          <p:nvPr/>
        </p:nvPicPr>
        <p:blipFill>
          <a:blip r:embed="rId3"/>
          <a:stretch>
            <a:fillRect/>
          </a:stretch>
        </p:blipFill>
        <p:spPr>
          <a:xfrm>
            <a:off x="55754" y="1328649"/>
            <a:ext cx="6805335" cy="4536890"/>
          </a:xfrm>
          <a:prstGeom prst="rect">
            <a:avLst/>
          </a:prstGeom>
        </p:spPr>
      </p:pic>
    </p:spTree>
    <p:extLst>
      <p:ext uri="{BB962C8B-B14F-4D97-AF65-F5344CB8AC3E}">
        <p14:creationId xmlns:p14="http://schemas.microsoft.com/office/powerpoint/2010/main" val="4000165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服务器整合</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2" name="内容占位符 1">
            <a:extLst>
              <a:ext uri="{FF2B5EF4-FFF2-40B4-BE49-F238E27FC236}">
                <a16:creationId xmlns:a16="http://schemas.microsoft.com/office/drawing/2014/main" id="{EBBD4586-4CCC-1243-B390-78C7A245559B}"/>
              </a:ext>
            </a:extLst>
          </p:cNvPr>
          <p:cNvSpPr>
            <a:spLocks noGrp="1"/>
          </p:cNvSpPr>
          <p:nvPr>
            <p:ph idx="1"/>
          </p:nvPr>
        </p:nvSpPr>
        <p:spPr>
          <a:xfrm>
            <a:off x="230457" y="1166019"/>
            <a:ext cx="11723649" cy="2262982"/>
          </a:xfrm>
        </p:spPr>
        <p:txBody>
          <a:bodyPr/>
          <a:lstStyle/>
          <a:p>
            <a:r>
              <a:rPr lang="zh-CN" altLang="en-US" sz="3200" dirty="0">
                <a:solidFill>
                  <a:srgbClr val="FF0000"/>
                </a:solidFill>
                <a:ea typeface="黑体" panose="02010609060101010101" pitchFamily="49" charset="-122"/>
              </a:rPr>
              <a:t>服务器整合（</a:t>
            </a:r>
            <a:r>
              <a:rPr lang="en-US" altLang="zh-CN" sz="3200" dirty="0">
                <a:solidFill>
                  <a:srgbClr val="FF0000"/>
                </a:solidFill>
                <a:ea typeface="黑体" panose="02010609060101010101" pitchFamily="49" charset="-122"/>
              </a:rPr>
              <a:t>server consolidation</a:t>
            </a:r>
            <a:r>
              <a:rPr lang="zh-CN" altLang="en-US" sz="3200" dirty="0">
                <a:solidFill>
                  <a:srgbClr val="FF0000"/>
                </a:solidFill>
                <a:ea typeface="黑体" panose="02010609060101010101" pitchFamily="49" charset="-122"/>
              </a:rPr>
              <a:t>）：</a:t>
            </a:r>
            <a:r>
              <a:rPr lang="zh-CN" altLang="en-US" sz="3200" dirty="0">
                <a:solidFill>
                  <a:srgbClr val="333333"/>
                </a:solidFill>
                <a:ea typeface="黑体" panose="02010609060101010101" pitchFamily="49" charset="-122"/>
              </a:rPr>
              <a:t>提高计算机服务器资源使用效率从而减小所需服务器或服务器地址总数的一种方法。它是针对服务器蔓延开发的，服务器蔓延是多个、未全部利用的服务器占据超过合理空间，消耗更多资源的情况</a:t>
            </a:r>
            <a:endParaRPr lang="zh-CN" altLang="en-US" sz="3200" dirty="0">
              <a:ea typeface="黑体" panose="02010609060101010101" pitchFamily="49" charset="-122"/>
            </a:endParaRPr>
          </a:p>
        </p:txBody>
      </p:sp>
      <p:pic>
        <p:nvPicPr>
          <p:cNvPr id="5" name="图片 4">
            <a:extLst>
              <a:ext uri="{FF2B5EF4-FFF2-40B4-BE49-F238E27FC236}">
                <a16:creationId xmlns:a16="http://schemas.microsoft.com/office/drawing/2014/main" id="{C36DA1BB-FC8E-C54A-83A3-1E884815CD34}"/>
              </a:ext>
            </a:extLst>
          </p:cNvPr>
          <p:cNvPicPr>
            <a:picLocks noChangeAspect="1"/>
          </p:cNvPicPr>
          <p:nvPr/>
        </p:nvPicPr>
        <p:blipFill>
          <a:blip r:embed="rId3"/>
          <a:stretch>
            <a:fillRect/>
          </a:stretch>
        </p:blipFill>
        <p:spPr>
          <a:xfrm>
            <a:off x="2835713" y="3144644"/>
            <a:ext cx="7064031" cy="3726301"/>
          </a:xfrm>
          <a:prstGeom prst="rect">
            <a:avLst/>
          </a:prstGeom>
        </p:spPr>
      </p:pic>
    </p:spTree>
    <p:extLst>
      <p:ext uri="{BB962C8B-B14F-4D97-AF65-F5344CB8AC3E}">
        <p14:creationId xmlns:p14="http://schemas.microsoft.com/office/powerpoint/2010/main" val="2115886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a:extLst>
              <a:ext uri="{FF2B5EF4-FFF2-40B4-BE49-F238E27FC236}">
                <a16:creationId xmlns:a16="http://schemas.microsoft.com/office/drawing/2014/main" id="{8E26F7FA-F5C7-D542-AB33-0C5641A331E3}"/>
              </a:ext>
            </a:extLst>
          </p:cNvPr>
          <p:cNvSpPr>
            <a:spLocks noGrp="1" noChangeArrowheads="1"/>
          </p:cNvSpPr>
          <p:nvPr>
            <p:ph type="title"/>
          </p:nvPr>
        </p:nvSpPr>
        <p:spPr/>
        <p:txBody>
          <a:bodyPr vert="horz" lIns="91440" tIns="45720" rIns="91440" bIns="45720" rtlCol="0" anchor="ctr">
            <a:noAutofit/>
          </a:bodyPr>
          <a:lstStyle/>
          <a:p>
            <a:r>
              <a:rPr kumimoji="1" lang="zh-CN" altLang="en-US" sz="4800" b="1" dirty="0">
                <a:solidFill>
                  <a:srgbClr val="3E2BFF"/>
                </a:solidFill>
                <a:latin typeface="SimHei" panose="02010609060101010101" pitchFamily="49" charset="-122"/>
                <a:ea typeface="SimHei" panose="02010609060101010101" pitchFamily="49" charset="-122"/>
              </a:rPr>
              <a:t>服务器整合优势</a:t>
            </a:r>
            <a:endParaRPr kumimoji="1" altLang="zh-CN" sz="4800" b="1" dirty="0">
              <a:solidFill>
                <a:srgbClr val="3E2BFF"/>
              </a:solidFill>
              <a:latin typeface="SimHei" panose="02010609060101010101" pitchFamily="49" charset="-122"/>
              <a:ea typeface="SimHei" panose="02010609060101010101" pitchFamily="49" charset="-122"/>
            </a:endParaRPr>
          </a:p>
        </p:txBody>
      </p:sp>
      <p:sp>
        <p:nvSpPr>
          <p:cNvPr id="2" name="内容占位符 1">
            <a:extLst>
              <a:ext uri="{FF2B5EF4-FFF2-40B4-BE49-F238E27FC236}">
                <a16:creationId xmlns:a16="http://schemas.microsoft.com/office/drawing/2014/main" id="{77D1CCA6-496F-E841-B6BE-FBCB139580E8}"/>
              </a:ext>
            </a:extLst>
          </p:cNvPr>
          <p:cNvSpPr>
            <a:spLocks noGrp="1"/>
          </p:cNvSpPr>
          <p:nvPr>
            <p:ph idx="1"/>
          </p:nvPr>
        </p:nvSpPr>
        <p:spPr>
          <a:xfrm>
            <a:off x="122664" y="1166017"/>
            <a:ext cx="11853746" cy="5591621"/>
          </a:xfrm>
        </p:spPr>
        <p:txBody>
          <a:bodyPr/>
          <a:lstStyle/>
          <a:p>
            <a:pPr>
              <a:spcBef>
                <a:spcPts val="0"/>
              </a:spcBef>
              <a:spcAft>
                <a:spcPts val="600"/>
              </a:spcAft>
            </a:pPr>
            <a:r>
              <a:rPr lang="zh-CN" altLang="en-US" sz="2800" b="1" dirty="0">
                <a:latin typeface="黑体" panose="02010609060101010101" pitchFamily="49" charset="-122"/>
                <a:ea typeface="黑体" panose="02010609060101010101" pitchFamily="49" charset="-122"/>
              </a:rPr>
              <a:t>降低成本</a:t>
            </a:r>
            <a:endParaRPr lang="en-US" altLang="zh-CN" sz="2800" b="1"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提高利用率，降低设备的采购成本</a:t>
            </a:r>
            <a:endParaRPr lang="en-US" altLang="zh-CN" sz="2400"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简化系统环境，降低运维管理成本</a:t>
            </a:r>
            <a:endParaRPr lang="en-US" altLang="zh-CN" sz="2400" dirty="0">
              <a:latin typeface="黑体" panose="02010609060101010101" pitchFamily="49" charset="-122"/>
              <a:ea typeface="黑体" panose="02010609060101010101" pitchFamily="49" charset="-122"/>
            </a:endParaRPr>
          </a:p>
          <a:p>
            <a:pPr>
              <a:spcBef>
                <a:spcPts val="0"/>
              </a:spcBef>
              <a:spcAft>
                <a:spcPts val="600"/>
              </a:spcAft>
            </a:pPr>
            <a:r>
              <a:rPr lang="zh-CN" altLang="en-US" sz="2800" b="1" dirty="0">
                <a:latin typeface="黑体" panose="02010609060101010101" pitchFamily="49" charset="-122"/>
                <a:ea typeface="黑体" panose="02010609060101010101" pitchFamily="49" charset="-122"/>
              </a:rPr>
              <a:t>提高业务弹性</a:t>
            </a:r>
            <a:endParaRPr lang="en-US" altLang="zh-CN" sz="2800" b="1"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快速部署，加快业务上线速度</a:t>
            </a:r>
            <a:endParaRPr lang="en-US" altLang="zh-CN" sz="2400"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资源配调灵活，满足业务变化的需求</a:t>
            </a:r>
            <a:endParaRPr lang="en-US" altLang="zh-CN" sz="2400" dirty="0">
              <a:latin typeface="黑体" panose="02010609060101010101" pitchFamily="49" charset="-122"/>
              <a:ea typeface="黑体" panose="02010609060101010101" pitchFamily="49" charset="-122"/>
            </a:endParaRPr>
          </a:p>
          <a:p>
            <a:pPr>
              <a:spcBef>
                <a:spcPts val="0"/>
              </a:spcBef>
              <a:spcAft>
                <a:spcPts val="600"/>
              </a:spcAft>
            </a:pPr>
            <a:r>
              <a:rPr lang="zh-CN" altLang="en-US" sz="2800" b="1" dirty="0">
                <a:latin typeface="黑体" panose="02010609060101010101" pitchFamily="49" charset="-122"/>
                <a:ea typeface="黑体" panose="02010609060101010101" pitchFamily="49" charset="-122"/>
              </a:rPr>
              <a:t>提高安全性</a:t>
            </a:r>
            <a:endParaRPr lang="en-US" altLang="zh-CN" sz="2800" b="1"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虚拟环境的热迁移，提高系统的可用性</a:t>
            </a:r>
            <a:endParaRPr lang="en-US" altLang="zh-CN" sz="2400"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资源虚拟化，最小化系统恢复时间</a:t>
            </a:r>
            <a:endParaRPr lang="en-US" altLang="zh-CN" sz="2400" dirty="0">
              <a:latin typeface="黑体" panose="02010609060101010101" pitchFamily="49" charset="-122"/>
              <a:ea typeface="黑体" panose="02010609060101010101" pitchFamily="49" charset="-122"/>
            </a:endParaRPr>
          </a:p>
          <a:p>
            <a:pPr>
              <a:spcBef>
                <a:spcPts val="0"/>
              </a:spcBef>
              <a:spcAft>
                <a:spcPts val="600"/>
              </a:spcAft>
            </a:pPr>
            <a:r>
              <a:rPr lang="zh-CN" altLang="en-US" sz="2800" b="1" dirty="0">
                <a:latin typeface="黑体" panose="02010609060101010101" pitchFamily="49" charset="-122"/>
                <a:ea typeface="黑体" panose="02010609060101010101" pitchFamily="49" charset="-122"/>
              </a:rPr>
              <a:t>绿色</a:t>
            </a:r>
            <a:endParaRPr lang="en-US" altLang="zh-CN" sz="2800" b="1"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提高利用率，降低服务器总数量，降低能源需求</a:t>
            </a:r>
            <a:endParaRPr lang="en-US" altLang="zh-CN" sz="2400" dirty="0">
              <a:latin typeface="黑体" panose="02010609060101010101" pitchFamily="49" charset="-122"/>
              <a:ea typeface="黑体" panose="02010609060101010101" pitchFamily="49" charset="-122"/>
            </a:endParaRPr>
          </a:p>
          <a:p>
            <a:pPr lvl="1">
              <a:spcBef>
                <a:spcPts val="0"/>
              </a:spcBef>
              <a:spcAft>
                <a:spcPts val="600"/>
              </a:spcAft>
            </a:pPr>
            <a:r>
              <a:rPr lang="zh-CN" altLang="en-US" sz="2400" dirty="0">
                <a:latin typeface="黑体" panose="02010609060101010101" pitchFamily="49" charset="-122"/>
                <a:ea typeface="黑体" panose="02010609060101010101" pitchFamily="49" charset="-122"/>
              </a:rPr>
              <a:t>根据系统运行状态动态调整能耗</a:t>
            </a:r>
          </a:p>
          <a:p>
            <a:pPr>
              <a:spcBef>
                <a:spcPts val="0"/>
              </a:spcBef>
              <a:spcAft>
                <a:spcPts val="600"/>
              </a:spcAft>
            </a:pPr>
            <a:endParaRPr kumimoji="1" lang="zh-CN" altLang="en-US" sz="2800" dirty="0"/>
          </a:p>
        </p:txBody>
      </p:sp>
    </p:spTree>
    <p:extLst>
      <p:ext uri="{BB962C8B-B14F-4D97-AF65-F5344CB8AC3E}">
        <p14:creationId xmlns:p14="http://schemas.microsoft.com/office/powerpoint/2010/main" val="392087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多种形式的“云”</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云计算关键技术</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云计算展望</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385620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云计算关键技术</a:t>
            </a:r>
            <a:endParaRPr kumimoji="1" lang="en-US" altLang="zh-CN" sz="3200" dirty="0">
              <a:solidFill>
                <a:srgbClr val="FF0000"/>
              </a:solidFill>
              <a:latin typeface="SimHei" panose="02010609060101010101" pitchFamily="49" charset="-122"/>
              <a:ea typeface="SimHei" panose="02010609060101010101" pitchFamily="49" charset="-122"/>
            </a:endParaRPr>
          </a:p>
          <a:p>
            <a:pPr lvl="1"/>
            <a:r>
              <a:rPr lang="zh-CN" altLang="en-US" sz="2900" dirty="0">
                <a:latin typeface="SimHei" panose="02010609060101010101" pitchFamily="49" charset="-122"/>
                <a:ea typeface="SimHei" panose="02010609060101010101" pitchFamily="49" charset="-122"/>
              </a:rPr>
              <a:t>虚拟化</a:t>
            </a:r>
          </a:p>
          <a:p>
            <a:pPr lvl="1"/>
            <a:r>
              <a:rPr lang="zh-CN" altLang="en-US" sz="2900" dirty="0">
                <a:latin typeface="SimHei" panose="02010609060101010101" pitchFamily="49" charset="-122"/>
                <a:ea typeface="SimHei" panose="02010609060101010101" pitchFamily="49" charset="-122"/>
              </a:rPr>
              <a:t>数据中心</a:t>
            </a:r>
          </a:p>
          <a:p>
            <a:pPr lvl="1"/>
            <a:r>
              <a:rPr lang="zh-CN" altLang="en-US" sz="2900" dirty="0">
                <a:solidFill>
                  <a:srgbClr val="FF0000"/>
                </a:solidFill>
                <a:latin typeface="SimHei" panose="02010609060101010101" pitchFamily="49" charset="-122"/>
                <a:ea typeface="SimHei" panose="02010609060101010101" pitchFamily="49" charset="-122"/>
              </a:rPr>
              <a:t>云计算计费</a:t>
            </a:r>
            <a:endParaRPr kumimoji="1" lang="en-US" altLang="zh-CN" sz="29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云计算展望</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55145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3E2BFF"/>
                </a:solidFill>
                <a:latin typeface="黑体" panose="02010609060101010101" pitchFamily="49" charset="-122"/>
                <a:ea typeface="黑体" panose="02010609060101010101" pitchFamily="49" charset="-122"/>
              </a:rPr>
              <a:t>云计算收费</a:t>
            </a:r>
            <a:endParaRPr lang="zh-CN" altLang="en-US" sz="2400" b="1" dirty="0">
              <a:solidFill>
                <a:srgbClr val="3E2BFF"/>
              </a:solidFill>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197004" y="1115616"/>
            <a:ext cx="11913219" cy="4525963"/>
          </a:xfrm>
        </p:spPr>
        <p:txBody>
          <a:bodyPr/>
          <a:lstStyle/>
          <a:p>
            <a:r>
              <a:rPr lang="zh-CN" altLang="en-US" sz="2800" dirty="0">
                <a:latin typeface="黑体" panose="02010609060101010101" pitchFamily="49" charset="-122"/>
                <a:ea typeface="黑体" panose="02010609060101010101" pitchFamily="49" charset="-122"/>
              </a:rPr>
              <a:t>云计算计费是使用一组预定义的计费策略从资源使用数据生成账单的过程</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为什么云计算要收费</a:t>
            </a:r>
            <a:endParaRPr lang="en-US" altLang="zh-CN" sz="2800"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正确地计算和收取用户使用云计算服务的费用</a:t>
            </a: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进行各种资源利用率的统计和成本效益核算，反向提供除盈利之外的系统管理</a:t>
            </a:r>
            <a:endParaRPr lang="en-US" altLang="zh-CN" sz="2400" dirty="0">
              <a:latin typeface="黑体" panose="02010609060101010101" pitchFamily="49" charset="-122"/>
              <a:ea typeface="黑体" panose="02010609060101010101" pitchFamily="49" charset="-122"/>
            </a:endParaRPr>
          </a:p>
        </p:txBody>
      </p:sp>
      <p:pic>
        <p:nvPicPr>
          <p:cNvPr id="102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92" y="3083247"/>
            <a:ext cx="5751079" cy="323966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840381" y="6323087"/>
            <a:ext cx="2204899"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计费系统结构</a:t>
            </a:r>
          </a:p>
        </p:txBody>
      </p:sp>
    </p:spTree>
    <p:extLst>
      <p:ext uri="{BB962C8B-B14F-4D97-AF65-F5344CB8AC3E}">
        <p14:creationId xmlns:p14="http://schemas.microsoft.com/office/powerpoint/2010/main" val="903437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a:solidFill>
                  <a:srgbClr val="3E2BFF"/>
                </a:solidFill>
                <a:ea typeface="SimHei" panose="02010609060101010101" pitchFamily="49" charset="-122"/>
                <a:cs typeface="Times New Roman" panose="02020603050405020304" pitchFamily="18" charset="0"/>
              </a:rPr>
              <a:t>Pay As You Go</a:t>
            </a:r>
            <a:endParaRPr lang="en-US" altLang="zh-CN" sz="4000" dirty="0">
              <a:solidFill>
                <a:srgbClr val="3E2BFF"/>
              </a:solidFill>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216560" y="1115616"/>
            <a:ext cx="11837907" cy="2708601"/>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云计算收费的最终目标，即按需付费</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云计算会像现在的水和电一样</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585788" lvl="1" indent="-285750">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这是对云计算最终形态的一种展望</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585788" lvl="1" indent="-285750">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电费收费时，每个月结束时按照实际使用量收费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585788" lvl="1" indent="-285750">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云计算收费时，为保障性能通常会分配充足的资源（固定），但是实际使用中并不能完全使用，用户仍然会为没使用的资源买单</a:t>
            </a:r>
          </a:p>
        </p:txBody>
      </p:sp>
      <p:pic>
        <p:nvPicPr>
          <p:cNvPr id="2050" name="Picture 2" descr="https://jelastic.com/blog/wp-content/uploads/2018/04/compared-to-electricity-usage-pay-as-you-go-pricing-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275" y="3824218"/>
            <a:ext cx="10037864" cy="3046068"/>
          </a:xfrm>
          <a:prstGeom prst="rect">
            <a:avLst/>
          </a:prstGeom>
          <a:solidFill>
            <a:schemeClr val="bg1"/>
          </a:solidFill>
        </p:spPr>
      </p:pic>
    </p:spTree>
    <p:extLst>
      <p:ext uri="{BB962C8B-B14F-4D97-AF65-F5344CB8AC3E}">
        <p14:creationId xmlns:p14="http://schemas.microsoft.com/office/powerpoint/2010/main" val="22222936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3E2BFF"/>
                </a:solidFill>
                <a:latin typeface="Times New Roman" panose="02020603050405020304" pitchFamily="18" charset="0"/>
                <a:ea typeface="黑体" panose="02010609060101010101" pitchFamily="49" charset="-122"/>
                <a:cs typeface="Times New Roman" panose="02020603050405020304" pitchFamily="18" charset="0"/>
              </a:rPr>
              <a:t>云计算收费方式</a:t>
            </a:r>
            <a:endParaRPr lang="zh-CN" altLang="en-US" sz="4000" dirty="0">
              <a:solidFill>
                <a:srgbClr val="3E2B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163538" y="1133112"/>
            <a:ext cx="11835174" cy="5178478"/>
          </a:xfrm>
        </p:spPr>
        <p:txBody>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由于计费相关的商业行为多变，可从多种粒度划分计费方式和策略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付费方式划分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预付费：计费模型简单，但资源浪费严重</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后付费：符合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Pay As You Go</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理念，但计费模型复杂，需要结合信用环境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时间维度划分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粒度越粗，整体售价越便宜，但资源浪费越严重</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粒度越细，越符合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Pay As You Go</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理念，但单价越高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资源用量维度划分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资源按量付费，符合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Pay As You Go</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理念，但计费模型复杂，存在资源浪费现象</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其他</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后付费和秒、分等细粒度以及资源用量结合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br>
              <a:rPr lang="en-US" altLang="zh-CN" sz="20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按量</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需</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付费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预付费和年粒度结合</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预留付费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74467912"/>
              </p:ext>
            </p:extLst>
          </p:nvPr>
        </p:nvGraphicFramePr>
        <p:xfrm>
          <a:off x="6456558" y="4784372"/>
          <a:ext cx="5597912" cy="1981200"/>
        </p:xfrm>
        <a:graphic>
          <a:graphicData uri="http://schemas.openxmlformats.org/drawingml/2006/table">
            <a:tbl>
              <a:tblPr firstRow="1" bandRow="1">
                <a:tableStyleId>{5C22544A-7EE6-4342-B048-85BDC9FD1C3A}</a:tableStyleId>
              </a:tblPr>
              <a:tblGrid>
                <a:gridCol w="1652552">
                  <a:extLst>
                    <a:ext uri="{9D8B030D-6E8A-4147-A177-3AD203B41FA5}">
                      <a16:colId xmlns:a16="http://schemas.microsoft.com/office/drawing/2014/main" val="1439705074"/>
                    </a:ext>
                  </a:extLst>
                </a:gridCol>
                <a:gridCol w="3945360">
                  <a:extLst>
                    <a:ext uri="{9D8B030D-6E8A-4147-A177-3AD203B41FA5}">
                      <a16:colId xmlns:a16="http://schemas.microsoft.com/office/drawing/2014/main" val="3645724576"/>
                    </a:ext>
                  </a:extLst>
                </a:gridCol>
              </a:tblGrid>
              <a:tr h="281266">
                <a:tc>
                  <a:txBody>
                    <a:bodyPr/>
                    <a:lstStyle/>
                    <a:p>
                      <a:pPr algn="ctr"/>
                      <a:r>
                        <a:rPr lang="zh-CN" altLang="en-US" sz="2000" dirty="0">
                          <a:latin typeface="+mn-lt"/>
                          <a:ea typeface="SimHei" panose="02010609060101010101" pitchFamily="49" charset="-122"/>
                        </a:rPr>
                        <a:t>计费维度</a:t>
                      </a:r>
                    </a:p>
                  </a:txBody>
                  <a:tcPr/>
                </a:tc>
                <a:tc>
                  <a:txBody>
                    <a:bodyPr/>
                    <a:lstStyle/>
                    <a:p>
                      <a:pPr algn="ctr"/>
                      <a:r>
                        <a:rPr lang="zh-CN" altLang="en-US" sz="2000" dirty="0">
                          <a:latin typeface="+mn-lt"/>
                          <a:ea typeface="SimHei" panose="02010609060101010101" pitchFamily="49" charset="-122"/>
                        </a:rPr>
                        <a:t>计费类型</a:t>
                      </a:r>
                    </a:p>
                  </a:txBody>
                  <a:tcPr/>
                </a:tc>
                <a:extLst>
                  <a:ext uri="{0D108BD9-81ED-4DB2-BD59-A6C34878D82A}">
                    <a16:rowId xmlns:a16="http://schemas.microsoft.com/office/drawing/2014/main" val="3689175815"/>
                  </a:ext>
                </a:extLst>
              </a:tr>
              <a:tr h="281266">
                <a:tc>
                  <a:txBody>
                    <a:bodyPr/>
                    <a:lstStyle/>
                    <a:p>
                      <a:pPr algn="ctr"/>
                      <a:r>
                        <a:rPr lang="zh-CN" altLang="en-US" sz="2000" dirty="0">
                          <a:latin typeface="+mn-lt"/>
                          <a:ea typeface="SimHei" panose="02010609060101010101" pitchFamily="49" charset="-122"/>
                        </a:rPr>
                        <a:t>付费方式</a:t>
                      </a:r>
                    </a:p>
                  </a:txBody>
                  <a:tcPr/>
                </a:tc>
                <a:tc>
                  <a:txBody>
                    <a:bodyPr/>
                    <a:lstStyle/>
                    <a:p>
                      <a:pPr algn="ctr"/>
                      <a:r>
                        <a:rPr lang="zh-CN" altLang="en-US" sz="2000" dirty="0">
                          <a:latin typeface="+mn-lt"/>
                          <a:ea typeface="SimHei" panose="02010609060101010101" pitchFamily="49" charset="-122"/>
                        </a:rPr>
                        <a:t>预付费、后付费</a:t>
                      </a:r>
                    </a:p>
                  </a:txBody>
                  <a:tcPr/>
                </a:tc>
                <a:extLst>
                  <a:ext uri="{0D108BD9-81ED-4DB2-BD59-A6C34878D82A}">
                    <a16:rowId xmlns:a16="http://schemas.microsoft.com/office/drawing/2014/main" val="496481344"/>
                  </a:ext>
                </a:extLst>
              </a:tr>
              <a:tr h="281266">
                <a:tc>
                  <a:txBody>
                    <a:bodyPr/>
                    <a:lstStyle/>
                    <a:p>
                      <a:pPr algn="ctr"/>
                      <a:r>
                        <a:rPr lang="zh-CN" altLang="en-US" sz="2000" dirty="0">
                          <a:latin typeface="+mn-lt"/>
                          <a:ea typeface="SimHei" panose="02010609060101010101" pitchFamily="49" charset="-122"/>
                        </a:rPr>
                        <a:t>时间粒度</a:t>
                      </a:r>
                    </a:p>
                  </a:txBody>
                  <a:tcPr/>
                </a:tc>
                <a:tc>
                  <a:txBody>
                    <a:bodyPr/>
                    <a:lstStyle/>
                    <a:p>
                      <a:pPr algn="ctr"/>
                      <a:r>
                        <a:rPr lang="zh-CN" altLang="en-US" sz="2000" dirty="0">
                          <a:latin typeface="+mn-lt"/>
                          <a:ea typeface="SimHei" panose="02010609060101010101" pitchFamily="49" charset="-122"/>
                        </a:rPr>
                        <a:t>年、月、日、时、分、秒</a:t>
                      </a:r>
                    </a:p>
                  </a:txBody>
                  <a:tcPr/>
                </a:tc>
                <a:extLst>
                  <a:ext uri="{0D108BD9-81ED-4DB2-BD59-A6C34878D82A}">
                    <a16:rowId xmlns:a16="http://schemas.microsoft.com/office/drawing/2014/main" val="1441799100"/>
                  </a:ext>
                </a:extLst>
              </a:tr>
              <a:tr h="281266">
                <a:tc>
                  <a:txBody>
                    <a:bodyPr/>
                    <a:lstStyle/>
                    <a:p>
                      <a:pPr algn="ctr"/>
                      <a:r>
                        <a:rPr lang="zh-CN" altLang="en-US" sz="2000" dirty="0">
                          <a:latin typeface="+mn-lt"/>
                          <a:ea typeface="SimHei" panose="02010609060101010101" pitchFamily="49" charset="-122"/>
                        </a:rPr>
                        <a:t>资源用量</a:t>
                      </a:r>
                    </a:p>
                  </a:txBody>
                  <a:tcPr/>
                </a:tc>
                <a:tc>
                  <a:txBody>
                    <a:bodyPr/>
                    <a:lstStyle/>
                    <a:p>
                      <a:pPr algn="ctr"/>
                      <a:r>
                        <a:rPr lang="en-US" altLang="zh-CN" sz="2000" dirty="0">
                          <a:latin typeface="+mn-lt"/>
                          <a:ea typeface="SimHei" panose="02010609060101010101" pitchFamily="49" charset="-122"/>
                        </a:rPr>
                        <a:t>CPU</a:t>
                      </a:r>
                      <a:r>
                        <a:rPr lang="zh-CN" altLang="en-US" sz="2000" dirty="0">
                          <a:latin typeface="+mn-lt"/>
                          <a:ea typeface="SimHei" panose="02010609060101010101" pitchFamily="49" charset="-122"/>
                        </a:rPr>
                        <a:t>核数、磁盘大小、带宽大小等</a:t>
                      </a:r>
                    </a:p>
                  </a:txBody>
                  <a:tcPr/>
                </a:tc>
                <a:extLst>
                  <a:ext uri="{0D108BD9-81ED-4DB2-BD59-A6C34878D82A}">
                    <a16:rowId xmlns:a16="http://schemas.microsoft.com/office/drawing/2014/main" val="3647872274"/>
                  </a:ext>
                </a:extLst>
              </a:tr>
              <a:tr h="281266">
                <a:tc>
                  <a:txBody>
                    <a:bodyPr/>
                    <a:lstStyle/>
                    <a:p>
                      <a:pPr algn="ctr"/>
                      <a:r>
                        <a:rPr lang="zh-CN" altLang="en-US" sz="2000" dirty="0">
                          <a:latin typeface="+mn-lt"/>
                          <a:ea typeface="SimHei" panose="02010609060101010101" pitchFamily="49" charset="-122"/>
                        </a:rPr>
                        <a:t>其他</a:t>
                      </a:r>
                    </a:p>
                  </a:txBody>
                  <a:tcPr/>
                </a:tc>
                <a:tc>
                  <a:txBody>
                    <a:bodyPr/>
                    <a:lstStyle/>
                    <a:p>
                      <a:pPr algn="ctr"/>
                      <a:r>
                        <a:rPr lang="zh-CN" altLang="en-US" sz="2000" dirty="0">
                          <a:latin typeface="+mn-lt"/>
                          <a:ea typeface="SimHei" panose="02010609060101010101" pitchFamily="49" charset="-122"/>
                        </a:rPr>
                        <a:t>特殊或定制属性</a:t>
                      </a:r>
                    </a:p>
                  </a:txBody>
                  <a:tcPr/>
                </a:tc>
                <a:extLst>
                  <a:ext uri="{0D108BD9-81ED-4DB2-BD59-A6C34878D82A}">
                    <a16:rowId xmlns:a16="http://schemas.microsoft.com/office/drawing/2014/main" val="1953808450"/>
                  </a:ext>
                </a:extLst>
              </a:tr>
            </a:tbl>
          </a:graphicData>
        </a:graphic>
      </p:graphicFrame>
    </p:spTree>
    <p:extLst>
      <p:ext uri="{BB962C8B-B14F-4D97-AF65-F5344CB8AC3E}">
        <p14:creationId xmlns:p14="http://schemas.microsoft.com/office/powerpoint/2010/main" val="3978927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cs typeface="Times New Roman" panose="02020603050405020304" pitchFamily="18" charset="0"/>
              </a:rPr>
              <a:t>按量</a:t>
            </a:r>
            <a:r>
              <a:rPr lang="en-US" altLang="zh-CN" sz="4800" b="1" dirty="0">
                <a:solidFill>
                  <a:srgbClr val="3E2BFF"/>
                </a:solidFill>
                <a:latin typeface="SimHei" panose="02010609060101010101" pitchFamily="49" charset="-122"/>
                <a:ea typeface="SimHei" panose="02010609060101010101" pitchFamily="49" charset="-122"/>
                <a:cs typeface="Times New Roman" panose="02020603050405020304" pitchFamily="18" charset="0"/>
              </a:rPr>
              <a:t>(</a:t>
            </a:r>
            <a:r>
              <a:rPr lang="zh-CN" altLang="en-US" sz="4800" b="1" dirty="0">
                <a:solidFill>
                  <a:srgbClr val="3E2BFF"/>
                </a:solidFill>
                <a:latin typeface="SimHei" panose="02010609060101010101" pitchFamily="49" charset="-122"/>
                <a:ea typeface="SimHei" panose="02010609060101010101" pitchFamily="49" charset="-122"/>
                <a:cs typeface="Times New Roman" panose="02020603050405020304" pitchFamily="18" charset="0"/>
              </a:rPr>
              <a:t>需</a:t>
            </a:r>
            <a:r>
              <a:rPr lang="en-US" altLang="zh-CN" sz="4800" b="1" dirty="0">
                <a:solidFill>
                  <a:srgbClr val="3E2BFF"/>
                </a:solidFill>
                <a:latin typeface="SimHei" panose="02010609060101010101" pitchFamily="49" charset="-122"/>
                <a:ea typeface="SimHei" panose="02010609060101010101" pitchFamily="49" charset="-122"/>
                <a:cs typeface="Times New Roman" panose="02020603050405020304" pitchFamily="18" charset="0"/>
              </a:rPr>
              <a:t>)</a:t>
            </a:r>
            <a:r>
              <a:rPr lang="zh-CN" altLang="en-US" sz="4800" b="1" dirty="0">
                <a:solidFill>
                  <a:srgbClr val="3E2BFF"/>
                </a:solidFill>
                <a:latin typeface="SimHei" panose="02010609060101010101" pitchFamily="49" charset="-122"/>
                <a:ea typeface="SimHei" panose="02010609060101010101" pitchFamily="49" charset="-122"/>
                <a:cs typeface="Times New Roman" panose="02020603050405020304" pitchFamily="18" charset="0"/>
              </a:rPr>
              <a:t>付费</a:t>
            </a:r>
            <a:endParaRPr lang="zh-CN" altLang="en-US" sz="4800" b="1" dirty="0">
              <a:solidFill>
                <a:srgbClr val="3E2BFF"/>
              </a:solidFill>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163552" y="1166018"/>
            <a:ext cx="11902068" cy="4525963"/>
          </a:xfrm>
        </p:spPr>
        <p:txBody>
          <a:bodyPr>
            <a:normAutofit/>
          </a:bodyPr>
          <a:lstStyle/>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按量付费是一种先使用后付费方式。使用这种方式，客户可以按需取用资源，随时开启和释放资源，无需提前购买大量资源</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一般以秒为粒度</a:t>
            </a:r>
          </a:p>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推荐用途</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希望拥有低成本和灵活性，且不想支付预付款或签订长期合同的用户</a:t>
            </a: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具有短期、难应付或无法预测且不能中断的工作负载的应用程序</a:t>
            </a:r>
          </a:p>
        </p:txBody>
      </p:sp>
    </p:spTree>
    <p:extLst>
      <p:ext uri="{BB962C8B-B14F-4D97-AF65-F5344CB8AC3E}">
        <p14:creationId xmlns:p14="http://schemas.microsoft.com/office/powerpoint/2010/main" val="351288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Times New Roman" panose="02020603050405020304" pitchFamily="18" charset="0"/>
                <a:ea typeface="黑体" panose="02010609060101010101" pitchFamily="49" charset="-122"/>
                <a:cs typeface="Times New Roman" panose="02020603050405020304" pitchFamily="18" charset="0"/>
              </a:rPr>
              <a:t>预留付费</a:t>
            </a:r>
            <a:endParaRPr lang="zh-CN" altLang="en-US" sz="4800" b="1" dirty="0">
              <a:solidFill>
                <a:srgbClr val="3E2BFF"/>
              </a:solidFill>
            </a:endParaRPr>
          </a:p>
        </p:txBody>
      </p:sp>
      <p:sp>
        <p:nvSpPr>
          <p:cNvPr id="3" name="内容占位符 2"/>
          <p:cNvSpPr>
            <a:spLocks noGrp="1"/>
          </p:cNvSpPr>
          <p:nvPr>
            <p:ph idx="1"/>
          </p:nvPr>
        </p:nvSpPr>
        <p:spPr>
          <a:xfrm>
            <a:off x="230459" y="1166018"/>
            <a:ext cx="11723648" cy="4889094"/>
          </a:xfrm>
        </p:spPr>
        <p:txBody>
          <a:bodyPr>
            <a:normAutofit/>
          </a:bodyPr>
          <a:lstStyle/>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与按量付费的定价相比，预留实例可以提供大幅折扣</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推荐用途</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使用率稳定的应用程序</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可能需要预留容量的应用程序</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愿意使用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年或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年以上来降低总计算成本的客户</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收费方式</a:t>
            </a:r>
            <a:endParaRPr lang="en-US" altLang="zh-CN" sz="32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无预付费用</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预付部分费用</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预付全部费用</a:t>
            </a:r>
          </a:p>
        </p:txBody>
      </p:sp>
      <p:graphicFrame>
        <p:nvGraphicFramePr>
          <p:cNvPr id="5" name="表格 4">
            <a:extLst>
              <a:ext uri="{FF2B5EF4-FFF2-40B4-BE49-F238E27FC236}">
                <a16:creationId xmlns:a16="http://schemas.microsoft.com/office/drawing/2014/main" id="{C8CED2D6-B6C2-4C4F-AC47-1097AC50322D}"/>
              </a:ext>
            </a:extLst>
          </p:cNvPr>
          <p:cNvGraphicFramePr>
            <a:graphicFrameLocks noGrp="1"/>
          </p:cNvGraphicFramePr>
          <p:nvPr>
            <p:extLst>
              <p:ext uri="{D42A27DB-BD31-4B8C-83A1-F6EECF244321}">
                <p14:modId xmlns:p14="http://schemas.microsoft.com/office/powerpoint/2010/main" val="757642496"/>
              </p:ext>
            </p:extLst>
          </p:nvPr>
        </p:nvGraphicFramePr>
        <p:xfrm>
          <a:off x="3558675" y="4251314"/>
          <a:ext cx="8548254" cy="185420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20000"/>
                    </a:ext>
                  </a:extLst>
                </a:gridCol>
                <a:gridCol w="935182">
                  <a:extLst>
                    <a:ext uri="{9D8B030D-6E8A-4147-A177-3AD203B41FA5}">
                      <a16:colId xmlns:a16="http://schemas.microsoft.com/office/drawing/2014/main" val="20001"/>
                    </a:ext>
                  </a:extLst>
                </a:gridCol>
                <a:gridCol w="1267691">
                  <a:extLst>
                    <a:ext uri="{9D8B030D-6E8A-4147-A177-3AD203B41FA5}">
                      <a16:colId xmlns:a16="http://schemas.microsoft.com/office/drawing/2014/main" val="20002"/>
                    </a:ext>
                  </a:extLst>
                </a:gridCol>
                <a:gridCol w="1724891">
                  <a:extLst>
                    <a:ext uri="{9D8B030D-6E8A-4147-A177-3AD203B41FA5}">
                      <a16:colId xmlns:a16="http://schemas.microsoft.com/office/drawing/2014/main" val="20003"/>
                    </a:ext>
                  </a:extLst>
                </a:gridCol>
                <a:gridCol w="1444336">
                  <a:extLst>
                    <a:ext uri="{9D8B030D-6E8A-4147-A177-3AD203B41FA5}">
                      <a16:colId xmlns:a16="http://schemas.microsoft.com/office/drawing/2014/main" val="20004"/>
                    </a:ext>
                  </a:extLst>
                </a:gridCol>
                <a:gridCol w="1690254">
                  <a:extLst>
                    <a:ext uri="{9D8B030D-6E8A-4147-A177-3AD203B41FA5}">
                      <a16:colId xmlns:a16="http://schemas.microsoft.com/office/drawing/2014/main" val="20005"/>
                    </a:ext>
                  </a:extLst>
                </a:gridCol>
              </a:tblGrid>
              <a:tr h="370840">
                <a:tc gridSpan="5">
                  <a:txBody>
                    <a:bodyPr/>
                    <a:lstStyle/>
                    <a:p>
                      <a:pPr algn="ctr"/>
                      <a:r>
                        <a:rPr lang="zh-CN" altLang="en-US" sz="1600" dirty="0">
                          <a:latin typeface="+mn-lt"/>
                          <a:ea typeface="SimHei" panose="02010609060101010101" pitchFamily="49" charset="-122"/>
                        </a:rPr>
                        <a:t>标准</a:t>
                      </a:r>
                      <a:r>
                        <a:rPr lang="en-US" altLang="zh-CN" sz="1600" dirty="0">
                          <a:latin typeface="+mn-lt"/>
                          <a:ea typeface="SimHei" panose="02010609060101010101" pitchFamily="49" charset="-122"/>
                        </a:rPr>
                        <a:t>1</a:t>
                      </a:r>
                      <a:r>
                        <a:rPr lang="zh-CN" altLang="en-US" sz="1600" dirty="0">
                          <a:latin typeface="+mn-lt"/>
                          <a:ea typeface="SimHei" panose="02010609060101010101" pitchFamily="49" charset="-122"/>
                        </a:rPr>
                        <a:t>年期限</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endParaRPr lang="zh-CN" altLang="en-US">
                        <a:latin typeface="+mn-lt"/>
                        <a:ea typeface="SimHei" panose="02010609060101010101" pitchFamily="49" charset="-122"/>
                      </a:endParaRPr>
                    </a:p>
                  </a:txBody>
                  <a:tcPr/>
                </a:tc>
                <a:extLst>
                  <a:ext uri="{0D108BD9-81ED-4DB2-BD59-A6C34878D82A}">
                    <a16:rowId xmlns:a16="http://schemas.microsoft.com/office/drawing/2014/main" val="10000"/>
                  </a:ext>
                </a:extLst>
              </a:tr>
              <a:tr h="370840">
                <a:tc>
                  <a:txBody>
                    <a:bodyPr/>
                    <a:lstStyle/>
                    <a:p>
                      <a:pPr algn="ctr"/>
                      <a:r>
                        <a:rPr lang="zh-CN" altLang="en-US" sz="1600" dirty="0">
                          <a:latin typeface="+mn-lt"/>
                          <a:ea typeface="SimHei" panose="02010609060101010101" pitchFamily="49" charset="-122"/>
                        </a:rPr>
                        <a:t>付款选项</a:t>
                      </a:r>
                    </a:p>
                  </a:txBody>
                  <a:tcPr/>
                </a:tc>
                <a:tc>
                  <a:txBody>
                    <a:bodyPr/>
                    <a:lstStyle/>
                    <a:p>
                      <a:pPr algn="ctr"/>
                      <a:r>
                        <a:rPr lang="zh-CN" altLang="en-US" sz="1600" dirty="0">
                          <a:latin typeface="+mn-lt"/>
                          <a:ea typeface="SimHei" panose="02010609060101010101" pitchFamily="49" charset="-122"/>
                        </a:rPr>
                        <a:t>预付</a:t>
                      </a:r>
                    </a:p>
                  </a:txBody>
                  <a:tcPr/>
                </a:tc>
                <a:tc>
                  <a:txBody>
                    <a:bodyPr/>
                    <a:lstStyle/>
                    <a:p>
                      <a:pPr algn="ctr"/>
                      <a:r>
                        <a:rPr lang="zh-CN" altLang="en-US" sz="1600" dirty="0">
                          <a:latin typeface="+mn-lt"/>
                          <a:ea typeface="SimHei" panose="02010609060101010101" pitchFamily="49" charset="-122"/>
                        </a:rPr>
                        <a:t>每月</a:t>
                      </a:r>
                    </a:p>
                  </a:txBody>
                  <a:tcPr/>
                </a:tc>
                <a:tc>
                  <a:txBody>
                    <a:bodyPr/>
                    <a:lstStyle/>
                    <a:p>
                      <a:pPr algn="ctr"/>
                      <a:r>
                        <a:rPr lang="zh-CN" altLang="en-US" sz="1600" dirty="0">
                          <a:latin typeface="+mn-lt"/>
                          <a:ea typeface="SimHei" panose="02010609060101010101" pitchFamily="49" charset="-122"/>
                        </a:rPr>
                        <a:t>每小时有效价格</a:t>
                      </a:r>
                    </a:p>
                  </a:txBody>
                  <a:tcPr/>
                </a:tc>
                <a:tc>
                  <a:txBody>
                    <a:bodyPr/>
                    <a:lstStyle/>
                    <a:p>
                      <a:pPr algn="ctr"/>
                      <a:r>
                        <a:rPr lang="zh-CN" altLang="en-US" sz="1600" dirty="0">
                          <a:latin typeface="+mn-lt"/>
                          <a:ea typeface="SimHei" panose="02010609060101010101" pitchFamily="49" charset="-122"/>
                        </a:rPr>
                        <a:t>按需可节省额</a:t>
                      </a:r>
                    </a:p>
                  </a:txBody>
                  <a:tcPr/>
                </a:tc>
                <a:tc>
                  <a:txBody>
                    <a:bodyPr/>
                    <a:lstStyle/>
                    <a:p>
                      <a:pPr algn="ctr"/>
                      <a:r>
                        <a:rPr lang="zh-CN" altLang="en-US" sz="1600" dirty="0">
                          <a:latin typeface="+mn-lt"/>
                          <a:ea typeface="SimHei" panose="02010609060101010101" pitchFamily="49" charset="-122"/>
                        </a:rPr>
                        <a:t>按需每小时费率</a:t>
                      </a:r>
                    </a:p>
                  </a:txBody>
                  <a:tcPr/>
                </a:tc>
                <a:extLst>
                  <a:ext uri="{0D108BD9-81ED-4DB2-BD59-A6C34878D82A}">
                    <a16:rowId xmlns:a16="http://schemas.microsoft.com/office/drawing/2014/main" val="10001"/>
                  </a:ext>
                </a:extLst>
              </a:tr>
              <a:tr h="370840">
                <a:tc>
                  <a:txBody>
                    <a:bodyPr/>
                    <a:lstStyle/>
                    <a:p>
                      <a:pPr algn="ctr"/>
                      <a:r>
                        <a:rPr lang="zh-CN" altLang="en-US" sz="1600" dirty="0">
                          <a:latin typeface="+mn-lt"/>
                          <a:ea typeface="SimHei" panose="02010609060101010101" pitchFamily="49" charset="-122"/>
                        </a:rPr>
                        <a:t>无预付费用</a:t>
                      </a:r>
                    </a:p>
                  </a:txBody>
                  <a:tcPr/>
                </a:tc>
                <a:tc>
                  <a:txBody>
                    <a:bodyPr/>
                    <a:lstStyle/>
                    <a:p>
                      <a:pPr algn="ctr"/>
                      <a:r>
                        <a:rPr lang="en-US" altLang="zh-CN" sz="1600" dirty="0">
                          <a:latin typeface="+mn-lt"/>
                          <a:ea typeface="SimHei" panose="02010609060101010101" pitchFamily="49" charset="-122"/>
                        </a:rPr>
                        <a:t>0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23.43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0.032</a:t>
                      </a:r>
                      <a:r>
                        <a:rPr lang="en-US" altLang="zh-CN" sz="1600" baseline="0" dirty="0">
                          <a:latin typeface="+mn-lt"/>
                          <a:ea typeface="SimHei" panose="02010609060101010101" pitchFamily="49" charset="-122"/>
                        </a:rPr>
                        <a:t>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37%</a:t>
                      </a:r>
                      <a:endParaRPr lang="zh-CN" altLang="en-US" sz="1600" dirty="0">
                        <a:latin typeface="+mn-lt"/>
                        <a:ea typeface="SimHei" panose="02010609060101010101" pitchFamily="49" charset="-122"/>
                      </a:endParaRPr>
                    </a:p>
                  </a:txBody>
                  <a:tcPr/>
                </a:tc>
                <a:tc rowSpan="3">
                  <a:txBody>
                    <a:bodyPr/>
                    <a:lstStyle/>
                    <a:p>
                      <a:pPr algn="ctr"/>
                      <a:r>
                        <a:rPr lang="en-US" altLang="zh-CN" sz="1600" dirty="0">
                          <a:latin typeface="+mn-lt"/>
                          <a:ea typeface="SimHei" panose="02010609060101010101" pitchFamily="49" charset="-122"/>
                        </a:rPr>
                        <a:t>0.0510 USD</a:t>
                      </a:r>
                      <a:endParaRPr lang="zh-CN" altLang="en-US" sz="1600" dirty="0">
                        <a:latin typeface="+mn-lt"/>
                        <a:ea typeface="SimHei" panose="02010609060101010101" pitchFamily="49" charset="-122"/>
                      </a:endParaRPr>
                    </a:p>
                  </a:txBody>
                  <a:tcPr anchor="ctr"/>
                </a:tc>
                <a:extLst>
                  <a:ext uri="{0D108BD9-81ED-4DB2-BD59-A6C34878D82A}">
                    <a16:rowId xmlns:a16="http://schemas.microsoft.com/office/drawing/2014/main" val="10002"/>
                  </a:ext>
                </a:extLst>
              </a:tr>
              <a:tr h="370840">
                <a:tc>
                  <a:txBody>
                    <a:bodyPr/>
                    <a:lstStyle/>
                    <a:p>
                      <a:pPr algn="ctr"/>
                      <a:r>
                        <a:rPr lang="zh-CN" altLang="en-US" sz="1600" dirty="0">
                          <a:latin typeface="+mn-lt"/>
                          <a:ea typeface="SimHei" panose="02010609060101010101" pitchFamily="49" charset="-122"/>
                        </a:rPr>
                        <a:t>预付部分费用</a:t>
                      </a:r>
                    </a:p>
                  </a:txBody>
                  <a:tcPr/>
                </a:tc>
                <a:tc>
                  <a:txBody>
                    <a:bodyPr/>
                    <a:lstStyle/>
                    <a:p>
                      <a:pPr algn="ctr"/>
                      <a:r>
                        <a:rPr lang="en-US" altLang="zh-CN" sz="1600" dirty="0">
                          <a:latin typeface="+mn-lt"/>
                          <a:ea typeface="SimHei" panose="02010609060101010101" pitchFamily="49" charset="-122"/>
                        </a:rPr>
                        <a:t>134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11.17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0.031</a:t>
                      </a:r>
                      <a:r>
                        <a:rPr lang="en-US" altLang="zh-CN" sz="1600" baseline="0" dirty="0">
                          <a:latin typeface="+mn-lt"/>
                          <a:ea typeface="SimHei" panose="02010609060101010101" pitchFamily="49" charset="-122"/>
                        </a:rPr>
                        <a:t>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40%</a:t>
                      </a:r>
                      <a:endParaRPr lang="zh-CN" altLang="en-US" sz="1600" dirty="0">
                        <a:latin typeface="+mn-lt"/>
                        <a:ea typeface="SimHei" panose="02010609060101010101" pitchFamily="49" charset="-122"/>
                      </a:endParaRPr>
                    </a:p>
                  </a:txBody>
                  <a:tcPr/>
                </a:tc>
                <a:tc vMerge="1">
                  <a:txBody>
                    <a:bodyPr/>
                    <a:lstStyle/>
                    <a:p>
                      <a:endParaRPr lang="zh-CN" altLang="en-US" dirty="0"/>
                    </a:p>
                  </a:txBody>
                  <a:tcPr/>
                </a:tc>
                <a:extLst>
                  <a:ext uri="{0D108BD9-81ED-4DB2-BD59-A6C34878D82A}">
                    <a16:rowId xmlns:a16="http://schemas.microsoft.com/office/drawing/2014/main" val="10003"/>
                  </a:ext>
                </a:extLst>
              </a:tr>
              <a:tr h="370840">
                <a:tc>
                  <a:txBody>
                    <a:bodyPr/>
                    <a:lstStyle/>
                    <a:p>
                      <a:pPr algn="ctr"/>
                      <a:r>
                        <a:rPr lang="zh-CN" altLang="en-US" sz="1600" dirty="0">
                          <a:latin typeface="+mn-lt"/>
                          <a:ea typeface="SimHei" panose="02010609060101010101" pitchFamily="49" charset="-122"/>
                        </a:rPr>
                        <a:t>预付全部费用</a:t>
                      </a:r>
                    </a:p>
                  </a:txBody>
                  <a:tcPr/>
                </a:tc>
                <a:tc>
                  <a:txBody>
                    <a:bodyPr/>
                    <a:lstStyle/>
                    <a:p>
                      <a:pPr algn="ctr"/>
                      <a:r>
                        <a:rPr lang="en-US" altLang="zh-CN" sz="1600" dirty="0">
                          <a:latin typeface="+mn-lt"/>
                          <a:ea typeface="SimHei" panose="02010609060101010101" pitchFamily="49" charset="-122"/>
                        </a:rPr>
                        <a:t>263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0.00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0.030 USD</a:t>
                      </a:r>
                      <a:endParaRPr lang="zh-CN" altLang="en-US" sz="1600" dirty="0">
                        <a:latin typeface="+mn-lt"/>
                        <a:ea typeface="SimHei" panose="02010609060101010101" pitchFamily="49" charset="-122"/>
                      </a:endParaRPr>
                    </a:p>
                  </a:txBody>
                  <a:tcPr/>
                </a:tc>
                <a:tc>
                  <a:txBody>
                    <a:bodyPr/>
                    <a:lstStyle/>
                    <a:p>
                      <a:pPr algn="ctr"/>
                      <a:r>
                        <a:rPr lang="en-US" altLang="zh-CN" sz="1600" dirty="0">
                          <a:latin typeface="+mn-lt"/>
                          <a:ea typeface="SimHei" panose="02010609060101010101" pitchFamily="49" charset="-122"/>
                        </a:rPr>
                        <a:t>41%</a:t>
                      </a:r>
                      <a:endParaRPr lang="zh-CN" altLang="en-US" sz="1600" dirty="0">
                        <a:latin typeface="+mn-lt"/>
                        <a:ea typeface="SimHei" panose="02010609060101010101" pitchFamily="49" charset="-122"/>
                      </a:endParaRPr>
                    </a:p>
                  </a:txBody>
                  <a:tcPr/>
                </a:tc>
                <a:tc vMerge="1">
                  <a:txBody>
                    <a:bodyPr/>
                    <a:lstStyle/>
                    <a:p>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86447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Times New Roman" panose="02020603050405020304" pitchFamily="18" charset="0"/>
                <a:ea typeface="黑体" panose="02010609060101010101" pitchFamily="49" charset="-122"/>
                <a:cs typeface="Times New Roman" panose="02020603050405020304" pitchFamily="18" charset="0"/>
              </a:rPr>
              <a:t>主流云平台计费现状</a:t>
            </a:r>
          </a:p>
        </p:txBody>
      </p:sp>
      <p:sp>
        <p:nvSpPr>
          <p:cNvPr id="3" name="内容占位符 2"/>
          <p:cNvSpPr>
            <a:spLocks noGrp="1"/>
          </p:cNvSpPr>
          <p:nvPr>
            <p:ph idx="1"/>
          </p:nvPr>
        </p:nvSpPr>
        <p:spPr>
          <a:xfrm>
            <a:off x="230459" y="1166017"/>
            <a:ext cx="11779404" cy="5279387"/>
          </a:xfrm>
        </p:spPr>
        <p:txBody>
          <a:bodyPr>
            <a:normAutofit/>
          </a:bodyPr>
          <a:lstStyle/>
          <a:p>
            <a:r>
              <a:rPr lang="en-US" altLang="zh-CN" sz="3200" dirty="0">
                <a:ea typeface="黑体" panose="02010609060101010101" pitchFamily="49" charset="-122"/>
                <a:cs typeface="Times New Roman" panose="02020603050405020304" pitchFamily="18" charset="0"/>
              </a:rPr>
              <a:t>IaaS</a:t>
            </a:r>
          </a:p>
          <a:p>
            <a:pPr lvl="1">
              <a:buFont typeface="Wingdings" panose="05000000000000000000" pitchFamily="2" charset="2"/>
              <a:buChar char="Ø"/>
            </a:pPr>
            <a:r>
              <a:rPr lang="zh-CN" altLang="en-US" sz="2800" dirty="0">
                <a:ea typeface="黑体" panose="02010609060101010101" pitchFamily="49" charset="-122"/>
                <a:cs typeface="Times New Roman" panose="02020603050405020304" pitchFamily="18" charset="0"/>
              </a:rPr>
              <a:t>基本上都是按计算、网络、存储等资源的“占用量”来进行售卖。一般有包月和按需计费（常以秒为粒度计算）两种方式                </a:t>
            </a:r>
            <a:endParaRPr lang="en-US" altLang="zh-CN" sz="2800" dirty="0">
              <a:ea typeface="黑体" panose="02010609060101010101" pitchFamily="49" charset="-122"/>
              <a:cs typeface="Times New Roman" panose="02020603050405020304" pitchFamily="18" charset="0"/>
            </a:endParaRPr>
          </a:p>
          <a:p>
            <a:r>
              <a:rPr lang="en-US" altLang="zh-CN" sz="3200" dirty="0">
                <a:ea typeface="黑体" panose="02010609060101010101" pitchFamily="49" charset="-122"/>
                <a:cs typeface="Times New Roman" panose="02020603050405020304" pitchFamily="18" charset="0"/>
              </a:rPr>
              <a:t>PaaS</a:t>
            </a:r>
          </a:p>
          <a:p>
            <a:pPr lvl="1">
              <a:buFont typeface="Wingdings" panose="05000000000000000000" pitchFamily="2" charset="2"/>
              <a:buChar char="Ø"/>
            </a:pPr>
            <a:r>
              <a:rPr lang="zh-CN" altLang="en-US" sz="2800" dirty="0">
                <a:ea typeface="黑体" panose="02010609060101010101" pitchFamily="49" charset="-122"/>
                <a:cs typeface="Times New Roman" panose="02020603050405020304" pitchFamily="18" charset="0"/>
              </a:rPr>
              <a:t>不同于计算、存储、网络独立计费，</a:t>
            </a:r>
            <a:r>
              <a:rPr lang="en-US" altLang="zh-CN" sz="2800" dirty="0">
                <a:ea typeface="黑体" panose="02010609060101010101" pitchFamily="49" charset="-122"/>
                <a:cs typeface="Times New Roman" panose="02020603050405020304" pitchFamily="18" charset="0"/>
              </a:rPr>
              <a:t>PaaS</a:t>
            </a:r>
            <a:r>
              <a:rPr lang="zh-CN" altLang="en-US" sz="2800" dirty="0">
                <a:ea typeface="黑体" panose="02010609060101010101" pitchFamily="49" charset="-122"/>
                <a:cs typeface="Times New Roman" panose="02020603050405020304" pitchFamily="18" charset="0"/>
              </a:rPr>
              <a:t>产品“有机地”将三类资源进行组合，并根据产品本身的特性来提供“增值业务”。计费点更侧重于平台开发接口的调用情况  </a:t>
            </a:r>
            <a:endParaRPr lang="en-US" altLang="zh-CN" sz="2800" dirty="0">
              <a:ea typeface="黑体" panose="02010609060101010101" pitchFamily="49" charset="-122"/>
              <a:cs typeface="Times New Roman" panose="02020603050405020304" pitchFamily="18" charset="0"/>
            </a:endParaRPr>
          </a:p>
          <a:p>
            <a:r>
              <a:rPr lang="en-US" altLang="zh-CN" sz="3200" dirty="0">
                <a:ea typeface="黑体" panose="02010609060101010101" pitchFamily="49" charset="-122"/>
                <a:cs typeface="Times New Roman" panose="02020603050405020304" pitchFamily="18" charset="0"/>
              </a:rPr>
              <a:t>SaaS</a:t>
            </a:r>
          </a:p>
          <a:p>
            <a:pPr lvl="1">
              <a:buFont typeface="Wingdings" panose="05000000000000000000" pitchFamily="2" charset="2"/>
              <a:buChar char="Ø"/>
            </a:pPr>
            <a:r>
              <a:rPr lang="zh-CN" altLang="en-US" sz="2800" dirty="0">
                <a:ea typeface="黑体" panose="02010609060101010101" pitchFamily="49" charset="-122"/>
                <a:cs typeface="Times New Roman" panose="02020603050405020304" pitchFamily="18" charset="0"/>
              </a:rPr>
              <a:t>售卖形式从</a:t>
            </a:r>
            <a:r>
              <a:rPr lang="en-US" altLang="zh-CN" sz="2800" dirty="0">
                <a:ea typeface="黑体" panose="02010609060101010101" pitchFamily="49" charset="-122"/>
                <a:cs typeface="Times New Roman" panose="02020603050405020304" pitchFamily="18" charset="0"/>
              </a:rPr>
              <a:t>SaaS</a:t>
            </a:r>
            <a:r>
              <a:rPr lang="zh-CN" altLang="en-US" sz="2800" dirty="0">
                <a:ea typeface="黑体" panose="02010609060101010101" pitchFamily="49" charset="-122"/>
                <a:cs typeface="Times New Roman" panose="02020603050405020304" pitchFamily="18" charset="0"/>
              </a:rPr>
              <a:t>产品本身提供的功能出发来定价。计费更多以用户或软件实例为基础进行计费</a:t>
            </a:r>
          </a:p>
        </p:txBody>
      </p:sp>
    </p:spTree>
    <p:extLst>
      <p:ext uri="{BB962C8B-B14F-4D97-AF65-F5344CB8AC3E}">
        <p14:creationId xmlns:p14="http://schemas.microsoft.com/office/powerpoint/2010/main" val="15763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sz="4800" b="1" dirty="0">
                <a:solidFill>
                  <a:srgbClr val="3E2BFF"/>
                </a:solidFill>
                <a:latin typeface="Times New Roman" panose="02020603050405020304" pitchFamily="18" charset="0"/>
                <a:ea typeface="黑体" panose="02010609060101010101" pitchFamily="49" charset="-122"/>
                <a:cs typeface="Times New Roman" panose="02020603050405020304" pitchFamily="18" charset="0"/>
              </a:rPr>
              <a:t>主流云平台计费模式</a:t>
            </a:r>
          </a:p>
        </p:txBody>
      </p:sp>
      <p:grpSp>
        <p:nvGrpSpPr>
          <p:cNvPr id="14" name="组合 13"/>
          <p:cNvGrpSpPr/>
          <p:nvPr/>
        </p:nvGrpSpPr>
        <p:grpSpPr>
          <a:xfrm>
            <a:off x="2867984" y="1267615"/>
            <a:ext cx="3070241" cy="1685021"/>
            <a:chOff x="2209800" y="1115290"/>
            <a:chExt cx="2279075" cy="1271999"/>
          </a:xfrm>
        </p:grpSpPr>
        <p:sp>
          <p:nvSpPr>
            <p:cNvPr id="15" name="圆角矩形标注 14"/>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圆角矩形标注 15"/>
            <p:cNvSpPr/>
            <p:nvPr/>
          </p:nvSpPr>
          <p:spPr>
            <a:xfrm>
              <a:off x="2209800" y="1115290"/>
              <a:ext cx="2223656" cy="1129145"/>
            </a:xfrm>
            <a:prstGeom prst="wedgeRoundRectCallout">
              <a:avLst>
                <a:gd name="adj1" fmla="val 56044"/>
                <a:gd name="adj2" fmla="val -21737"/>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流程图: 联系 11"/>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18" name="图片 17"/>
            <p:cNvPicPr>
              <a:picLocks noChangeAspect="1"/>
            </p:cNvPicPr>
            <p:nvPr/>
          </p:nvPicPr>
          <p:blipFill>
            <a:blip r:embed="rId3"/>
            <a:stretch>
              <a:fillRect/>
            </a:stretch>
          </p:blipFill>
          <p:spPr>
            <a:xfrm>
              <a:off x="2366698" y="1242980"/>
              <a:ext cx="719306" cy="174111"/>
            </a:xfrm>
            <a:prstGeom prst="rect">
              <a:avLst/>
            </a:prstGeom>
          </p:spPr>
        </p:pic>
        <p:sp>
          <p:nvSpPr>
            <p:cNvPr id="19" name="文本框 18"/>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20" name="文本框 19"/>
            <p:cNvSpPr txBox="1"/>
            <p:nvPr/>
          </p:nvSpPr>
          <p:spPr>
            <a:xfrm>
              <a:off x="2847039" y="1430887"/>
              <a:ext cx="1641836" cy="671513"/>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按量付费资源从创建开始付费，到释放结束付费，按秒计费</a:t>
              </a:r>
            </a:p>
          </p:txBody>
        </p:sp>
        <p:sp>
          <p:nvSpPr>
            <p:cNvPr id="21" name="文本框 20"/>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22" name="文本框 21"/>
            <p:cNvSpPr txBox="1"/>
            <p:nvPr/>
          </p:nvSpPr>
          <p:spPr>
            <a:xfrm>
              <a:off x="2848774" y="1911634"/>
              <a:ext cx="1378598" cy="475655"/>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月；</a:t>
              </a:r>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5</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23" name="直接连接符 22"/>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直接连接符 23"/>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cxnSp>
        <p:nvCxnSpPr>
          <p:cNvPr id="35" name="直接连接符 34"/>
          <p:cNvCxnSpPr/>
          <p:nvPr/>
        </p:nvCxnSpPr>
        <p:spPr>
          <a:xfrm>
            <a:off x="6123579" y="1413714"/>
            <a:ext cx="20874" cy="4368310"/>
          </a:xfrm>
          <a:prstGeom prst="line">
            <a:avLst/>
          </a:prstGeom>
        </p:spPr>
        <p:style>
          <a:lnRef idx="3">
            <a:schemeClr val="accent3"/>
          </a:lnRef>
          <a:fillRef idx="0">
            <a:schemeClr val="accent3"/>
          </a:fillRef>
          <a:effectRef idx="2">
            <a:schemeClr val="accent3"/>
          </a:effectRef>
          <a:fontRef idx="minor">
            <a:schemeClr val="tx1"/>
          </a:fontRef>
        </p:style>
      </p:cxnSp>
      <p:grpSp>
        <p:nvGrpSpPr>
          <p:cNvPr id="81" name="组合 80"/>
          <p:cNvGrpSpPr/>
          <p:nvPr/>
        </p:nvGrpSpPr>
        <p:grpSpPr>
          <a:xfrm>
            <a:off x="6368404" y="1513653"/>
            <a:ext cx="3451005" cy="1622576"/>
            <a:chOff x="6545042" y="2599667"/>
            <a:chExt cx="2522294" cy="1406064"/>
          </a:xfrm>
        </p:grpSpPr>
        <p:grpSp>
          <p:nvGrpSpPr>
            <p:cNvPr id="25" name="组合 24"/>
            <p:cNvGrpSpPr/>
            <p:nvPr/>
          </p:nvGrpSpPr>
          <p:grpSpPr>
            <a:xfrm>
              <a:off x="6545042" y="2599667"/>
              <a:ext cx="2522294" cy="1406064"/>
              <a:chOff x="2209800" y="1115290"/>
              <a:chExt cx="2292995" cy="1278240"/>
            </a:xfrm>
          </p:grpSpPr>
          <p:sp>
            <p:nvSpPr>
              <p:cNvPr id="26" name="圆角矩形标注 25"/>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圆角矩形标注 26"/>
              <p:cNvSpPr/>
              <p:nvPr/>
            </p:nvSpPr>
            <p:spPr>
              <a:xfrm>
                <a:off x="2209800" y="1115290"/>
                <a:ext cx="2223656" cy="1129145"/>
              </a:xfrm>
              <a:prstGeom prst="wedgeRoundRectCallout">
                <a:avLst>
                  <a:gd name="adj1" fmla="val -55171"/>
                  <a:gd name="adj2" fmla="val -23578"/>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8" name="流程图: 联系 77"/>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文本框 28"/>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30" name="文本框 29"/>
              <p:cNvSpPr txBox="1"/>
              <p:nvPr/>
            </p:nvSpPr>
            <p:spPr>
              <a:xfrm>
                <a:off x="2860959" y="1418495"/>
                <a:ext cx="1641836" cy="671513"/>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这种购买方式比较灵活，可以即开即停，支持秒级计费</a:t>
                </a:r>
              </a:p>
            </p:txBody>
          </p:sp>
          <p:sp>
            <p:nvSpPr>
              <p:cNvPr id="31" name="文本框 30"/>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32" name="文本框 31"/>
              <p:cNvSpPr txBox="1"/>
              <p:nvPr/>
            </p:nvSpPr>
            <p:spPr>
              <a:xfrm>
                <a:off x="2847038" y="1917875"/>
                <a:ext cx="1378598" cy="475655"/>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月；</a:t>
                </a:r>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2</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33" name="直接连接符 32"/>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直接连接符 33"/>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76" name="图片 75"/>
            <p:cNvPicPr>
              <a:picLocks noChangeAspect="1"/>
            </p:cNvPicPr>
            <p:nvPr/>
          </p:nvPicPr>
          <p:blipFill>
            <a:blip r:embed="rId4"/>
            <a:stretch>
              <a:fillRect/>
            </a:stretch>
          </p:blipFill>
          <p:spPr>
            <a:xfrm>
              <a:off x="6718466" y="2692709"/>
              <a:ext cx="942242" cy="241858"/>
            </a:xfrm>
            <a:prstGeom prst="rect">
              <a:avLst/>
            </a:prstGeom>
          </p:spPr>
        </p:pic>
      </p:grpSp>
      <p:grpSp>
        <p:nvGrpSpPr>
          <p:cNvPr id="82" name="组合 81"/>
          <p:cNvGrpSpPr/>
          <p:nvPr/>
        </p:nvGrpSpPr>
        <p:grpSpPr>
          <a:xfrm>
            <a:off x="6363929" y="3181150"/>
            <a:ext cx="3455480" cy="1557665"/>
            <a:chOff x="6517112" y="3946807"/>
            <a:chExt cx="2496219" cy="1341120"/>
          </a:xfrm>
        </p:grpSpPr>
        <p:grpSp>
          <p:nvGrpSpPr>
            <p:cNvPr id="46" name="组合 45"/>
            <p:cNvGrpSpPr/>
            <p:nvPr/>
          </p:nvGrpSpPr>
          <p:grpSpPr>
            <a:xfrm>
              <a:off x="6517112" y="3946807"/>
              <a:ext cx="2496219" cy="1341120"/>
              <a:chOff x="2209800" y="1115290"/>
              <a:chExt cx="2269290" cy="1219200"/>
            </a:xfrm>
          </p:grpSpPr>
          <p:sp>
            <p:nvSpPr>
              <p:cNvPr id="47" name="圆角矩形标注 46"/>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8" name="圆角矩形标注 47"/>
              <p:cNvSpPr/>
              <p:nvPr/>
            </p:nvSpPr>
            <p:spPr>
              <a:xfrm>
                <a:off x="2209800" y="1115290"/>
                <a:ext cx="2223656" cy="1129145"/>
              </a:xfrm>
              <a:prstGeom prst="wedgeRoundRectCallout">
                <a:avLst>
                  <a:gd name="adj1" fmla="val -55171"/>
                  <a:gd name="adj2" fmla="val -23578"/>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9" name="流程图: 联系 101"/>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文本框 49"/>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51" name="文本框 50"/>
              <p:cNvSpPr txBox="1"/>
              <p:nvPr/>
            </p:nvSpPr>
            <p:spPr>
              <a:xfrm>
                <a:off x="2837254" y="1429945"/>
                <a:ext cx="1641836" cy="671513"/>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对虚拟机运行的整分钟数进行收费；</a:t>
                </a:r>
                <a:r>
                  <a:rPr lang="en-US" altLang="zh-CN" sz="1400" dirty="0">
                    <a:solidFill>
                      <a:schemeClr val="bg1">
                        <a:lumMod val="50000"/>
                      </a:schemeClr>
                    </a:solidFill>
                    <a:latin typeface="黑体" panose="02010609060101010101" pitchFamily="49" charset="-122"/>
                    <a:ea typeface="黑体" panose="02010609060101010101" pitchFamily="49" charset="-122"/>
                  </a:rPr>
                  <a:t>6</a:t>
                </a:r>
                <a:r>
                  <a:rPr lang="zh-CN" altLang="en-US" sz="1400" dirty="0">
                    <a:solidFill>
                      <a:schemeClr val="bg1">
                        <a:lumMod val="50000"/>
                      </a:schemeClr>
                    </a:solidFill>
                    <a:latin typeface="黑体" panose="02010609060101010101" pitchFamily="49" charset="-122"/>
                    <a:ea typeface="黑体" panose="02010609060101010101" pitchFamily="49" charset="-122"/>
                  </a:rPr>
                  <a:t>分</a:t>
                </a:r>
                <a:r>
                  <a:rPr lang="en-US" altLang="zh-CN" sz="1400" dirty="0">
                    <a:solidFill>
                      <a:schemeClr val="bg1">
                        <a:lumMod val="50000"/>
                      </a:schemeClr>
                    </a:solidFill>
                    <a:latin typeface="黑体" panose="02010609060101010101" pitchFamily="49" charset="-122"/>
                    <a:ea typeface="黑体" panose="02010609060101010101" pitchFamily="49" charset="-122"/>
                  </a:rPr>
                  <a:t>5</a:t>
                </a:r>
                <a:r>
                  <a:rPr lang="zh-CN" altLang="en-US" sz="1400" dirty="0">
                    <a:solidFill>
                      <a:schemeClr val="bg1">
                        <a:lumMod val="50000"/>
                      </a:schemeClr>
                    </a:solidFill>
                    <a:latin typeface="黑体" panose="02010609060101010101" pitchFamily="49" charset="-122"/>
                    <a:ea typeface="黑体" panose="02010609060101010101" pitchFamily="49" charset="-122"/>
                  </a:rPr>
                  <a:t>秒按</a:t>
                </a:r>
                <a:r>
                  <a:rPr lang="en-US" altLang="zh-CN" sz="1400" dirty="0">
                    <a:solidFill>
                      <a:schemeClr val="bg1">
                        <a:lumMod val="50000"/>
                      </a:schemeClr>
                    </a:solidFill>
                    <a:latin typeface="黑体" panose="02010609060101010101" pitchFamily="49" charset="-122"/>
                    <a:ea typeface="黑体" panose="02010609060101010101" pitchFamily="49" charset="-122"/>
                  </a:rPr>
                  <a:t>6</a:t>
                </a:r>
                <a:r>
                  <a:rPr lang="zh-CN" altLang="en-US" sz="1400" dirty="0">
                    <a:solidFill>
                      <a:schemeClr val="bg1">
                        <a:lumMod val="50000"/>
                      </a:schemeClr>
                    </a:solidFill>
                    <a:latin typeface="黑体" panose="02010609060101010101" pitchFamily="49" charset="-122"/>
                    <a:ea typeface="黑体" panose="02010609060101010101" pitchFamily="49" charset="-122"/>
                  </a:rPr>
                  <a:t>分钟收费</a:t>
                </a:r>
              </a:p>
            </p:txBody>
          </p:sp>
          <p:sp>
            <p:nvSpPr>
              <p:cNvPr id="52" name="文本框 51"/>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53" name="文本框 52"/>
              <p:cNvSpPr txBox="1"/>
              <p:nvPr/>
            </p:nvSpPr>
            <p:spPr>
              <a:xfrm>
                <a:off x="2838882" y="1936742"/>
                <a:ext cx="1378598" cy="279797"/>
              </a:xfrm>
              <a:prstGeom prst="rect">
                <a:avLst/>
              </a:prstGeom>
              <a:noFill/>
            </p:spPr>
            <p:txBody>
              <a:bodyPr wrap="square" rtlCol="0">
                <a:spAutoFit/>
              </a:bodyPr>
              <a:lstStyle/>
              <a:p>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54" name="直接连接符 53"/>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直接连接符 54"/>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77" name="图片 76"/>
            <p:cNvPicPr>
              <a:picLocks noChangeAspect="1"/>
            </p:cNvPicPr>
            <p:nvPr/>
          </p:nvPicPr>
          <p:blipFill>
            <a:blip r:embed="rId5"/>
            <a:stretch>
              <a:fillRect/>
            </a:stretch>
          </p:blipFill>
          <p:spPr>
            <a:xfrm>
              <a:off x="6697684" y="4026153"/>
              <a:ext cx="968106" cy="254332"/>
            </a:xfrm>
            <a:prstGeom prst="rect">
              <a:avLst/>
            </a:prstGeom>
          </p:spPr>
        </p:pic>
      </p:grpSp>
      <p:grpSp>
        <p:nvGrpSpPr>
          <p:cNvPr id="83" name="组合 82"/>
          <p:cNvGrpSpPr/>
          <p:nvPr/>
        </p:nvGrpSpPr>
        <p:grpSpPr>
          <a:xfrm>
            <a:off x="6350061" y="4817873"/>
            <a:ext cx="3469348" cy="1603204"/>
            <a:chOff x="6526698" y="5310130"/>
            <a:chExt cx="2497119" cy="1341120"/>
          </a:xfrm>
        </p:grpSpPr>
        <p:grpSp>
          <p:nvGrpSpPr>
            <p:cNvPr id="66" name="组合 65"/>
            <p:cNvGrpSpPr/>
            <p:nvPr/>
          </p:nvGrpSpPr>
          <p:grpSpPr>
            <a:xfrm>
              <a:off x="6526698" y="5310130"/>
              <a:ext cx="2497119" cy="1341120"/>
              <a:chOff x="2209800" y="1115290"/>
              <a:chExt cx="2270108" cy="1219200"/>
            </a:xfrm>
          </p:grpSpPr>
          <p:sp>
            <p:nvSpPr>
              <p:cNvPr id="67" name="圆角矩形标注 66"/>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8" name="圆角矩形标注 67"/>
              <p:cNvSpPr/>
              <p:nvPr/>
            </p:nvSpPr>
            <p:spPr>
              <a:xfrm>
                <a:off x="2209800" y="1115290"/>
                <a:ext cx="2223656" cy="1129145"/>
              </a:xfrm>
              <a:prstGeom prst="wedgeRoundRectCallout">
                <a:avLst>
                  <a:gd name="adj1" fmla="val -55171"/>
                  <a:gd name="adj2" fmla="val -23578"/>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9" name="流程图: 联系 123"/>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文本框 69"/>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71" name="文本框 70"/>
              <p:cNvSpPr txBox="1"/>
              <p:nvPr/>
            </p:nvSpPr>
            <p:spPr>
              <a:xfrm>
                <a:off x="2838072" y="1437186"/>
                <a:ext cx="1641836" cy="867370"/>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定价按每个实例从启动到终止或停止使用的时间计算，以小时为单位。</a:t>
                </a:r>
              </a:p>
            </p:txBody>
          </p:sp>
          <p:sp>
            <p:nvSpPr>
              <p:cNvPr id="72" name="文本框 71"/>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73" name="文本框 72"/>
              <p:cNvSpPr txBox="1"/>
              <p:nvPr/>
            </p:nvSpPr>
            <p:spPr>
              <a:xfrm>
                <a:off x="2843341" y="1921634"/>
                <a:ext cx="1378598" cy="279797"/>
              </a:xfrm>
              <a:prstGeom prst="rect">
                <a:avLst/>
              </a:prstGeom>
              <a:noFill/>
            </p:spPr>
            <p:txBody>
              <a:bodyPr wrap="square" rtlCol="0">
                <a:spAutoFit/>
              </a:bodyPr>
              <a:lstStyle/>
              <a:p>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74" name="直接连接符 73"/>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75" name="直接连接符 74"/>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78" name="图片 77"/>
            <p:cNvPicPr>
              <a:picLocks noChangeAspect="1"/>
            </p:cNvPicPr>
            <p:nvPr/>
          </p:nvPicPr>
          <p:blipFill>
            <a:blip r:embed="rId6"/>
            <a:stretch>
              <a:fillRect/>
            </a:stretch>
          </p:blipFill>
          <p:spPr>
            <a:xfrm>
              <a:off x="6774763" y="5394657"/>
              <a:ext cx="513253" cy="307500"/>
            </a:xfrm>
            <a:prstGeom prst="rect">
              <a:avLst/>
            </a:prstGeom>
          </p:spPr>
        </p:pic>
      </p:grpSp>
      <p:grpSp>
        <p:nvGrpSpPr>
          <p:cNvPr id="3" name="组合 2"/>
          <p:cNvGrpSpPr/>
          <p:nvPr/>
        </p:nvGrpSpPr>
        <p:grpSpPr>
          <a:xfrm>
            <a:off x="2867984" y="3034542"/>
            <a:ext cx="3096890" cy="1341120"/>
            <a:chOff x="3619870" y="3627811"/>
            <a:chExt cx="2527848" cy="1341120"/>
          </a:xfrm>
        </p:grpSpPr>
        <p:grpSp>
          <p:nvGrpSpPr>
            <p:cNvPr id="36" name="组合 35"/>
            <p:cNvGrpSpPr/>
            <p:nvPr/>
          </p:nvGrpSpPr>
          <p:grpSpPr>
            <a:xfrm>
              <a:off x="3619870" y="3627811"/>
              <a:ext cx="2527848" cy="1341120"/>
              <a:chOff x="2209800" y="1115290"/>
              <a:chExt cx="2298044" cy="1219200"/>
            </a:xfrm>
          </p:grpSpPr>
          <p:sp>
            <p:nvSpPr>
              <p:cNvPr id="37" name="圆角矩形标注 36"/>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8" name="圆角矩形标注 37"/>
              <p:cNvSpPr/>
              <p:nvPr/>
            </p:nvSpPr>
            <p:spPr>
              <a:xfrm>
                <a:off x="2209800" y="1115290"/>
                <a:ext cx="2223656" cy="1129145"/>
              </a:xfrm>
              <a:prstGeom prst="wedgeRoundRectCallout">
                <a:avLst>
                  <a:gd name="adj1" fmla="val 56044"/>
                  <a:gd name="adj2" fmla="val -21737"/>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9" name="流程图: 联系 90"/>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文本框 39"/>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41" name="文本框 40"/>
              <p:cNvSpPr txBox="1"/>
              <p:nvPr/>
            </p:nvSpPr>
            <p:spPr>
              <a:xfrm>
                <a:off x="2866008" y="1437186"/>
                <a:ext cx="1641836" cy="671513"/>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阶梯式计费；一般按计费的结算周期有小时</a:t>
                </a:r>
                <a:r>
                  <a:rPr lang="en-US" altLang="zh-CN" sz="1400" dirty="0">
                    <a:solidFill>
                      <a:schemeClr val="bg1">
                        <a:lumMod val="50000"/>
                      </a:schemeClr>
                    </a:solidFill>
                    <a:latin typeface="黑体" panose="02010609060101010101" pitchFamily="49" charset="-122"/>
                    <a:ea typeface="黑体" panose="02010609060101010101" pitchFamily="49" charset="-122"/>
                  </a:rPr>
                  <a:t>/</a:t>
                </a:r>
                <a:r>
                  <a:rPr lang="zh-CN" altLang="en-US" sz="1400" dirty="0">
                    <a:solidFill>
                      <a:schemeClr val="bg1">
                        <a:lumMod val="50000"/>
                      </a:schemeClr>
                    </a:solidFill>
                    <a:latin typeface="黑体" panose="02010609060101010101" pitchFamily="49" charset="-122"/>
                    <a:ea typeface="黑体" panose="02010609060101010101" pitchFamily="49" charset="-122"/>
                  </a:rPr>
                  <a:t>月</a:t>
                </a:r>
              </a:p>
            </p:txBody>
          </p:sp>
          <p:sp>
            <p:nvSpPr>
              <p:cNvPr id="42" name="文本框 41"/>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43" name="文本框 42"/>
              <p:cNvSpPr txBox="1"/>
              <p:nvPr/>
            </p:nvSpPr>
            <p:spPr>
              <a:xfrm>
                <a:off x="2847037" y="1911634"/>
                <a:ext cx="1378598" cy="279797"/>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月；</a:t>
                </a:r>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44" name="直接连接符 43"/>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45" name="直接连接符 44"/>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79" name="图片 78"/>
            <p:cNvPicPr>
              <a:picLocks noChangeAspect="1"/>
            </p:cNvPicPr>
            <p:nvPr/>
          </p:nvPicPr>
          <p:blipFill>
            <a:blip r:embed="rId7"/>
            <a:stretch>
              <a:fillRect/>
            </a:stretch>
          </p:blipFill>
          <p:spPr>
            <a:xfrm>
              <a:off x="3711370" y="3755267"/>
              <a:ext cx="909295" cy="247990"/>
            </a:xfrm>
            <a:prstGeom prst="rect">
              <a:avLst/>
            </a:prstGeom>
          </p:spPr>
        </p:pic>
      </p:grpSp>
      <p:grpSp>
        <p:nvGrpSpPr>
          <p:cNvPr id="4" name="组合 3"/>
          <p:cNvGrpSpPr/>
          <p:nvPr/>
        </p:nvGrpSpPr>
        <p:grpSpPr>
          <a:xfrm>
            <a:off x="2867984" y="4539964"/>
            <a:ext cx="3047934" cy="1341120"/>
            <a:chOff x="3654424" y="4965418"/>
            <a:chExt cx="2507536" cy="1341120"/>
          </a:xfrm>
        </p:grpSpPr>
        <p:grpSp>
          <p:nvGrpSpPr>
            <p:cNvPr id="56" name="组合 55"/>
            <p:cNvGrpSpPr/>
            <p:nvPr/>
          </p:nvGrpSpPr>
          <p:grpSpPr>
            <a:xfrm>
              <a:off x="3654424" y="4965418"/>
              <a:ext cx="2507536" cy="1341120"/>
              <a:chOff x="2209800" y="1115290"/>
              <a:chExt cx="2279578" cy="1219200"/>
            </a:xfrm>
          </p:grpSpPr>
          <p:sp>
            <p:nvSpPr>
              <p:cNvPr id="57" name="圆角矩形标注 56"/>
              <p:cNvSpPr/>
              <p:nvPr/>
            </p:nvSpPr>
            <p:spPr>
              <a:xfrm>
                <a:off x="2209800" y="1205345"/>
                <a:ext cx="2223656" cy="1129145"/>
              </a:xfrm>
              <a:prstGeom prst="wedgeRoundRectCallout">
                <a:avLst>
                  <a:gd name="adj1" fmla="val 35172"/>
                  <a:gd name="adj2" fmla="val -16829"/>
                  <a:gd name="adj3" fmla="val 16667"/>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8" name="圆角矩形标注 57"/>
              <p:cNvSpPr/>
              <p:nvPr/>
            </p:nvSpPr>
            <p:spPr>
              <a:xfrm>
                <a:off x="2209800" y="1115290"/>
                <a:ext cx="2223656" cy="1129145"/>
              </a:xfrm>
              <a:prstGeom prst="wedgeRoundRectCallout">
                <a:avLst>
                  <a:gd name="adj1" fmla="val 56044"/>
                  <a:gd name="adj2" fmla="val -21737"/>
                  <a:gd name="adj3" fmla="val 1666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9" name="流程图: 联系 112"/>
              <p:cNvSpPr/>
              <p:nvPr/>
            </p:nvSpPr>
            <p:spPr>
              <a:xfrm>
                <a:off x="4225636" y="1233054"/>
                <a:ext cx="96982" cy="96982"/>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文本框 59"/>
              <p:cNvSpPr txBox="1"/>
              <p:nvPr/>
            </p:nvSpPr>
            <p:spPr>
              <a:xfrm>
                <a:off x="2209800" y="1437186"/>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按需实例：</a:t>
                </a:r>
              </a:p>
            </p:txBody>
          </p:sp>
          <p:sp>
            <p:nvSpPr>
              <p:cNvPr id="61" name="文本框 60"/>
              <p:cNvSpPr txBox="1"/>
              <p:nvPr/>
            </p:nvSpPr>
            <p:spPr>
              <a:xfrm>
                <a:off x="2847542" y="1443112"/>
                <a:ext cx="1641836" cy="671513"/>
              </a:xfrm>
              <a:prstGeom prst="rect">
                <a:avLst/>
              </a:prstGeom>
              <a:noFill/>
            </p:spPr>
            <p:txBody>
              <a:bodyPr wrap="square" rtlCol="0">
                <a:spAutoFit/>
              </a:bodyPr>
              <a:lstStyle/>
              <a:p>
                <a:r>
                  <a:rPr lang="zh-CN" altLang="en-US" sz="1400" dirty="0">
                    <a:solidFill>
                      <a:schemeClr val="bg1">
                        <a:lumMod val="50000"/>
                      </a:schemeClr>
                    </a:solidFill>
                    <a:latin typeface="黑体" panose="02010609060101010101" pitchFamily="49" charset="-122"/>
                    <a:ea typeface="黑体" panose="02010609060101010101" pitchFamily="49" charset="-122"/>
                  </a:rPr>
                  <a:t>所有</a:t>
                </a:r>
                <a:r>
                  <a:rPr lang="en-US" altLang="zh-CN" sz="1400" dirty="0">
                    <a:solidFill>
                      <a:schemeClr val="bg1">
                        <a:lumMod val="50000"/>
                      </a:schemeClr>
                    </a:solidFill>
                    <a:latin typeface="黑体" panose="02010609060101010101" pitchFamily="49" charset="-122"/>
                    <a:ea typeface="黑体" panose="02010609060101010101" pitchFamily="49" charset="-122"/>
                  </a:rPr>
                  <a:t>vCPU</a:t>
                </a:r>
                <a:r>
                  <a:rPr lang="zh-CN" altLang="en-US" sz="1400" dirty="0">
                    <a:solidFill>
                      <a:schemeClr val="bg1">
                        <a:lumMod val="50000"/>
                      </a:schemeClr>
                    </a:solidFill>
                    <a:latin typeface="黑体" panose="02010609060101010101" pitchFamily="49" charset="-122"/>
                    <a:ea typeface="黑体" panose="02010609060101010101" pitchFamily="49" charset="-122"/>
                  </a:rPr>
                  <a:t>、</a:t>
                </a:r>
                <a:r>
                  <a:rPr lang="en-US" altLang="zh-CN" sz="1400" dirty="0">
                    <a:solidFill>
                      <a:schemeClr val="bg1">
                        <a:lumMod val="50000"/>
                      </a:schemeClr>
                    </a:solidFill>
                    <a:latin typeface="黑体" panose="02010609060101010101" pitchFamily="49" charset="-122"/>
                    <a:ea typeface="黑体" panose="02010609060101010101" pitchFamily="49" charset="-122"/>
                  </a:rPr>
                  <a:t>GPU</a:t>
                </a:r>
                <a:r>
                  <a:rPr lang="zh-CN" altLang="en-US" sz="1400" dirty="0">
                    <a:solidFill>
                      <a:schemeClr val="bg1">
                        <a:lumMod val="50000"/>
                      </a:schemeClr>
                    </a:solidFill>
                    <a:latin typeface="黑体" panose="02010609060101010101" pitchFamily="49" charset="-122"/>
                    <a:ea typeface="黑体" panose="02010609060101010101" pitchFamily="49" charset="-122"/>
                  </a:rPr>
                  <a:t>和所有</a:t>
                </a:r>
                <a:r>
                  <a:rPr lang="en-US" altLang="zh-CN" sz="1400" dirty="0">
                    <a:solidFill>
                      <a:schemeClr val="bg1">
                        <a:lumMod val="50000"/>
                      </a:schemeClr>
                    </a:solidFill>
                    <a:latin typeface="黑体" panose="02010609060101010101" pitchFamily="49" charset="-122"/>
                    <a:ea typeface="黑体" panose="02010609060101010101" pitchFamily="49" charset="-122"/>
                  </a:rPr>
                  <a:t>GB</a:t>
                </a:r>
                <a:r>
                  <a:rPr lang="zh-CN" altLang="en-US" sz="1400" dirty="0">
                    <a:solidFill>
                      <a:schemeClr val="bg1">
                        <a:lumMod val="50000"/>
                      </a:schemeClr>
                    </a:solidFill>
                    <a:latin typeface="黑体" panose="02010609060101010101" pitchFamily="49" charset="-122"/>
                    <a:ea typeface="黑体" panose="02010609060101010101" pitchFamily="49" charset="-122"/>
                  </a:rPr>
                  <a:t>内存至少按</a:t>
                </a:r>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分钟计算</a:t>
                </a:r>
              </a:p>
            </p:txBody>
          </p:sp>
          <p:sp>
            <p:nvSpPr>
              <p:cNvPr id="62" name="文本框 61"/>
              <p:cNvSpPr txBox="1"/>
              <p:nvPr/>
            </p:nvSpPr>
            <p:spPr>
              <a:xfrm>
                <a:off x="2209800" y="1911299"/>
                <a:ext cx="983953" cy="279797"/>
              </a:xfrm>
              <a:prstGeom prst="rect">
                <a:avLst/>
              </a:prstGeom>
              <a:noFill/>
            </p:spPr>
            <p:txBody>
              <a:bodyPr wrap="none" rtlCol="0">
                <a:spAutoFit/>
              </a:bodyPr>
              <a:lstStyle/>
              <a:p>
                <a:r>
                  <a:rPr lang="zh-CN" altLang="en-US" sz="1400" dirty="0">
                    <a:latin typeface="黑体" panose="02010609060101010101" pitchFamily="49" charset="-122"/>
                    <a:ea typeface="黑体" panose="02010609060101010101" pitchFamily="49" charset="-122"/>
                  </a:rPr>
                  <a:t>预留实例：</a:t>
                </a:r>
              </a:p>
            </p:txBody>
          </p:sp>
          <p:sp>
            <p:nvSpPr>
              <p:cNvPr id="63" name="文本框 62"/>
              <p:cNvSpPr txBox="1"/>
              <p:nvPr/>
            </p:nvSpPr>
            <p:spPr>
              <a:xfrm>
                <a:off x="2873077" y="1904948"/>
                <a:ext cx="1378598" cy="279797"/>
              </a:xfrm>
              <a:prstGeom prst="rect">
                <a:avLst/>
              </a:prstGeom>
              <a:noFill/>
            </p:spPr>
            <p:txBody>
              <a:bodyPr wrap="square" rtlCol="0">
                <a:spAutoFit/>
              </a:bodyPr>
              <a:lstStyle/>
              <a:p>
                <a:r>
                  <a:rPr lang="en-US" altLang="zh-CN" sz="1400" dirty="0">
                    <a:solidFill>
                      <a:schemeClr val="bg1">
                        <a:lumMod val="50000"/>
                      </a:schemeClr>
                    </a:solidFill>
                    <a:latin typeface="黑体" panose="02010609060101010101" pitchFamily="49" charset="-122"/>
                    <a:ea typeface="黑体" panose="02010609060101010101" pitchFamily="49" charset="-122"/>
                  </a:rPr>
                  <a:t>1</a:t>
                </a:r>
                <a:r>
                  <a:rPr lang="zh-CN" altLang="en-US" sz="1400" dirty="0">
                    <a:solidFill>
                      <a:schemeClr val="bg1">
                        <a:lumMod val="50000"/>
                      </a:schemeClr>
                    </a:solidFill>
                    <a:latin typeface="黑体" panose="02010609060101010101" pitchFamily="49" charset="-122"/>
                    <a:ea typeface="黑体" panose="02010609060101010101" pitchFamily="49" charset="-122"/>
                  </a:rPr>
                  <a:t>年；</a:t>
                </a:r>
                <a:r>
                  <a:rPr lang="en-US" altLang="zh-CN" sz="1400" dirty="0">
                    <a:solidFill>
                      <a:schemeClr val="bg1">
                        <a:lumMod val="50000"/>
                      </a:schemeClr>
                    </a:solidFill>
                    <a:latin typeface="黑体" panose="02010609060101010101" pitchFamily="49" charset="-122"/>
                    <a:ea typeface="黑体" panose="02010609060101010101" pitchFamily="49" charset="-122"/>
                  </a:rPr>
                  <a:t>3</a:t>
                </a:r>
                <a:r>
                  <a:rPr lang="zh-CN" altLang="en-US" sz="1400" dirty="0">
                    <a:solidFill>
                      <a:schemeClr val="bg1">
                        <a:lumMod val="50000"/>
                      </a:schemeClr>
                    </a:solidFill>
                    <a:latin typeface="黑体" panose="02010609060101010101" pitchFamily="49" charset="-122"/>
                    <a:ea typeface="黑体" panose="02010609060101010101" pitchFamily="49" charset="-122"/>
                  </a:rPr>
                  <a:t>年</a:t>
                </a:r>
              </a:p>
            </p:txBody>
          </p:sp>
          <p:cxnSp>
            <p:nvCxnSpPr>
              <p:cNvPr id="64" name="直接连接符 63"/>
              <p:cNvCxnSpPr/>
              <p:nvPr/>
            </p:nvCxnSpPr>
            <p:spPr>
              <a:xfrm>
                <a:off x="4379764" y="1911634"/>
                <a:ext cx="95256"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5" name="直接连接符 64"/>
              <p:cNvCxnSpPr/>
              <p:nvPr/>
            </p:nvCxnSpPr>
            <p:spPr>
              <a:xfrm>
                <a:off x="4379765" y="1960126"/>
                <a:ext cx="952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80" name="图片 79"/>
            <p:cNvPicPr>
              <a:picLocks noChangeAspect="1"/>
            </p:cNvPicPr>
            <p:nvPr/>
          </p:nvPicPr>
          <p:blipFill>
            <a:blip r:embed="rId8"/>
            <a:stretch>
              <a:fillRect/>
            </a:stretch>
          </p:blipFill>
          <p:spPr>
            <a:xfrm>
              <a:off x="3744990" y="5081965"/>
              <a:ext cx="1411113" cy="256566"/>
            </a:xfrm>
            <a:prstGeom prst="rect">
              <a:avLst/>
            </a:prstGeom>
          </p:spPr>
        </p:pic>
      </p:grpSp>
    </p:spTree>
    <p:extLst>
      <p:ext uri="{BB962C8B-B14F-4D97-AF65-F5344CB8AC3E}">
        <p14:creationId xmlns:p14="http://schemas.microsoft.com/office/powerpoint/2010/main" val="27135888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84939" y="1315983"/>
            <a:ext cx="2023396" cy="4209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a typeface="SimHei" panose="02010609060101010101" pitchFamily="49" charset="-122"/>
              </a:rPr>
              <a:t>计算型</a:t>
            </a:r>
            <a:r>
              <a:rPr lang="en-US" altLang="zh-CN" sz="1600" dirty="0">
                <a:ea typeface="SimHei" panose="02010609060101010101" pitchFamily="49" charset="-122"/>
              </a:rPr>
              <a:t>——</a:t>
            </a:r>
            <a:r>
              <a:rPr lang="zh-CN" altLang="en-US" sz="1600" dirty="0">
                <a:ea typeface="SimHei" panose="02010609060101010101" pitchFamily="49" charset="-122"/>
              </a:rPr>
              <a:t>预留实列</a:t>
            </a:r>
          </a:p>
        </p:txBody>
      </p:sp>
      <p:sp>
        <p:nvSpPr>
          <p:cNvPr id="6" name="矩形 5"/>
          <p:cNvSpPr/>
          <p:nvPr/>
        </p:nvSpPr>
        <p:spPr>
          <a:xfrm>
            <a:off x="6184939" y="1832983"/>
            <a:ext cx="1542288" cy="2194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ea typeface="SimHei" panose="02010609060101010101" pitchFamily="49" charset="-122"/>
              </a:rPr>
              <a:t>最优区域 </a:t>
            </a:r>
            <a:r>
              <a:rPr lang="en-US" altLang="zh-CN" sz="1000" dirty="0">
                <a:ea typeface="SimHei" panose="02010609060101010101" pitchFamily="49" charset="-122"/>
              </a:rPr>
              <a:t>OPTIMAL AREA</a:t>
            </a:r>
            <a:endParaRPr lang="zh-CN" altLang="en-US" sz="1000" dirty="0">
              <a:ea typeface="SimHei" panose="02010609060101010101" pitchFamily="49" charset="-122"/>
            </a:endParaRPr>
          </a:p>
        </p:txBody>
      </p:sp>
      <p:sp>
        <p:nvSpPr>
          <p:cNvPr id="7" name="矩形 6"/>
          <p:cNvSpPr/>
          <p:nvPr/>
        </p:nvSpPr>
        <p:spPr>
          <a:xfrm>
            <a:off x="6156315" y="2544422"/>
            <a:ext cx="5419343" cy="317246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SimHei" panose="02010609060101010101" pitchFamily="49" charset="-122"/>
            </a:endParaRPr>
          </a:p>
        </p:txBody>
      </p:sp>
      <p:sp>
        <p:nvSpPr>
          <p:cNvPr id="8" name="文本框 7"/>
          <p:cNvSpPr txBox="1"/>
          <p:nvPr/>
        </p:nvSpPr>
        <p:spPr>
          <a:xfrm>
            <a:off x="6135051" y="2544423"/>
            <a:ext cx="1112874" cy="369332"/>
          </a:xfrm>
          <a:prstGeom prst="rect">
            <a:avLst/>
          </a:prstGeom>
          <a:noFill/>
        </p:spPr>
        <p:txBody>
          <a:bodyPr wrap="square" rtlCol="0">
            <a:spAutoFit/>
          </a:bodyPr>
          <a:lstStyle/>
          <a:p>
            <a:r>
              <a:rPr lang="zh-CN" altLang="en-US" dirty="0">
                <a:ea typeface="SimHei" panose="02010609060101010101" pitchFamily="49" charset="-122"/>
              </a:rPr>
              <a:t>实例类型</a:t>
            </a:r>
          </a:p>
        </p:txBody>
      </p:sp>
      <p:cxnSp>
        <p:nvCxnSpPr>
          <p:cNvPr id="10" name="直接连接符 9"/>
          <p:cNvCxnSpPr/>
          <p:nvPr/>
        </p:nvCxnSpPr>
        <p:spPr>
          <a:xfrm>
            <a:off x="6237494" y="2913755"/>
            <a:ext cx="528084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88103" y="3019343"/>
            <a:ext cx="8462" cy="262504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761593" y="3019343"/>
            <a:ext cx="0" cy="262504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891602" y="3022205"/>
            <a:ext cx="0" cy="262218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62615" y="2969382"/>
            <a:ext cx="813043" cy="307777"/>
          </a:xfrm>
          <a:prstGeom prst="rect">
            <a:avLst/>
          </a:prstGeom>
          <a:noFill/>
        </p:spPr>
        <p:txBody>
          <a:bodyPr wrap="none" rtlCol="0">
            <a:spAutoFit/>
          </a:bodyPr>
          <a:lstStyle/>
          <a:p>
            <a:r>
              <a:rPr lang="zh-CN" altLang="en-US" sz="1400" dirty="0">
                <a:ea typeface="SimHei" panose="02010609060101010101" pitchFamily="49" charset="-122"/>
              </a:rPr>
              <a:t>费用</a:t>
            </a:r>
            <a:r>
              <a:rPr lang="en-US" altLang="zh-CN" sz="1400" dirty="0">
                <a:ea typeface="SimHei" panose="02010609060101010101" pitchFamily="49" charset="-122"/>
              </a:rPr>
              <a:t>/</a:t>
            </a:r>
            <a:r>
              <a:rPr lang="zh-CN" altLang="en-US" sz="1400" dirty="0">
                <a:ea typeface="SimHei" panose="02010609060101010101" pitchFamily="49" charset="-122"/>
              </a:rPr>
              <a:t>月</a:t>
            </a:r>
          </a:p>
        </p:txBody>
      </p:sp>
      <p:sp>
        <p:nvSpPr>
          <p:cNvPr id="20" name="文本框 19"/>
          <p:cNvSpPr txBox="1"/>
          <p:nvPr/>
        </p:nvSpPr>
        <p:spPr>
          <a:xfrm>
            <a:off x="7069524" y="2948231"/>
            <a:ext cx="543739" cy="307777"/>
          </a:xfrm>
          <a:prstGeom prst="rect">
            <a:avLst/>
          </a:prstGeom>
          <a:noFill/>
        </p:spPr>
        <p:txBody>
          <a:bodyPr wrap="none" rtlCol="0">
            <a:spAutoFit/>
          </a:bodyPr>
          <a:lstStyle/>
          <a:p>
            <a:r>
              <a:rPr lang="zh-CN" altLang="en-US" sz="1400" dirty="0">
                <a:ea typeface="SimHei" panose="02010609060101010101" pitchFamily="49" charset="-122"/>
              </a:rPr>
              <a:t>型号</a:t>
            </a:r>
          </a:p>
        </p:txBody>
      </p:sp>
      <p:pic>
        <p:nvPicPr>
          <p:cNvPr id="21" name="图片 20"/>
          <p:cNvPicPr>
            <a:picLocks noChangeAspect="1"/>
          </p:cNvPicPr>
          <p:nvPr/>
        </p:nvPicPr>
        <p:blipFill>
          <a:blip r:embed="rId2"/>
          <a:stretch>
            <a:fillRect/>
          </a:stretch>
        </p:blipFill>
        <p:spPr>
          <a:xfrm>
            <a:off x="6237547" y="3401210"/>
            <a:ext cx="719306" cy="174111"/>
          </a:xfrm>
          <a:prstGeom prst="rect">
            <a:avLst/>
          </a:prstGeom>
        </p:spPr>
      </p:pic>
      <p:pic>
        <p:nvPicPr>
          <p:cNvPr id="22" name="图片 21"/>
          <p:cNvPicPr>
            <a:picLocks noChangeAspect="1"/>
          </p:cNvPicPr>
          <p:nvPr/>
        </p:nvPicPr>
        <p:blipFill>
          <a:blip r:embed="rId3"/>
          <a:stretch>
            <a:fillRect/>
          </a:stretch>
        </p:blipFill>
        <p:spPr>
          <a:xfrm>
            <a:off x="6209926" y="3894518"/>
            <a:ext cx="778713" cy="199883"/>
          </a:xfrm>
          <a:prstGeom prst="rect">
            <a:avLst/>
          </a:prstGeom>
        </p:spPr>
      </p:pic>
      <p:pic>
        <p:nvPicPr>
          <p:cNvPr id="23" name="图片 22"/>
          <p:cNvPicPr>
            <a:picLocks noChangeAspect="1"/>
          </p:cNvPicPr>
          <p:nvPr/>
        </p:nvPicPr>
        <p:blipFill>
          <a:blip r:embed="rId4"/>
          <a:stretch>
            <a:fillRect/>
          </a:stretch>
        </p:blipFill>
        <p:spPr>
          <a:xfrm>
            <a:off x="6237155" y="4482951"/>
            <a:ext cx="751484" cy="204950"/>
          </a:xfrm>
          <a:prstGeom prst="rect">
            <a:avLst/>
          </a:prstGeom>
        </p:spPr>
      </p:pic>
      <p:pic>
        <p:nvPicPr>
          <p:cNvPr id="24" name="图片 23"/>
          <p:cNvPicPr>
            <a:picLocks noChangeAspect="1"/>
          </p:cNvPicPr>
          <p:nvPr/>
        </p:nvPicPr>
        <p:blipFill>
          <a:blip r:embed="rId5"/>
          <a:stretch>
            <a:fillRect/>
          </a:stretch>
        </p:blipFill>
        <p:spPr>
          <a:xfrm>
            <a:off x="6399489" y="4953463"/>
            <a:ext cx="424176" cy="254132"/>
          </a:xfrm>
          <a:prstGeom prst="rect">
            <a:avLst/>
          </a:prstGeom>
        </p:spPr>
      </p:pic>
      <p:pic>
        <p:nvPicPr>
          <p:cNvPr id="26" name="图片 25"/>
          <p:cNvPicPr>
            <a:picLocks noChangeAspect="1"/>
          </p:cNvPicPr>
          <p:nvPr/>
        </p:nvPicPr>
        <p:blipFill>
          <a:blip r:embed="rId6"/>
          <a:stretch>
            <a:fillRect/>
          </a:stretch>
        </p:blipFill>
        <p:spPr>
          <a:xfrm>
            <a:off x="6222979" y="5384143"/>
            <a:ext cx="800087" cy="210192"/>
          </a:xfrm>
          <a:prstGeom prst="rect">
            <a:avLst/>
          </a:prstGeom>
        </p:spPr>
      </p:pic>
      <p:sp>
        <p:nvSpPr>
          <p:cNvPr id="28" name="文本框 27"/>
          <p:cNvSpPr txBox="1"/>
          <p:nvPr/>
        </p:nvSpPr>
        <p:spPr>
          <a:xfrm>
            <a:off x="7891600" y="2969382"/>
            <a:ext cx="543739" cy="307777"/>
          </a:xfrm>
          <a:prstGeom prst="rect">
            <a:avLst/>
          </a:prstGeom>
          <a:noFill/>
        </p:spPr>
        <p:txBody>
          <a:bodyPr wrap="none" rtlCol="0">
            <a:spAutoFit/>
          </a:bodyPr>
          <a:lstStyle/>
          <a:p>
            <a:r>
              <a:rPr lang="zh-CN" altLang="en-US" sz="1400" dirty="0">
                <a:ea typeface="SimHei" panose="02010609060101010101" pitchFamily="49" charset="-122"/>
              </a:rPr>
              <a:t>配置</a:t>
            </a:r>
          </a:p>
        </p:txBody>
      </p:sp>
      <p:sp>
        <p:nvSpPr>
          <p:cNvPr id="30" name="文本框 29"/>
          <p:cNvSpPr txBox="1"/>
          <p:nvPr/>
        </p:nvSpPr>
        <p:spPr>
          <a:xfrm>
            <a:off x="7086450" y="3277672"/>
            <a:ext cx="753019" cy="430887"/>
          </a:xfrm>
          <a:prstGeom prst="rect">
            <a:avLst/>
          </a:prstGeom>
          <a:noFill/>
        </p:spPr>
        <p:txBody>
          <a:bodyPr wrap="square" rtlCol="0">
            <a:spAutoFit/>
          </a:bodyPr>
          <a:lstStyle/>
          <a:p>
            <a:r>
              <a:rPr lang="en-US" altLang="zh-CN" sz="1100" dirty="0">
                <a:ea typeface="SimHei" panose="02010609060101010101" pitchFamily="49" charset="-122"/>
              </a:rPr>
              <a:t>ecs.ic5.large</a:t>
            </a:r>
            <a:endParaRPr lang="zh-CN" altLang="en-US" sz="1100" dirty="0">
              <a:ea typeface="SimHei" panose="02010609060101010101" pitchFamily="49" charset="-122"/>
            </a:endParaRPr>
          </a:p>
        </p:txBody>
      </p:sp>
      <p:sp>
        <p:nvSpPr>
          <p:cNvPr id="31" name="文本框 30"/>
          <p:cNvSpPr txBox="1"/>
          <p:nvPr/>
        </p:nvSpPr>
        <p:spPr>
          <a:xfrm>
            <a:off x="7920857" y="3312944"/>
            <a:ext cx="2910979" cy="400110"/>
          </a:xfrm>
          <a:prstGeom prst="rect">
            <a:avLst/>
          </a:prstGeom>
          <a:noFill/>
        </p:spPr>
        <p:txBody>
          <a:bodyPr wrap="square" rtlCol="0">
            <a:spAutoFit/>
          </a:bodyPr>
          <a:lstStyle/>
          <a:p>
            <a:r>
              <a:rPr lang="en-US" altLang="zh-CN" sz="1000" dirty="0">
                <a:ea typeface="SimHei" panose="02010609060101010101" pitchFamily="49" charset="-122"/>
              </a:rPr>
              <a:t>4 vCPU;8GiB Memory;1.5Gbps bandwidth;Intel Xeon(Skylake) Platinum 8269 2.5GHz/3.2GHz</a:t>
            </a:r>
            <a:endParaRPr lang="zh-CN" altLang="en-US" sz="1000" dirty="0">
              <a:ea typeface="SimHei" panose="02010609060101010101" pitchFamily="49" charset="-122"/>
            </a:endParaRPr>
          </a:p>
        </p:txBody>
      </p:sp>
      <p:sp>
        <p:nvSpPr>
          <p:cNvPr id="34" name="文本框 33"/>
          <p:cNvSpPr txBox="1"/>
          <p:nvPr/>
        </p:nvSpPr>
        <p:spPr>
          <a:xfrm>
            <a:off x="10883112" y="3343405"/>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388</a:t>
            </a:r>
            <a:endParaRPr lang="zh-CN" altLang="en-US" sz="1200" dirty="0">
              <a:ea typeface="SimHei" panose="02010609060101010101" pitchFamily="49" charset="-122"/>
            </a:endParaRPr>
          </a:p>
        </p:txBody>
      </p:sp>
      <p:sp>
        <p:nvSpPr>
          <p:cNvPr id="40" name="文本框 39"/>
          <p:cNvSpPr txBox="1"/>
          <p:nvPr/>
        </p:nvSpPr>
        <p:spPr>
          <a:xfrm>
            <a:off x="7086449" y="3802754"/>
            <a:ext cx="753019" cy="430887"/>
          </a:xfrm>
          <a:prstGeom prst="rect">
            <a:avLst/>
          </a:prstGeom>
          <a:noFill/>
        </p:spPr>
        <p:txBody>
          <a:bodyPr wrap="square" rtlCol="0">
            <a:spAutoFit/>
          </a:bodyPr>
          <a:lstStyle/>
          <a:p>
            <a:r>
              <a:rPr lang="en-US" altLang="zh-CN" sz="1100" dirty="0">
                <a:ea typeface="SimHei" panose="02010609060101010101" pitchFamily="49" charset="-122"/>
              </a:rPr>
              <a:t>c6.xlarge.2</a:t>
            </a:r>
            <a:endParaRPr lang="zh-CN" altLang="en-US" sz="1100" dirty="0">
              <a:ea typeface="SimHei" panose="02010609060101010101" pitchFamily="49" charset="-122"/>
            </a:endParaRPr>
          </a:p>
        </p:txBody>
      </p:sp>
      <p:sp>
        <p:nvSpPr>
          <p:cNvPr id="41" name="文本框 40"/>
          <p:cNvSpPr txBox="1"/>
          <p:nvPr/>
        </p:nvSpPr>
        <p:spPr>
          <a:xfrm>
            <a:off x="7937228" y="3834621"/>
            <a:ext cx="2910979" cy="400110"/>
          </a:xfrm>
          <a:prstGeom prst="rect">
            <a:avLst/>
          </a:prstGeom>
          <a:noFill/>
        </p:spPr>
        <p:txBody>
          <a:bodyPr wrap="square" rtlCol="0">
            <a:spAutoFit/>
          </a:bodyPr>
          <a:lstStyle/>
          <a:p>
            <a:r>
              <a:rPr lang="en-US" altLang="zh-CN" sz="1000" dirty="0">
                <a:ea typeface="SimHei" panose="02010609060101010101" pitchFamily="49" charset="-122"/>
              </a:rPr>
              <a:t>4 vCPU;8GiB Memory;2.4/8Gbps bandwidth; Intel Cascade Lake 3.0GHz</a:t>
            </a:r>
            <a:endParaRPr lang="zh-CN" altLang="en-US" sz="1000" dirty="0">
              <a:ea typeface="SimHei" panose="02010609060101010101" pitchFamily="49" charset="-122"/>
            </a:endParaRPr>
          </a:p>
        </p:txBody>
      </p:sp>
      <p:sp>
        <p:nvSpPr>
          <p:cNvPr id="42" name="文本框 41"/>
          <p:cNvSpPr txBox="1"/>
          <p:nvPr/>
        </p:nvSpPr>
        <p:spPr>
          <a:xfrm>
            <a:off x="10883112" y="3814401"/>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431</a:t>
            </a:r>
            <a:endParaRPr lang="zh-CN" altLang="en-US" sz="1200" dirty="0">
              <a:ea typeface="SimHei" panose="02010609060101010101" pitchFamily="49" charset="-122"/>
            </a:endParaRPr>
          </a:p>
        </p:txBody>
      </p:sp>
      <p:sp>
        <p:nvSpPr>
          <p:cNvPr id="44" name="文本框 43"/>
          <p:cNvSpPr txBox="1"/>
          <p:nvPr/>
        </p:nvSpPr>
        <p:spPr>
          <a:xfrm>
            <a:off x="7090017" y="4331788"/>
            <a:ext cx="753019" cy="261610"/>
          </a:xfrm>
          <a:prstGeom prst="rect">
            <a:avLst/>
          </a:prstGeom>
          <a:noFill/>
        </p:spPr>
        <p:txBody>
          <a:bodyPr wrap="square" rtlCol="0">
            <a:spAutoFit/>
          </a:bodyPr>
          <a:lstStyle/>
          <a:p>
            <a:r>
              <a:rPr lang="en-US" altLang="zh-CN" sz="1100" dirty="0">
                <a:ea typeface="SimHei" panose="02010609060101010101" pitchFamily="49" charset="-122"/>
              </a:rPr>
              <a:t>c3.large8</a:t>
            </a:r>
            <a:endParaRPr lang="zh-CN" altLang="en-US" sz="1100" dirty="0">
              <a:ea typeface="SimHei" panose="02010609060101010101" pitchFamily="49" charset="-122"/>
            </a:endParaRPr>
          </a:p>
        </p:txBody>
      </p:sp>
      <p:sp>
        <p:nvSpPr>
          <p:cNvPr id="45" name="文本框 44"/>
          <p:cNvSpPr txBox="1"/>
          <p:nvPr/>
        </p:nvSpPr>
        <p:spPr>
          <a:xfrm>
            <a:off x="7912865" y="4347176"/>
            <a:ext cx="2910979" cy="400110"/>
          </a:xfrm>
          <a:prstGeom prst="rect">
            <a:avLst/>
          </a:prstGeom>
          <a:noFill/>
        </p:spPr>
        <p:txBody>
          <a:bodyPr wrap="square" rtlCol="0">
            <a:spAutoFit/>
          </a:bodyPr>
          <a:lstStyle/>
          <a:p>
            <a:r>
              <a:rPr lang="en-US" altLang="zh-CN" sz="1000" dirty="0">
                <a:ea typeface="SimHei" panose="02010609060101010101" pitchFamily="49" charset="-122"/>
              </a:rPr>
              <a:t>4 vCPU;8GiB Memory;2.5Gbps bandwidth; Intel Xeon Skylake 6146 3.2GHz</a:t>
            </a:r>
            <a:endParaRPr lang="zh-CN" altLang="en-US" sz="1000" dirty="0">
              <a:ea typeface="SimHei" panose="02010609060101010101" pitchFamily="49" charset="-122"/>
            </a:endParaRPr>
          </a:p>
        </p:txBody>
      </p:sp>
      <p:sp>
        <p:nvSpPr>
          <p:cNvPr id="46" name="文本框 45"/>
          <p:cNvSpPr txBox="1"/>
          <p:nvPr/>
        </p:nvSpPr>
        <p:spPr>
          <a:xfrm>
            <a:off x="10887680" y="4348900"/>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489</a:t>
            </a:r>
            <a:endParaRPr lang="zh-CN" altLang="en-US" sz="1200" dirty="0">
              <a:ea typeface="SimHei" panose="02010609060101010101" pitchFamily="49" charset="-122"/>
            </a:endParaRPr>
          </a:p>
        </p:txBody>
      </p:sp>
      <p:sp>
        <p:nvSpPr>
          <p:cNvPr id="52" name="文本框 51"/>
          <p:cNvSpPr txBox="1"/>
          <p:nvPr/>
        </p:nvSpPr>
        <p:spPr>
          <a:xfrm>
            <a:off x="7101070" y="4842514"/>
            <a:ext cx="753019" cy="261610"/>
          </a:xfrm>
          <a:prstGeom prst="rect">
            <a:avLst/>
          </a:prstGeom>
          <a:noFill/>
        </p:spPr>
        <p:txBody>
          <a:bodyPr wrap="square" rtlCol="0">
            <a:spAutoFit/>
          </a:bodyPr>
          <a:lstStyle/>
          <a:p>
            <a:r>
              <a:rPr lang="en-US" altLang="zh-CN" sz="1100" dirty="0">
                <a:ea typeface="SimHei" panose="02010609060101010101" pitchFamily="49" charset="-122"/>
              </a:rPr>
              <a:t>c5.large8</a:t>
            </a:r>
            <a:endParaRPr lang="zh-CN" altLang="en-US" sz="1100" dirty="0">
              <a:ea typeface="SimHei" panose="02010609060101010101" pitchFamily="49" charset="-122"/>
            </a:endParaRPr>
          </a:p>
        </p:txBody>
      </p:sp>
      <p:sp>
        <p:nvSpPr>
          <p:cNvPr id="53" name="文本框 52"/>
          <p:cNvSpPr txBox="1"/>
          <p:nvPr/>
        </p:nvSpPr>
        <p:spPr>
          <a:xfrm>
            <a:off x="7899715" y="4868853"/>
            <a:ext cx="2910979" cy="400110"/>
          </a:xfrm>
          <a:prstGeom prst="rect">
            <a:avLst/>
          </a:prstGeom>
          <a:noFill/>
        </p:spPr>
        <p:txBody>
          <a:bodyPr wrap="square" rtlCol="0">
            <a:spAutoFit/>
          </a:bodyPr>
          <a:lstStyle/>
          <a:p>
            <a:r>
              <a:rPr lang="en-US" altLang="zh-CN" sz="1000" dirty="0">
                <a:ea typeface="SimHei" panose="02010609060101010101" pitchFamily="49" charset="-122"/>
              </a:rPr>
              <a:t>4 vCPU;8GiB Memory;10Gbps bandwidth; Intel Xeon Platinum 8000 3.4GHz</a:t>
            </a:r>
            <a:endParaRPr lang="zh-CN" altLang="en-US" sz="1000" dirty="0">
              <a:ea typeface="SimHei" panose="02010609060101010101" pitchFamily="49" charset="-122"/>
            </a:endParaRPr>
          </a:p>
        </p:txBody>
      </p:sp>
      <p:sp>
        <p:nvSpPr>
          <p:cNvPr id="54" name="矩形 53"/>
          <p:cNvSpPr/>
          <p:nvPr/>
        </p:nvSpPr>
        <p:spPr>
          <a:xfrm>
            <a:off x="415021" y="1348150"/>
            <a:ext cx="2023619" cy="4209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a typeface="SimHei" panose="02010609060101010101" pitchFamily="49" charset="-122"/>
              </a:rPr>
              <a:t>通用型</a:t>
            </a:r>
            <a:r>
              <a:rPr lang="en-US" altLang="zh-CN" sz="1600" dirty="0">
                <a:ea typeface="SimHei" panose="02010609060101010101" pitchFamily="49" charset="-122"/>
              </a:rPr>
              <a:t>——</a:t>
            </a:r>
            <a:r>
              <a:rPr lang="zh-CN" altLang="en-US" sz="1600" dirty="0">
                <a:ea typeface="SimHei" panose="02010609060101010101" pitchFamily="49" charset="-122"/>
              </a:rPr>
              <a:t>预留实列</a:t>
            </a:r>
          </a:p>
        </p:txBody>
      </p:sp>
      <p:sp>
        <p:nvSpPr>
          <p:cNvPr id="55" name="矩形 54"/>
          <p:cNvSpPr/>
          <p:nvPr/>
        </p:nvSpPr>
        <p:spPr>
          <a:xfrm>
            <a:off x="407693" y="1832983"/>
            <a:ext cx="1542288" cy="2194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ea typeface="SimHei" panose="02010609060101010101" pitchFamily="49" charset="-122"/>
              </a:rPr>
              <a:t>最优区域 </a:t>
            </a:r>
            <a:r>
              <a:rPr lang="en-US" altLang="zh-CN" sz="1000" dirty="0">
                <a:ea typeface="SimHei" panose="02010609060101010101" pitchFamily="49" charset="-122"/>
              </a:rPr>
              <a:t>OPTIMAL AREA</a:t>
            </a:r>
            <a:endParaRPr lang="zh-CN" altLang="en-US" sz="1000" dirty="0">
              <a:ea typeface="SimHei" panose="02010609060101010101" pitchFamily="49" charset="-122"/>
            </a:endParaRPr>
          </a:p>
        </p:txBody>
      </p:sp>
      <p:sp>
        <p:nvSpPr>
          <p:cNvPr id="56" name="矩形 55"/>
          <p:cNvSpPr/>
          <p:nvPr/>
        </p:nvSpPr>
        <p:spPr>
          <a:xfrm>
            <a:off x="371771" y="2544422"/>
            <a:ext cx="5419205" cy="318553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SimHei" panose="02010609060101010101" pitchFamily="49" charset="-122"/>
            </a:endParaRPr>
          </a:p>
        </p:txBody>
      </p:sp>
      <p:sp>
        <p:nvSpPr>
          <p:cNvPr id="57" name="文本框 56"/>
          <p:cNvSpPr txBox="1"/>
          <p:nvPr/>
        </p:nvSpPr>
        <p:spPr>
          <a:xfrm>
            <a:off x="357805" y="2544423"/>
            <a:ext cx="1112874" cy="369332"/>
          </a:xfrm>
          <a:prstGeom prst="rect">
            <a:avLst/>
          </a:prstGeom>
          <a:noFill/>
        </p:spPr>
        <p:txBody>
          <a:bodyPr wrap="square" rtlCol="0">
            <a:spAutoFit/>
          </a:bodyPr>
          <a:lstStyle/>
          <a:p>
            <a:r>
              <a:rPr lang="zh-CN" altLang="en-US" dirty="0">
                <a:ea typeface="SimHei" panose="02010609060101010101" pitchFamily="49" charset="-122"/>
              </a:rPr>
              <a:t>实例类型</a:t>
            </a:r>
          </a:p>
        </p:txBody>
      </p:sp>
      <p:cxnSp>
        <p:nvCxnSpPr>
          <p:cNvPr id="58" name="直接连接符 57"/>
          <p:cNvCxnSpPr/>
          <p:nvPr/>
        </p:nvCxnSpPr>
        <p:spPr>
          <a:xfrm>
            <a:off x="460248" y="2913755"/>
            <a:ext cx="528084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310857" y="3019343"/>
            <a:ext cx="8462" cy="262504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984347" y="3019343"/>
            <a:ext cx="1022" cy="258750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114356" y="3022205"/>
            <a:ext cx="0" cy="262218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985369" y="2969382"/>
            <a:ext cx="813043" cy="307777"/>
          </a:xfrm>
          <a:prstGeom prst="rect">
            <a:avLst/>
          </a:prstGeom>
          <a:noFill/>
        </p:spPr>
        <p:txBody>
          <a:bodyPr wrap="none" rtlCol="0">
            <a:spAutoFit/>
          </a:bodyPr>
          <a:lstStyle/>
          <a:p>
            <a:r>
              <a:rPr lang="zh-CN" altLang="en-US" sz="1400" dirty="0">
                <a:ea typeface="SimHei" panose="02010609060101010101" pitchFamily="49" charset="-122"/>
              </a:rPr>
              <a:t>费用</a:t>
            </a:r>
            <a:r>
              <a:rPr lang="en-US" altLang="zh-CN" sz="1400" dirty="0">
                <a:ea typeface="SimHei" panose="02010609060101010101" pitchFamily="49" charset="-122"/>
              </a:rPr>
              <a:t>/</a:t>
            </a:r>
            <a:r>
              <a:rPr lang="zh-CN" altLang="en-US" sz="1400" dirty="0">
                <a:ea typeface="SimHei" panose="02010609060101010101" pitchFamily="49" charset="-122"/>
              </a:rPr>
              <a:t>月</a:t>
            </a:r>
          </a:p>
        </p:txBody>
      </p:sp>
      <p:sp>
        <p:nvSpPr>
          <p:cNvPr id="63" name="文本框 62"/>
          <p:cNvSpPr txBox="1"/>
          <p:nvPr/>
        </p:nvSpPr>
        <p:spPr>
          <a:xfrm>
            <a:off x="1292278" y="2948231"/>
            <a:ext cx="543739" cy="307777"/>
          </a:xfrm>
          <a:prstGeom prst="rect">
            <a:avLst/>
          </a:prstGeom>
          <a:noFill/>
        </p:spPr>
        <p:txBody>
          <a:bodyPr wrap="none" rtlCol="0">
            <a:spAutoFit/>
          </a:bodyPr>
          <a:lstStyle/>
          <a:p>
            <a:r>
              <a:rPr lang="zh-CN" altLang="en-US" sz="1400" dirty="0">
                <a:ea typeface="SimHei" panose="02010609060101010101" pitchFamily="49" charset="-122"/>
              </a:rPr>
              <a:t>型号</a:t>
            </a:r>
          </a:p>
        </p:txBody>
      </p:sp>
      <p:pic>
        <p:nvPicPr>
          <p:cNvPr id="64" name="图片 63"/>
          <p:cNvPicPr>
            <a:picLocks noChangeAspect="1"/>
          </p:cNvPicPr>
          <p:nvPr/>
        </p:nvPicPr>
        <p:blipFill>
          <a:blip r:embed="rId2"/>
          <a:stretch>
            <a:fillRect/>
          </a:stretch>
        </p:blipFill>
        <p:spPr>
          <a:xfrm>
            <a:off x="460301" y="3401210"/>
            <a:ext cx="719306" cy="174111"/>
          </a:xfrm>
          <a:prstGeom prst="rect">
            <a:avLst/>
          </a:prstGeom>
        </p:spPr>
      </p:pic>
      <p:pic>
        <p:nvPicPr>
          <p:cNvPr id="65" name="图片 64"/>
          <p:cNvPicPr>
            <a:picLocks noChangeAspect="1"/>
          </p:cNvPicPr>
          <p:nvPr/>
        </p:nvPicPr>
        <p:blipFill>
          <a:blip r:embed="rId3"/>
          <a:stretch>
            <a:fillRect/>
          </a:stretch>
        </p:blipFill>
        <p:spPr>
          <a:xfrm>
            <a:off x="432680" y="3894518"/>
            <a:ext cx="778713" cy="199883"/>
          </a:xfrm>
          <a:prstGeom prst="rect">
            <a:avLst/>
          </a:prstGeom>
        </p:spPr>
      </p:pic>
      <p:pic>
        <p:nvPicPr>
          <p:cNvPr id="66" name="图片 65"/>
          <p:cNvPicPr>
            <a:picLocks noChangeAspect="1"/>
          </p:cNvPicPr>
          <p:nvPr/>
        </p:nvPicPr>
        <p:blipFill>
          <a:blip r:embed="rId4"/>
          <a:stretch>
            <a:fillRect/>
          </a:stretch>
        </p:blipFill>
        <p:spPr>
          <a:xfrm>
            <a:off x="459909" y="4482951"/>
            <a:ext cx="751484" cy="204950"/>
          </a:xfrm>
          <a:prstGeom prst="rect">
            <a:avLst/>
          </a:prstGeom>
        </p:spPr>
      </p:pic>
      <p:pic>
        <p:nvPicPr>
          <p:cNvPr id="67" name="图片 66"/>
          <p:cNvPicPr>
            <a:picLocks noChangeAspect="1"/>
          </p:cNvPicPr>
          <p:nvPr/>
        </p:nvPicPr>
        <p:blipFill>
          <a:blip r:embed="rId5"/>
          <a:stretch>
            <a:fillRect/>
          </a:stretch>
        </p:blipFill>
        <p:spPr>
          <a:xfrm>
            <a:off x="622243" y="4953463"/>
            <a:ext cx="424176" cy="254132"/>
          </a:xfrm>
          <a:prstGeom prst="rect">
            <a:avLst/>
          </a:prstGeom>
        </p:spPr>
      </p:pic>
      <p:pic>
        <p:nvPicPr>
          <p:cNvPr id="69" name="图片 68"/>
          <p:cNvPicPr>
            <a:picLocks noChangeAspect="1"/>
          </p:cNvPicPr>
          <p:nvPr/>
        </p:nvPicPr>
        <p:blipFill>
          <a:blip r:embed="rId6"/>
          <a:stretch>
            <a:fillRect/>
          </a:stretch>
        </p:blipFill>
        <p:spPr>
          <a:xfrm>
            <a:off x="445733" y="5384143"/>
            <a:ext cx="800087" cy="210192"/>
          </a:xfrm>
          <a:prstGeom prst="rect">
            <a:avLst/>
          </a:prstGeom>
        </p:spPr>
      </p:pic>
      <p:sp>
        <p:nvSpPr>
          <p:cNvPr id="70" name="文本框 69"/>
          <p:cNvSpPr txBox="1"/>
          <p:nvPr/>
        </p:nvSpPr>
        <p:spPr>
          <a:xfrm>
            <a:off x="2114354" y="2969382"/>
            <a:ext cx="543739" cy="307777"/>
          </a:xfrm>
          <a:prstGeom prst="rect">
            <a:avLst/>
          </a:prstGeom>
          <a:noFill/>
        </p:spPr>
        <p:txBody>
          <a:bodyPr wrap="none" rtlCol="0">
            <a:spAutoFit/>
          </a:bodyPr>
          <a:lstStyle/>
          <a:p>
            <a:r>
              <a:rPr lang="zh-CN" altLang="en-US" sz="1400" dirty="0">
                <a:ea typeface="SimHei" panose="02010609060101010101" pitchFamily="49" charset="-122"/>
              </a:rPr>
              <a:t>配置</a:t>
            </a:r>
          </a:p>
        </p:txBody>
      </p:sp>
      <p:sp>
        <p:nvSpPr>
          <p:cNvPr id="71" name="文本框 70"/>
          <p:cNvSpPr txBox="1"/>
          <p:nvPr/>
        </p:nvSpPr>
        <p:spPr>
          <a:xfrm>
            <a:off x="1309204" y="3277672"/>
            <a:ext cx="753019" cy="430887"/>
          </a:xfrm>
          <a:prstGeom prst="rect">
            <a:avLst/>
          </a:prstGeom>
          <a:noFill/>
        </p:spPr>
        <p:txBody>
          <a:bodyPr wrap="square" rtlCol="0">
            <a:spAutoFit/>
          </a:bodyPr>
          <a:lstStyle/>
          <a:p>
            <a:r>
              <a:rPr lang="en-US" altLang="zh-CN" sz="1100" dirty="0">
                <a:ea typeface="SimHei" panose="02010609060101010101" pitchFamily="49" charset="-122"/>
              </a:rPr>
              <a:t>ecs.g6.large</a:t>
            </a:r>
            <a:endParaRPr lang="zh-CN" altLang="en-US" sz="1100" dirty="0">
              <a:ea typeface="SimHei" panose="02010609060101010101" pitchFamily="49" charset="-122"/>
            </a:endParaRPr>
          </a:p>
        </p:txBody>
      </p:sp>
      <p:sp>
        <p:nvSpPr>
          <p:cNvPr id="72" name="文本框 71"/>
          <p:cNvSpPr txBox="1"/>
          <p:nvPr/>
        </p:nvSpPr>
        <p:spPr>
          <a:xfrm>
            <a:off x="2143611" y="3312944"/>
            <a:ext cx="2910979" cy="400110"/>
          </a:xfrm>
          <a:prstGeom prst="rect">
            <a:avLst/>
          </a:prstGeom>
          <a:noFill/>
        </p:spPr>
        <p:txBody>
          <a:bodyPr wrap="square" rtlCol="0">
            <a:spAutoFit/>
          </a:bodyPr>
          <a:lstStyle/>
          <a:p>
            <a:r>
              <a:rPr lang="en-US" altLang="zh-CN" sz="1000" dirty="0">
                <a:ea typeface="SimHei" panose="02010609060101010101" pitchFamily="49" charset="-122"/>
              </a:rPr>
              <a:t>2 vCPU;8GiB Memory;1Gbps bandwidth;Intel Xeon(Skylake) Platinum 8269 2.5GHz/3.2GHz</a:t>
            </a:r>
            <a:endParaRPr lang="zh-CN" altLang="en-US" sz="1000" dirty="0">
              <a:ea typeface="SimHei" panose="02010609060101010101" pitchFamily="49" charset="-122"/>
            </a:endParaRPr>
          </a:p>
        </p:txBody>
      </p:sp>
      <p:sp>
        <p:nvSpPr>
          <p:cNvPr id="73" name="文本框 72"/>
          <p:cNvSpPr txBox="1"/>
          <p:nvPr/>
        </p:nvSpPr>
        <p:spPr>
          <a:xfrm>
            <a:off x="5105866" y="3343405"/>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240</a:t>
            </a:r>
            <a:endParaRPr lang="zh-CN" altLang="en-US" sz="1200" dirty="0">
              <a:ea typeface="SimHei" panose="02010609060101010101" pitchFamily="49" charset="-122"/>
            </a:endParaRPr>
          </a:p>
        </p:txBody>
      </p:sp>
      <p:sp>
        <p:nvSpPr>
          <p:cNvPr id="74" name="文本框 73"/>
          <p:cNvSpPr txBox="1"/>
          <p:nvPr/>
        </p:nvSpPr>
        <p:spPr>
          <a:xfrm>
            <a:off x="1309203" y="3802754"/>
            <a:ext cx="753019" cy="261610"/>
          </a:xfrm>
          <a:prstGeom prst="rect">
            <a:avLst/>
          </a:prstGeom>
          <a:noFill/>
        </p:spPr>
        <p:txBody>
          <a:bodyPr wrap="square" rtlCol="0">
            <a:spAutoFit/>
          </a:bodyPr>
          <a:lstStyle/>
          <a:p>
            <a:r>
              <a:rPr lang="en-US" altLang="zh-CN" sz="1100" dirty="0">
                <a:ea typeface="SimHei" panose="02010609060101010101" pitchFamily="49" charset="-122"/>
              </a:rPr>
              <a:t>s6.large.4</a:t>
            </a:r>
            <a:endParaRPr lang="zh-CN" altLang="en-US" sz="1100" dirty="0">
              <a:ea typeface="SimHei" panose="02010609060101010101" pitchFamily="49" charset="-122"/>
            </a:endParaRPr>
          </a:p>
        </p:txBody>
      </p:sp>
      <p:sp>
        <p:nvSpPr>
          <p:cNvPr id="75" name="文本框 74"/>
          <p:cNvSpPr txBox="1"/>
          <p:nvPr/>
        </p:nvSpPr>
        <p:spPr>
          <a:xfrm>
            <a:off x="2157374" y="3806600"/>
            <a:ext cx="2910979" cy="400110"/>
          </a:xfrm>
          <a:prstGeom prst="rect">
            <a:avLst/>
          </a:prstGeom>
          <a:noFill/>
        </p:spPr>
        <p:txBody>
          <a:bodyPr wrap="square" rtlCol="0">
            <a:spAutoFit/>
          </a:bodyPr>
          <a:lstStyle/>
          <a:p>
            <a:r>
              <a:rPr lang="en-US" altLang="zh-CN" sz="1000" dirty="0">
                <a:ea typeface="SimHei" panose="02010609060101010101" pitchFamily="49" charset="-122"/>
              </a:rPr>
              <a:t>2 vCPU;8GiB Memory;0.2/1.5Gbps bandwidth; Intel Cascade Lake 2.6GHz</a:t>
            </a:r>
            <a:endParaRPr lang="zh-CN" altLang="en-US" sz="1000" dirty="0">
              <a:ea typeface="SimHei" panose="02010609060101010101" pitchFamily="49" charset="-122"/>
            </a:endParaRPr>
          </a:p>
        </p:txBody>
      </p:sp>
      <p:sp>
        <p:nvSpPr>
          <p:cNvPr id="76" name="文本框 75"/>
          <p:cNvSpPr txBox="1"/>
          <p:nvPr/>
        </p:nvSpPr>
        <p:spPr>
          <a:xfrm>
            <a:off x="5105866" y="3814401"/>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215</a:t>
            </a:r>
            <a:endParaRPr lang="zh-CN" altLang="en-US" sz="1200" dirty="0">
              <a:ea typeface="SimHei" panose="02010609060101010101" pitchFamily="49" charset="-122"/>
            </a:endParaRPr>
          </a:p>
        </p:txBody>
      </p:sp>
      <p:sp>
        <p:nvSpPr>
          <p:cNvPr id="77" name="文本框 76"/>
          <p:cNvSpPr txBox="1"/>
          <p:nvPr/>
        </p:nvSpPr>
        <p:spPr>
          <a:xfrm>
            <a:off x="1312771" y="4331788"/>
            <a:ext cx="753019" cy="430887"/>
          </a:xfrm>
          <a:prstGeom prst="rect">
            <a:avLst/>
          </a:prstGeom>
          <a:noFill/>
        </p:spPr>
        <p:txBody>
          <a:bodyPr wrap="square" rtlCol="0">
            <a:spAutoFit/>
          </a:bodyPr>
          <a:lstStyle/>
          <a:p>
            <a:r>
              <a:rPr lang="en-US" altLang="zh-CN" sz="1100" dirty="0">
                <a:ea typeface="SimHei" panose="02010609060101010101" pitchFamily="49" charset="-122"/>
              </a:rPr>
              <a:t>s5.medium8</a:t>
            </a:r>
            <a:endParaRPr lang="zh-CN" altLang="en-US" sz="1100" dirty="0">
              <a:ea typeface="SimHei" panose="02010609060101010101" pitchFamily="49" charset="-122"/>
            </a:endParaRPr>
          </a:p>
        </p:txBody>
      </p:sp>
      <p:sp>
        <p:nvSpPr>
          <p:cNvPr id="78" name="文本框 77"/>
          <p:cNvSpPr txBox="1"/>
          <p:nvPr/>
        </p:nvSpPr>
        <p:spPr>
          <a:xfrm>
            <a:off x="2135619" y="4328731"/>
            <a:ext cx="2910979" cy="400110"/>
          </a:xfrm>
          <a:prstGeom prst="rect">
            <a:avLst/>
          </a:prstGeom>
          <a:noFill/>
        </p:spPr>
        <p:txBody>
          <a:bodyPr wrap="square" rtlCol="0">
            <a:spAutoFit/>
          </a:bodyPr>
          <a:lstStyle/>
          <a:p>
            <a:r>
              <a:rPr lang="en-US" altLang="zh-CN" sz="1000" dirty="0">
                <a:ea typeface="SimHei" panose="02010609060101010101" pitchFamily="49" charset="-122"/>
              </a:rPr>
              <a:t>2 vCPU;8GiB Memory;1.5Gbps bandwidth; Intel Xeon Skylake 6146 2.5GHz</a:t>
            </a:r>
            <a:endParaRPr lang="zh-CN" altLang="en-US" sz="1000" dirty="0">
              <a:ea typeface="SimHei" panose="02010609060101010101" pitchFamily="49" charset="-122"/>
            </a:endParaRPr>
          </a:p>
        </p:txBody>
      </p:sp>
      <p:sp>
        <p:nvSpPr>
          <p:cNvPr id="79" name="文本框 78"/>
          <p:cNvSpPr txBox="1"/>
          <p:nvPr/>
        </p:nvSpPr>
        <p:spPr>
          <a:xfrm>
            <a:off x="5110434" y="4348900"/>
            <a:ext cx="569387" cy="276999"/>
          </a:xfrm>
          <a:prstGeom prst="rect">
            <a:avLst/>
          </a:prstGeom>
          <a:noFill/>
        </p:spPr>
        <p:txBody>
          <a:bodyPr wrap="none" rtlCol="0">
            <a:spAutoFit/>
          </a:bodyPr>
          <a:lstStyle/>
          <a:p>
            <a:r>
              <a:rPr lang="zh-CN" altLang="en-US" sz="1200" dirty="0">
                <a:ea typeface="SimHei" panose="02010609060101010101" pitchFamily="49" charset="-122"/>
              </a:rPr>
              <a:t>￥</a:t>
            </a:r>
            <a:r>
              <a:rPr lang="en-US" altLang="zh-CN" sz="1200" dirty="0">
                <a:ea typeface="SimHei" panose="02010609060101010101" pitchFamily="49" charset="-122"/>
              </a:rPr>
              <a:t>276</a:t>
            </a:r>
            <a:endParaRPr lang="zh-CN" altLang="en-US" sz="1200" dirty="0">
              <a:ea typeface="SimHei" panose="02010609060101010101" pitchFamily="49" charset="-122"/>
            </a:endParaRPr>
          </a:p>
        </p:txBody>
      </p:sp>
      <p:sp>
        <p:nvSpPr>
          <p:cNvPr id="82" name="文本框 81"/>
          <p:cNvSpPr txBox="1"/>
          <p:nvPr/>
        </p:nvSpPr>
        <p:spPr>
          <a:xfrm>
            <a:off x="10894257" y="4845918"/>
            <a:ext cx="537327" cy="276999"/>
          </a:xfrm>
          <a:prstGeom prst="rect">
            <a:avLst/>
          </a:prstGeom>
          <a:noFill/>
        </p:spPr>
        <p:txBody>
          <a:bodyPr wrap="none" rtlCol="0">
            <a:spAutoFit/>
          </a:bodyPr>
          <a:lstStyle/>
          <a:p>
            <a:r>
              <a:rPr lang="en-US" altLang="zh-CN" sz="1200" dirty="0">
                <a:ea typeface="SimHei" panose="02010609060101010101" pitchFamily="49" charset="-122"/>
              </a:rPr>
              <a:t>$39.4</a:t>
            </a:r>
            <a:endParaRPr lang="zh-CN" altLang="en-US" sz="1200" dirty="0">
              <a:ea typeface="SimHei" panose="02010609060101010101" pitchFamily="49" charset="-122"/>
            </a:endParaRPr>
          </a:p>
        </p:txBody>
      </p:sp>
      <p:sp>
        <p:nvSpPr>
          <p:cNvPr id="83" name="文本框 82"/>
          <p:cNvSpPr txBox="1"/>
          <p:nvPr/>
        </p:nvSpPr>
        <p:spPr>
          <a:xfrm>
            <a:off x="1315085" y="4881538"/>
            <a:ext cx="753019" cy="261610"/>
          </a:xfrm>
          <a:prstGeom prst="rect">
            <a:avLst/>
          </a:prstGeom>
          <a:noFill/>
        </p:spPr>
        <p:txBody>
          <a:bodyPr wrap="square" rtlCol="0">
            <a:spAutoFit/>
          </a:bodyPr>
          <a:lstStyle/>
          <a:p>
            <a:r>
              <a:rPr lang="en-US" altLang="zh-CN" sz="1100" dirty="0">
                <a:ea typeface="SimHei" panose="02010609060101010101" pitchFamily="49" charset="-122"/>
              </a:rPr>
              <a:t>a1.large</a:t>
            </a:r>
            <a:endParaRPr lang="zh-CN" altLang="en-US" sz="1100" dirty="0">
              <a:ea typeface="SimHei" panose="02010609060101010101" pitchFamily="49" charset="-122"/>
            </a:endParaRPr>
          </a:p>
        </p:txBody>
      </p:sp>
      <p:sp>
        <p:nvSpPr>
          <p:cNvPr id="84" name="文本框 83"/>
          <p:cNvSpPr txBox="1"/>
          <p:nvPr/>
        </p:nvSpPr>
        <p:spPr>
          <a:xfrm>
            <a:off x="2125326" y="4842514"/>
            <a:ext cx="2910979" cy="400110"/>
          </a:xfrm>
          <a:prstGeom prst="rect">
            <a:avLst/>
          </a:prstGeom>
          <a:noFill/>
        </p:spPr>
        <p:txBody>
          <a:bodyPr wrap="square" rtlCol="0">
            <a:spAutoFit/>
          </a:bodyPr>
          <a:lstStyle/>
          <a:p>
            <a:r>
              <a:rPr lang="en-US" altLang="zh-CN" sz="1000" dirty="0">
                <a:ea typeface="SimHei" panose="02010609060101010101" pitchFamily="49" charset="-122"/>
              </a:rPr>
              <a:t>2 vCPU;4GiB Memory;1.5Gbps bandwidth; Intel Xeon Skylake 6146 2.5GHz</a:t>
            </a:r>
            <a:endParaRPr lang="zh-CN" altLang="en-US" sz="1000" dirty="0">
              <a:ea typeface="SimHei" panose="02010609060101010101" pitchFamily="49" charset="-122"/>
            </a:endParaRPr>
          </a:p>
        </p:txBody>
      </p:sp>
      <p:sp>
        <p:nvSpPr>
          <p:cNvPr id="85" name="文本框 84"/>
          <p:cNvSpPr txBox="1"/>
          <p:nvPr/>
        </p:nvSpPr>
        <p:spPr>
          <a:xfrm>
            <a:off x="7101070" y="5358434"/>
            <a:ext cx="753019" cy="261610"/>
          </a:xfrm>
          <a:prstGeom prst="rect">
            <a:avLst/>
          </a:prstGeom>
          <a:noFill/>
        </p:spPr>
        <p:txBody>
          <a:bodyPr wrap="square" rtlCol="0">
            <a:spAutoFit/>
          </a:bodyPr>
          <a:lstStyle/>
          <a:p>
            <a:r>
              <a:rPr lang="en-US" altLang="zh-CN" sz="1100" dirty="0">
                <a:ea typeface="SimHei" panose="02010609060101010101" pitchFamily="49" charset="-122"/>
              </a:rPr>
              <a:t>F4s v2</a:t>
            </a:r>
            <a:endParaRPr lang="zh-CN" altLang="en-US" sz="1100" dirty="0">
              <a:ea typeface="SimHei" panose="02010609060101010101" pitchFamily="49" charset="-122"/>
            </a:endParaRPr>
          </a:p>
        </p:txBody>
      </p:sp>
      <p:sp>
        <p:nvSpPr>
          <p:cNvPr id="86" name="文本框 85"/>
          <p:cNvSpPr txBox="1"/>
          <p:nvPr/>
        </p:nvSpPr>
        <p:spPr>
          <a:xfrm>
            <a:off x="7906222" y="5316781"/>
            <a:ext cx="2910979" cy="400110"/>
          </a:xfrm>
          <a:prstGeom prst="rect">
            <a:avLst/>
          </a:prstGeom>
          <a:noFill/>
        </p:spPr>
        <p:txBody>
          <a:bodyPr wrap="square" rtlCol="0">
            <a:spAutoFit/>
          </a:bodyPr>
          <a:lstStyle/>
          <a:p>
            <a:r>
              <a:rPr lang="en-US" altLang="zh-CN" sz="1000" dirty="0">
                <a:ea typeface="SimHei" panose="02010609060101010101" pitchFamily="49" charset="-122"/>
              </a:rPr>
              <a:t>4 vCPU;8GiB Memory;10Gbps bandwidth; Intel Xeon Platinum 8168 3.4GHz</a:t>
            </a:r>
            <a:endParaRPr lang="zh-CN" altLang="en-US" sz="1000" dirty="0">
              <a:ea typeface="SimHei" panose="02010609060101010101" pitchFamily="49" charset="-122"/>
            </a:endParaRPr>
          </a:p>
        </p:txBody>
      </p:sp>
      <p:sp>
        <p:nvSpPr>
          <p:cNvPr id="87" name="文本框 86"/>
          <p:cNvSpPr txBox="1"/>
          <p:nvPr/>
        </p:nvSpPr>
        <p:spPr>
          <a:xfrm>
            <a:off x="10894257" y="5329845"/>
            <a:ext cx="615874" cy="276999"/>
          </a:xfrm>
          <a:prstGeom prst="rect">
            <a:avLst/>
          </a:prstGeom>
          <a:noFill/>
        </p:spPr>
        <p:txBody>
          <a:bodyPr wrap="none" rtlCol="0">
            <a:spAutoFit/>
          </a:bodyPr>
          <a:lstStyle/>
          <a:p>
            <a:r>
              <a:rPr lang="en-US" altLang="zh-CN" sz="1200" dirty="0">
                <a:ea typeface="SimHei" panose="02010609060101010101" pitchFamily="49" charset="-122"/>
              </a:rPr>
              <a:t>$123.4</a:t>
            </a:r>
            <a:endParaRPr lang="zh-CN" altLang="en-US" sz="1200" dirty="0">
              <a:ea typeface="SimHei" panose="02010609060101010101" pitchFamily="49" charset="-122"/>
            </a:endParaRPr>
          </a:p>
        </p:txBody>
      </p:sp>
      <p:sp>
        <p:nvSpPr>
          <p:cNvPr id="88" name="文本框 87"/>
          <p:cNvSpPr txBox="1"/>
          <p:nvPr/>
        </p:nvSpPr>
        <p:spPr>
          <a:xfrm>
            <a:off x="5115991" y="4863074"/>
            <a:ext cx="537327" cy="276999"/>
          </a:xfrm>
          <a:prstGeom prst="rect">
            <a:avLst/>
          </a:prstGeom>
          <a:noFill/>
        </p:spPr>
        <p:txBody>
          <a:bodyPr wrap="none" rtlCol="0">
            <a:spAutoFit/>
          </a:bodyPr>
          <a:lstStyle/>
          <a:p>
            <a:r>
              <a:rPr lang="en-US" altLang="zh-CN" sz="1200" dirty="0">
                <a:ea typeface="SimHei" panose="02010609060101010101" pitchFamily="49" charset="-122"/>
              </a:rPr>
              <a:t>$23.4</a:t>
            </a:r>
            <a:endParaRPr lang="zh-CN" altLang="en-US" sz="1200" dirty="0">
              <a:ea typeface="SimHei" panose="02010609060101010101" pitchFamily="49" charset="-122"/>
            </a:endParaRPr>
          </a:p>
        </p:txBody>
      </p:sp>
      <p:sp>
        <p:nvSpPr>
          <p:cNvPr id="89" name="文本框 88"/>
          <p:cNvSpPr txBox="1"/>
          <p:nvPr/>
        </p:nvSpPr>
        <p:spPr>
          <a:xfrm>
            <a:off x="1348187" y="5382775"/>
            <a:ext cx="753019" cy="261610"/>
          </a:xfrm>
          <a:prstGeom prst="rect">
            <a:avLst/>
          </a:prstGeom>
          <a:noFill/>
        </p:spPr>
        <p:txBody>
          <a:bodyPr wrap="square" rtlCol="0">
            <a:spAutoFit/>
          </a:bodyPr>
          <a:lstStyle/>
          <a:p>
            <a:r>
              <a:rPr lang="en-US" altLang="zh-CN" sz="1100" dirty="0">
                <a:ea typeface="SimHei" panose="02010609060101010101" pitchFamily="49" charset="-122"/>
              </a:rPr>
              <a:t>D2 v3</a:t>
            </a:r>
            <a:endParaRPr lang="zh-CN" altLang="en-US" sz="1100" dirty="0">
              <a:ea typeface="SimHei" panose="02010609060101010101" pitchFamily="49" charset="-122"/>
            </a:endParaRPr>
          </a:p>
        </p:txBody>
      </p:sp>
      <p:sp>
        <p:nvSpPr>
          <p:cNvPr id="90" name="文本框 89"/>
          <p:cNvSpPr txBox="1"/>
          <p:nvPr/>
        </p:nvSpPr>
        <p:spPr>
          <a:xfrm>
            <a:off x="2122469" y="5329845"/>
            <a:ext cx="2910979" cy="400110"/>
          </a:xfrm>
          <a:prstGeom prst="rect">
            <a:avLst/>
          </a:prstGeom>
          <a:noFill/>
        </p:spPr>
        <p:txBody>
          <a:bodyPr wrap="square" rtlCol="0">
            <a:spAutoFit/>
          </a:bodyPr>
          <a:lstStyle/>
          <a:p>
            <a:r>
              <a:rPr lang="en-US" altLang="zh-CN" sz="1000" dirty="0">
                <a:ea typeface="SimHei" panose="02010609060101010101" pitchFamily="49" charset="-122"/>
              </a:rPr>
              <a:t>2 vCPU;8GiB Memory;1.5Gbps bandwidth; Intel Xeon E5-2673 v4 3.5GHz</a:t>
            </a:r>
            <a:endParaRPr lang="zh-CN" altLang="en-US" sz="1000" dirty="0">
              <a:ea typeface="SimHei" panose="02010609060101010101" pitchFamily="49" charset="-122"/>
            </a:endParaRPr>
          </a:p>
        </p:txBody>
      </p:sp>
      <p:sp>
        <p:nvSpPr>
          <p:cNvPr id="91" name="文本框 90"/>
          <p:cNvSpPr txBox="1"/>
          <p:nvPr/>
        </p:nvSpPr>
        <p:spPr>
          <a:xfrm>
            <a:off x="5115991" y="5381962"/>
            <a:ext cx="537327" cy="276999"/>
          </a:xfrm>
          <a:prstGeom prst="rect">
            <a:avLst/>
          </a:prstGeom>
          <a:noFill/>
        </p:spPr>
        <p:txBody>
          <a:bodyPr wrap="none" rtlCol="0">
            <a:spAutoFit/>
          </a:bodyPr>
          <a:lstStyle/>
          <a:p>
            <a:r>
              <a:rPr lang="en-US" altLang="zh-CN" sz="1200" dirty="0">
                <a:ea typeface="SimHei" panose="02010609060101010101" pitchFamily="49" charset="-122"/>
              </a:rPr>
              <a:t>$70.1</a:t>
            </a:r>
            <a:endParaRPr lang="zh-CN" altLang="en-US" sz="1200" dirty="0">
              <a:ea typeface="SimHei" panose="02010609060101010101" pitchFamily="49" charset="-122"/>
            </a:endParaRPr>
          </a:p>
        </p:txBody>
      </p:sp>
      <p:sp>
        <p:nvSpPr>
          <p:cNvPr id="3" name="文本框 2"/>
          <p:cNvSpPr txBox="1"/>
          <p:nvPr/>
        </p:nvSpPr>
        <p:spPr>
          <a:xfrm>
            <a:off x="0" y="6309654"/>
            <a:ext cx="12192000" cy="461665"/>
          </a:xfrm>
          <a:prstGeom prst="rect">
            <a:avLst/>
          </a:prstGeom>
          <a:noFill/>
        </p:spPr>
        <p:txBody>
          <a:bodyPr wrap="square" rtlCol="0">
            <a:spAutoFit/>
          </a:bodyPr>
          <a:lstStyle/>
          <a:p>
            <a:pPr algn="ctr"/>
            <a:r>
              <a:rPr lang="zh-CN" altLang="en-US" sz="2400" b="1" dirty="0">
                <a:solidFill>
                  <a:srgbClr val="3E2BFF"/>
                </a:solidFill>
                <a:latin typeface="SimHei" panose="02010609060101010101" pitchFamily="49" charset="-122"/>
                <a:ea typeface="SimHei" panose="02010609060101010101" pitchFamily="49" charset="-122"/>
              </a:rPr>
              <a:t>云计算计费价格昂贵，又面临资源浪费的情况。在计费方式优化上面还有很大的空间</a:t>
            </a:r>
          </a:p>
        </p:txBody>
      </p:sp>
      <p:sp>
        <p:nvSpPr>
          <p:cNvPr id="2" name="矩形 1">
            <a:extLst>
              <a:ext uri="{FF2B5EF4-FFF2-40B4-BE49-F238E27FC236}">
                <a16:creationId xmlns:a16="http://schemas.microsoft.com/office/drawing/2014/main" id="{EA4296E2-43D3-4861-B64E-F790920C470A}"/>
              </a:ext>
            </a:extLst>
          </p:cNvPr>
          <p:cNvSpPr/>
          <p:nvPr/>
        </p:nvSpPr>
        <p:spPr>
          <a:xfrm>
            <a:off x="345169" y="2091436"/>
            <a:ext cx="3185487" cy="369332"/>
          </a:xfrm>
          <a:prstGeom prst="rect">
            <a:avLst/>
          </a:prstGeom>
        </p:spPr>
        <p:txBody>
          <a:bodyPr wrap="none">
            <a:spAutoFit/>
          </a:bodyPr>
          <a:lstStyle/>
          <a:p>
            <a:r>
              <a:rPr lang="zh-CN" altLang="en-US" dirty="0">
                <a:ea typeface="SimHei" panose="02010609060101010101" pitchFamily="49" charset="-122"/>
              </a:rPr>
              <a:t>实例用来处理通用的日常服务</a:t>
            </a:r>
          </a:p>
        </p:txBody>
      </p:sp>
      <p:sp>
        <p:nvSpPr>
          <p:cNvPr id="4" name="矩形 3">
            <a:extLst>
              <a:ext uri="{FF2B5EF4-FFF2-40B4-BE49-F238E27FC236}">
                <a16:creationId xmlns:a16="http://schemas.microsoft.com/office/drawing/2014/main" id="{3BB6F385-89AD-4780-8AAE-4D6571A85259}"/>
              </a:ext>
            </a:extLst>
          </p:cNvPr>
          <p:cNvSpPr/>
          <p:nvPr/>
        </p:nvSpPr>
        <p:spPr>
          <a:xfrm>
            <a:off x="6089687" y="2102584"/>
            <a:ext cx="3185487" cy="369332"/>
          </a:xfrm>
          <a:prstGeom prst="rect">
            <a:avLst/>
          </a:prstGeom>
        </p:spPr>
        <p:txBody>
          <a:bodyPr wrap="none">
            <a:spAutoFit/>
          </a:bodyPr>
          <a:lstStyle/>
          <a:p>
            <a:r>
              <a:rPr lang="zh-CN" altLang="en-US" dirty="0">
                <a:ea typeface="SimHei" panose="02010609060101010101" pitchFamily="49" charset="-122"/>
              </a:rPr>
              <a:t>实例用来处理计算密集的任务</a:t>
            </a:r>
          </a:p>
        </p:txBody>
      </p:sp>
      <p:sp>
        <p:nvSpPr>
          <p:cNvPr id="9" name="标题 8">
            <a:extLst>
              <a:ext uri="{FF2B5EF4-FFF2-40B4-BE49-F238E27FC236}">
                <a16:creationId xmlns:a16="http://schemas.microsoft.com/office/drawing/2014/main" id="{59D9FA88-565E-7A4B-8892-6C115611E6DE}"/>
              </a:ext>
            </a:extLst>
          </p:cNvPr>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rPr>
              <a:t>各云服务产商预留实例价格</a:t>
            </a:r>
            <a:endParaRPr kumimoji="1" lang="zh-CN" altLang="en-US" sz="4400" dirty="0">
              <a:solidFill>
                <a:srgbClr val="3E2BFF"/>
              </a:solidFill>
            </a:endParaRPr>
          </a:p>
        </p:txBody>
      </p:sp>
    </p:spTree>
    <p:extLst>
      <p:ext uri="{BB962C8B-B14F-4D97-AF65-F5344CB8AC3E}">
        <p14:creationId xmlns:p14="http://schemas.microsoft.com/office/powerpoint/2010/main" val="3890531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3E2BFF"/>
                </a:solidFill>
                <a:latin typeface="黑体" panose="02010609060101010101" pitchFamily="49" charset="-122"/>
                <a:ea typeface="黑体" panose="02010609060101010101" pitchFamily="49" charset="-122"/>
              </a:rPr>
              <a:t>云服务器超卖</a:t>
            </a:r>
            <a:endParaRPr lang="zh-CN" altLang="en-US" sz="4000" dirty="0">
              <a:solidFill>
                <a:srgbClr val="3E2BFF"/>
              </a:solidFill>
            </a:endParaRPr>
          </a:p>
        </p:txBody>
      </p:sp>
      <p:sp>
        <p:nvSpPr>
          <p:cNvPr id="3" name="内容占位符 2"/>
          <p:cNvSpPr>
            <a:spLocks noGrp="1"/>
          </p:cNvSpPr>
          <p:nvPr>
            <p:ph idx="1"/>
          </p:nvPr>
        </p:nvSpPr>
        <p:spPr>
          <a:xfrm>
            <a:off x="241609" y="1166018"/>
            <a:ext cx="11745952" cy="5524714"/>
          </a:xfrm>
        </p:spPr>
        <p:txBody>
          <a:bodyPr>
            <a:normAutofit/>
          </a:bodyPr>
          <a:lstStyle/>
          <a:p>
            <a:r>
              <a:rPr lang="zh-CN" altLang="en-US" sz="2800" dirty="0">
                <a:latin typeface="黑体" panose="02010609060101010101" pitchFamily="49" charset="-122"/>
                <a:ea typeface="黑体" panose="02010609060101010101" pitchFamily="49" charset="-122"/>
              </a:rPr>
              <a:t>云服务商实际售出的资源数量，大于实际拥有的资源数量</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现有的超卖服务</a:t>
            </a:r>
            <a:endParaRPr lang="en-US" altLang="zh-CN" sz="2800"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超卖</a:t>
            </a:r>
            <a:r>
              <a:rPr lang="en-US" altLang="zh-CN" sz="2400" dirty="0" err="1">
                <a:latin typeface="黑体" panose="02010609060101010101" pitchFamily="49" charset="-122"/>
                <a:ea typeface="黑体" panose="02010609060101010101" pitchFamily="49" charset="-122"/>
              </a:rPr>
              <a:t>cpu</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超卖内存  </a:t>
            </a:r>
            <a:r>
              <a:rPr lang="en-US" altLang="zh-CN" sz="2400" dirty="0">
                <a:latin typeface="黑体" panose="02010609060101010101" pitchFamily="49" charset="-122"/>
                <a:ea typeface="黑体" panose="02010609060101010101" pitchFamily="49" charset="-122"/>
              </a:rPr>
              <a:t>×</a:t>
            </a: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超卖硬盘</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超卖带宽  ✔</a:t>
            </a:r>
            <a:endParaRPr lang="en-US" altLang="zh-CN" sz="24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endParaRPr lang="en-US" altLang="zh-CN" sz="2800" dirty="0">
              <a:latin typeface="黑体" panose="02010609060101010101" pitchFamily="49" charset="-122"/>
              <a:ea typeface="黑体" panose="02010609060101010101" pitchFamily="49" charset="-122"/>
            </a:endParaRPr>
          </a:p>
          <a:p>
            <a:pPr marL="800100" lvl="1" indent="-342900"/>
            <a:r>
              <a:rPr lang="zh-CN" altLang="en-US" sz="2400" dirty="0">
                <a:latin typeface="黑体" panose="02010609060101010101" pitchFamily="49" charset="-122"/>
                <a:ea typeface="黑体" panose="02010609060101010101" pitchFamily="49" charset="-122"/>
              </a:rPr>
              <a:t>大部分情况下，物理服务器的资源大量闲置。此时，超卖并不会对用户造成明显影响，能为云服务提供商带来更多的利润</a:t>
            </a:r>
            <a:endParaRPr lang="en-US" altLang="zh-CN" sz="24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缺点</a:t>
            </a:r>
            <a:endParaRPr lang="en-US" altLang="zh-CN" sz="2800" dirty="0">
              <a:latin typeface="黑体" panose="02010609060101010101" pitchFamily="49" charset="-122"/>
              <a:ea typeface="黑体" panose="02010609060101010101" pitchFamily="49" charset="-122"/>
            </a:endParaRPr>
          </a:p>
          <a:p>
            <a:pPr marL="800100" lvl="1" indent="-342900"/>
            <a:r>
              <a:rPr lang="zh-CN" altLang="en-US" sz="2400" dirty="0">
                <a:latin typeface="黑体" panose="02010609060101010101" pitchFamily="49" charset="-122"/>
                <a:ea typeface="黑体" panose="02010609060101010101" pitchFamily="49" charset="-122"/>
              </a:rPr>
              <a:t>超卖过多，对于用户而言，会明显感到租用的服务器性能与该服务器规格描述不匹配，这对用户来说是一种损失</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4498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TextBox 23576">
            <a:extLst>
              <a:ext uri="{FF2B5EF4-FFF2-40B4-BE49-F238E27FC236}">
                <a16:creationId xmlns:a16="http://schemas.microsoft.com/office/drawing/2014/main" id="{5530617D-FF82-604E-B51E-EC24ABC4A666}"/>
              </a:ext>
            </a:extLst>
          </p:cNvPr>
          <p:cNvSpPr txBox="1">
            <a:spLocks noChangeArrowheads="1"/>
          </p:cNvSpPr>
          <p:nvPr/>
        </p:nvSpPr>
        <p:spPr bwMode="auto">
          <a:xfrm>
            <a:off x="1681163" y="6019801"/>
            <a:ext cx="8736012" cy="44858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en-US" altLang="zh-CN" b="1" dirty="0">
                <a:solidFill>
                  <a:srgbClr val="000000"/>
                </a:solidFill>
                <a:latin typeface="+mn-lt"/>
                <a:ea typeface="微软雅黑" panose="020B0503020204020204" pitchFamily="34" charset="-122"/>
                <a:cs typeface="Tahoma" panose="020B0604030504040204" pitchFamily="34" charset="0"/>
              </a:rPr>
              <a:t>	</a:t>
            </a:r>
            <a:r>
              <a:rPr lang="en-US" altLang="zh-CN" sz="2000" b="1" dirty="0">
                <a:solidFill>
                  <a:srgbClr val="000000"/>
                </a:solidFill>
                <a:latin typeface="+mn-lt"/>
                <a:ea typeface="SimHei" panose="02010609060101010101" pitchFamily="49" charset="-122"/>
                <a:cs typeface="Tahoma" panose="020B0604030504040204" pitchFamily="34" charset="0"/>
              </a:rPr>
              <a:t>IaaS</a:t>
            </a:r>
            <a:r>
              <a:rPr lang="en-US" altLang="zh-CN" b="1" dirty="0">
                <a:solidFill>
                  <a:srgbClr val="000000"/>
                </a:solidFill>
                <a:latin typeface="+mn-lt"/>
                <a:ea typeface="微软雅黑" panose="020B0503020204020204" pitchFamily="34" charset="-122"/>
                <a:cs typeface="Tahoma" panose="020B0604030504040204" pitchFamily="34" charset="0"/>
              </a:rPr>
              <a:t>			</a:t>
            </a:r>
            <a:r>
              <a:rPr lang="en-US" altLang="zh-CN" sz="2000" b="1" dirty="0">
                <a:solidFill>
                  <a:srgbClr val="000000"/>
                </a:solidFill>
                <a:latin typeface="+mn-lt"/>
                <a:ea typeface="SimHei" panose="02010609060101010101" pitchFamily="49" charset="-122"/>
                <a:cs typeface="Tahoma" panose="020B0604030504040204" pitchFamily="34" charset="0"/>
              </a:rPr>
              <a:t> PaaS</a:t>
            </a:r>
            <a:r>
              <a:rPr lang="en-US" altLang="zh-CN" b="1" dirty="0">
                <a:solidFill>
                  <a:srgbClr val="000000"/>
                </a:solidFill>
                <a:latin typeface="+mn-lt"/>
                <a:ea typeface="微软雅黑" panose="020B0503020204020204" pitchFamily="34" charset="-122"/>
                <a:cs typeface="Tahoma" panose="020B0604030504040204" pitchFamily="34" charset="0"/>
              </a:rPr>
              <a:t>			      </a:t>
            </a:r>
            <a:r>
              <a:rPr lang="en-US" altLang="zh-CN" sz="2000" b="1" dirty="0">
                <a:solidFill>
                  <a:srgbClr val="000000"/>
                </a:solidFill>
                <a:latin typeface="+mn-lt"/>
                <a:ea typeface="SimHei" panose="02010609060101010101" pitchFamily="49" charset="-122"/>
                <a:cs typeface="Tahoma" panose="020B0604030504040204" pitchFamily="34" charset="0"/>
              </a:rPr>
              <a:t>SaaS</a:t>
            </a:r>
            <a:endParaRPr lang="zh-CN" altLang="en-US" b="1" dirty="0">
              <a:solidFill>
                <a:srgbClr val="000000"/>
              </a:solidFill>
              <a:latin typeface="+mn-lt"/>
              <a:ea typeface="SimHei" panose="02010609060101010101" pitchFamily="49" charset="-122"/>
              <a:cs typeface="Tahoma" panose="020B0604030504040204" pitchFamily="34" charset="0"/>
            </a:endParaRPr>
          </a:p>
        </p:txBody>
      </p:sp>
      <p:grpSp>
        <p:nvGrpSpPr>
          <p:cNvPr id="134147" name="Group 3">
            <a:extLst>
              <a:ext uri="{FF2B5EF4-FFF2-40B4-BE49-F238E27FC236}">
                <a16:creationId xmlns:a16="http://schemas.microsoft.com/office/drawing/2014/main" id="{AEEBE67B-629C-9143-A0F8-A19B03CDEB98}"/>
              </a:ext>
            </a:extLst>
          </p:cNvPr>
          <p:cNvGrpSpPr>
            <a:grpSpLocks/>
          </p:cNvGrpSpPr>
          <p:nvPr/>
        </p:nvGrpSpPr>
        <p:grpSpPr bwMode="auto">
          <a:xfrm>
            <a:off x="1524000" y="1452564"/>
            <a:ext cx="3276600" cy="4491037"/>
            <a:chOff x="0" y="915"/>
            <a:chExt cx="2064" cy="2829"/>
          </a:xfrm>
        </p:grpSpPr>
        <p:sp>
          <p:nvSpPr>
            <p:cNvPr id="78881" name="直角上箭头 2">
              <a:extLst>
                <a:ext uri="{FF2B5EF4-FFF2-40B4-BE49-F238E27FC236}">
                  <a16:creationId xmlns:a16="http://schemas.microsoft.com/office/drawing/2014/main" id="{82292B77-5DB0-4D4F-8728-B2621CFF19B9}"/>
                </a:ext>
              </a:extLst>
            </p:cNvPr>
            <p:cNvSpPr>
              <a:spLocks/>
            </p:cNvSpPr>
            <p:nvPr/>
          </p:nvSpPr>
          <p:spPr bwMode="auto">
            <a:xfrm flipH="1">
              <a:off x="111" y="1607"/>
              <a:ext cx="373" cy="749"/>
            </a:xfrm>
            <a:custGeom>
              <a:avLst/>
              <a:gdLst>
                <a:gd name="T0" fmla="*/ 0 w 592138"/>
                <a:gd name="T1" fmla="*/ 0 h 1189038"/>
                <a:gd name="T2" fmla="*/ 0 w 592138"/>
                <a:gd name="T3" fmla="*/ 0 h 1189038"/>
                <a:gd name="T4" fmla="*/ 0 w 592138"/>
                <a:gd name="T5" fmla="*/ 0 h 1189038"/>
                <a:gd name="T6" fmla="*/ 0 w 592138"/>
                <a:gd name="T7" fmla="*/ 0 h 1189038"/>
                <a:gd name="T8" fmla="*/ 0 w 592138"/>
                <a:gd name="T9" fmla="*/ 0 h 1189038"/>
                <a:gd name="T10" fmla="*/ 0 w 592138"/>
                <a:gd name="T11" fmla="*/ 0 h 1189038"/>
                <a:gd name="T12" fmla="*/ 0 w 592138"/>
                <a:gd name="T13" fmla="*/ 0 h 1189038"/>
                <a:gd name="T14" fmla="*/ 0 w 592138"/>
                <a:gd name="T15" fmla="*/ 0 h 1189038"/>
                <a:gd name="T16" fmla="*/ 0 w 592138"/>
                <a:gd name="T17" fmla="*/ 0 h 1189038"/>
                <a:gd name="T18" fmla="*/ 0 w 592138"/>
                <a:gd name="T19" fmla="*/ 0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78882" name="直角上箭头 2">
              <a:extLst>
                <a:ext uri="{FF2B5EF4-FFF2-40B4-BE49-F238E27FC236}">
                  <a16:creationId xmlns:a16="http://schemas.microsoft.com/office/drawing/2014/main" id="{F429A973-489F-6746-A177-0F3BF3C35C35}"/>
                </a:ext>
              </a:extLst>
            </p:cNvPr>
            <p:cNvSpPr>
              <a:spLocks/>
            </p:cNvSpPr>
            <p:nvPr/>
          </p:nvSpPr>
          <p:spPr bwMode="auto">
            <a:xfrm rot="10860000" flipH="1">
              <a:off x="1507" y="2319"/>
              <a:ext cx="373" cy="862"/>
            </a:xfrm>
            <a:custGeom>
              <a:avLst/>
              <a:gdLst>
                <a:gd name="T0" fmla="*/ 0 w 592138"/>
                <a:gd name="T1" fmla="*/ 0 h 1189038"/>
                <a:gd name="T2" fmla="*/ 0 w 592138"/>
                <a:gd name="T3" fmla="*/ 0 h 1189038"/>
                <a:gd name="T4" fmla="*/ 0 w 592138"/>
                <a:gd name="T5" fmla="*/ 0 h 1189038"/>
                <a:gd name="T6" fmla="*/ 0 w 592138"/>
                <a:gd name="T7" fmla="*/ 0 h 1189038"/>
                <a:gd name="T8" fmla="*/ 0 w 592138"/>
                <a:gd name="T9" fmla="*/ 0 h 1189038"/>
                <a:gd name="T10" fmla="*/ 0 w 592138"/>
                <a:gd name="T11" fmla="*/ 0 h 1189038"/>
                <a:gd name="T12" fmla="*/ 0 w 592138"/>
                <a:gd name="T13" fmla="*/ 0 h 1189038"/>
                <a:gd name="T14" fmla="*/ 0 w 592138"/>
                <a:gd name="T15" fmla="*/ 0 h 1189038"/>
                <a:gd name="T16" fmla="*/ 0 w 592138"/>
                <a:gd name="T17" fmla="*/ 0 h 1189038"/>
                <a:gd name="T18" fmla="*/ 0 w 592138"/>
                <a:gd name="T19" fmla="*/ 0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pic>
          <p:nvPicPr>
            <p:cNvPr id="78883" name="Picture 3">
              <a:extLst>
                <a:ext uri="{FF2B5EF4-FFF2-40B4-BE49-F238E27FC236}">
                  <a16:creationId xmlns:a16="http://schemas.microsoft.com/office/drawing/2014/main" id="{B9735B1D-8A21-834D-A2DE-B15B6982C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 y="1896"/>
              <a:ext cx="107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AutoShape 7">
              <a:extLst>
                <a:ext uri="{FF2B5EF4-FFF2-40B4-BE49-F238E27FC236}">
                  <a16:creationId xmlns:a16="http://schemas.microsoft.com/office/drawing/2014/main" id="{A933F2CA-B9CF-B84C-B317-79293C90DD54}"/>
                </a:ext>
              </a:extLst>
            </p:cNvPr>
            <p:cNvSpPr>
              <a:spLocks noChangeArrowheads="1"/>
            </p:cNvSpPr>
            <p:nvPr/>
          </p:nvSpPr>
          <p:spPr bwMode="auto">
            <a:xfrm>
              <a:off x="0" y="915"/>
              <a:ext cx="1887" cy="668"/>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5999"/>
                </a:srgbClr>
              </a:outerShdw>
            </a:effectLst>
          </p:spPr>
          <p:txBody>
            <a:bodyPr anchor="ctr"/>
            <a:lstStyle/>
            <a:p>
              <a:pPr eaLnBrk="1" hangingPunct="1">
                <a:buFont typeface="Arial" charset="0"/>
                <a:buNone/>
                <a:defRPr/>
              </a:pPr>
              <a:endParaRPr lang="zh-CN" altLang="en-US" sz="2000" b="1">
                <a:solidFill>
                  <a:srgbClr val="000000"/>
                </a:solidFill>
                <a:ea typeface="微软雅黑" charset="0"/>
                <a:cs typeface="微软雅黑" charset="0"/>
              </a:endParaRPr>
            </a:p>
          </p:txBody>
        </p:sp>
        <p:sp>
          <p:nvSpPr>
            <p:cNvPr id="78885" name="TextBox 23576">
              <a:extLst>
                <a:ext uri="{FF2B5EF4-FFF2-40B4-BE49-F238E27FC236}">
                  <a16:creationId xmlns:a16="http://schemas.microsoft.com/office/drawing/2014/main" id="{DE8777A0-2D90-3942-8242-C7674501FC23}"/>
                </a:ext>
              </a:extLst>
            </p:cNvPr>
            <p:cNvSpPr txBox="1">
              <a:spLocks noChangeArrowheads="1"/>
            </p:cNvSpPr>
            <p:nvPr/>
          </p:nvSpPr>
          <p:spPr bwMode="auto">
            <a:xfrm>
              <a:off x="7" y="1078"/>
              <a:ext cx="188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传统模式：我购置、我维护</a:t>
              </a:r>
            </a:p>
          </p:txBody>
        </p:sp>
        <p:sp>
          <p:nvSpPr>
            <p:cNvPr id="134153" name="AutoShape 7">
              <a:extLst>
                <a:ext uri="{FF2B5EF4-FFF2-40B4-BE49-F238E27FC236}">
                  <a16:creationId xmlns:a16="http://schemas.microsoft.com/office/drawing/2014/main" id="{1D1F8AF4-F616-D241-A613-8A0F986B8180}"/>
                </a:ext>
              </a:extLst>
            </p:cNvPr>
            <p:cNvSpPr>
              <a:spLocks noChangeArrowheads="1"/>
            </p:cNvSpPr>
            <p:nvPr/>
          </p:nvSpPr>
          <p:spPr bwMode="auto">
            <a:xfrm>
              <a:off x="21" y="3194"/>
              <a:ext cx="1907" cy="550"/>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5999"/>
                </a:srgbClr>
              </a:outerShdw>
            </a:effectLst>
          </p:spPr>
          <p:txBody>
            <a:bodyPr anchor="ctr"/>
            <a:lstStyle/>
            <a:p>
              <a:pPr eaLnBrk="1" hangingPunct="1">
                <a:buFont typeface="Arial" charset="0"/>
                <a:buNone/>
                <a:defRPr/>
              </a:pPr>
              <a:endParaRPr lang="zh-CN" altLang="en-US" sz="2000" b="1">
                <a:solidFill>
                  <a:srgbClr val="000000"/>
                </a:solidFill>
                <a:ea typeface="微软雅黑" charset="0"/>
                <a:cs typeface="微软雅黑" charset="0"/>
              </a:endParaRPr>
            </a:p>
          </p:txBody>
        </p:sp>
        <p:sp>
          <p:nvSpPr>
            <p:cNvPr id="78887" name="TextBox 23576">
              <a:extLst>
                <a:ext uri="{FF2B5EF4-FFF2-40B4-BE49-F238E27FC236}">
                  <a16:creationId xmlns:a16="http://schemas.microsoft.com/office/drawing/2014/main" id="{09E96F99-4319-6549-A7EB-4CC7E0CADCA2}"/>
                </a:ext>
              </a:extLst>
            </p:cNvPr>
            <p:cNvSpPr txBox="1">
              <a:spLocks noChangeArrowheads="1"/>
            </p:cNvSpPr>
            <p:nvPr/>
          </p:nvSpPr>
          <p:spPr bwMode="auto">
            <a:xfrm>
              <a:off x="113" y="3325"/>
              <a:ext cx="195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云模式：资源集中管理</a:t>
              </a:r>
            </a:p>
          </p:txBody>
        </p:sp>
      </p:grpSp>
      <p:sp>
        <p:nvSpPr>
          <p:cNvPr id="78851" name="标题 1">
            <a:extLst>
              <a:ext uri="{FF2B5EF4-FFF2-40B4-BE49-F238E27FC236}">
                <a16:creationId xmlns:a16="http://schemas.microsoft.com/office/drawing/2014/main" id="{08378874-E755-4B4F-85D1-476DF9F56B1A}"/>
              </a:ext>
            </a:extLst>
          </p:cNvPr>
          <p:cNvSpPr txBox="1">
            <a:spLocks/>
          </p:cNvSpPr>
          <p:nvPr/>
        </p:nvSpPr>
        <p:spPr bwMode="auto">
          <a:xfrm>
            <a:off x="1870076" y="225425"/>
            <a:ext cx="81121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latinLnBrk="1"/>
            <a:r>
              <a:rPr kumimoji="1" lang="zh-CN" altLang="en-US" sz="3600">
                <a:solidFill>
                  <a:schemeClr val="bg1"/>
                </a:solidFill>
                <a:latin typeface="黑体" panose="02010609060101010101" pitchFamily="49" charset="-122"/>
                <a:ea typeface="黑体" panose="02010609060101010101" pitchFamily="49" charset="-122"/>
              </a:rPr>
              <a:t>云计算三种服务模式</a:t>
            </a:r>
          </a:p>
        </p:txBody>
      </p:sp>
      <p:pic>
        <p:nvPicPr>
          <p:cNvPr id="14" name="图片 13">
            <a:extLst>
              <a:ext uri="{FF2B5EF4-FFF2-40B4-BE49-F238E27FC236}">
                <a16:creationId xmlns:a16="http://schemas.microsoft.com/office/drawing/2014/main" id="{B3D98B61-4403-5B41-B504-9277823F26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817813"/>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2AD2D657-E798-EF43-9746-02F1BBD269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6375" y="406558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3576">
            <a:extLst>
              <a:ext uri="{FF2B5EF4-FFF2-40B4-BE49-F238E27FC236}">
                <a16:creationId xmlns:a16="http://schemas.microsoft.com/office/drawing/2014/main" id="{7D58941F-EBE6-3F42-A215-4B222432EA58}"/>
              </a:ext>
            </a:extLst>
          </p:cNvPr>
          <p:cNvSpPr txBox="1">
            <a:spLocks noChangeArrowheads="1"/>
          </p:cNvSpPr>
          <p:nvPr/>
        </p:nvSpPr>
        <p:spPr bwMode="auto">
          <a:xfrm>
            <a:off x="2027238" y="2657476"/>
            <a:ext cx="2317750"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SimHei" panose="02010609060101010101" pitchFamily="49" charset="-122"/>
                <a:cs typeface="Tahoma" panose="020B0604030504040204" pitchFamily="34" charset="0"/>
              </a:rPr>
              <a:t>高昂的硬件</a:t>
            </a:r>
          </a:p>
          <a:p>
            <a:pPr algn="ctr" eaLnBrk="1" hangingPunct="1">
              <a:spcBef>
                <a:spcPct val="20000"/>
              </a:spcBef>
              <a:buFont typeface="Arial" panose="020B0604020202020204" pitchFamily="34" charset="0"/>
              <a:buNone/>
            </a:pPr>
            <a:r>
              <a:rPr lang="zh-CN" altLang="en-US" sz="1600" dirty="0">
                <a:solidFill>
                  <a:srgbClr val="000000"/>
                </a:solidFill>
                <a:latin typeface="+mn-lt"/>
                <a:ea typeface="SimHei" panose="02010609060101010101" pitchFamily="49" charset="-122"/>
                <a:cs typeface="Tahoma" panose="020B0604030504040204" pitchFamily="34" charset="0"/>
              </a:rPr>
              <a:t>购置和维护费用</a:t>
            </a:r>
          </a:p>
        </p:txBody>
      </p:sp>
      <p:sp>
        <p:nvSpPr>
          <p:cNvPr id="17" name="AutoShape 7">
            <a:extLst>
              <a:ext uri="{FF2B5EF4-FFF2-40B4-BE49-F238E27FC236}">
                <a16:creationId xmlns:a16="http://schemas.microsoft.com/office/drawing/2014/main" id="{9C87679B-1718-B049-858C-94331ADA7B97}"/>
              </a:ext>
            </a:extLst>
          </p:cNvPr>
          <p:cNvSpPr>
            <a:spLocks noChangeArrowheads="1"/>
          </p:cNvSpPr>
          <p:nvPr/>
        </p:nvSpPr>
        <p:spPr bwMode="auto">
          <a:xfrm>
            <a:off x="4633913" y="5070476"/>
            <a:ext cx="2811462" cy="873125"/>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1998"/>
              </a:srgbClr>
            </a:outerShdw>
          </a:effectLst>
        </p:spPr>
        <p:txBody>
          <a:bodyPr anchor="ctr"/>
          <a:lstStyle/>
          <a:p>
            <a:pPr eaLnBrk="1" hangingPunct="1">
              <a:buFont typeface="Arial" charset="0"/>
              <a:buNone/>
              <a:defRPr/>
            </a:pPr>
            <a:endParaRPr lang="zh-CN" altLang="en-US" sz="2000">
              <a:solidFill>
                <a:srgbClr val="000000"/>
              </a:solidFill>
              <a:ea typeface="微软雅黑" charset="0"/>
              <a:cs typeface="微软雅黑" charset="0"/>
            </a:endParaRPr>
          </a:p>
        </p:txBody>
      </p:sp>
      <p:sp>
        <p:nvSpPr>
          <p:cNvPr id="18" name="AutoShape 7">
            <a:extLst>
              <a:ext uri="{FF2B5EF4-FFF2-40B4-BE49-F238E27FC236}">
                <a16:creationId xmlns:a16="http://schemas.microsoft.com/office/drawing/2014/main" id="{43E8B779-D935-3A4E-93C3-DABFD46FBDA7}"/>
              </a:ext>
            </a:extLst>
          </p:cNvPr>
          <p:cNvSpPr>
            <a:spLocks noChangeArrowheads="1"/>
          </p:cNvSpPr>
          <p:nvPr/>
        </p:nvSpPr>
        <p:spPr bwMode="auto">
          <a:xfrm>
            <a:off x="4646613" y="1452563"/>
            <a:ext cx="2798762" cy="103346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1998"/>
              </a:srgbClr>
            </a:outerShdw>
          </a:effectLst>
        </p:spPr>
        <p:txBody>
          <a:bodyPr anchor="ctr"/>
          <a:lstStyle/>
          <a:p>
            <a:pPr eaLnBrk="1" hangingPunct="1">
              <a:buFont typeface="Arial" charset="0"/>
              <a:buNone/>
              <a:defRPr/>
            </a:pPr>
            <a:endParaRPr lang="zh-CN" altLang="en-US" sz="2000">
              <a:solidFill>
                <a:srgbClr val="000000"/>
              </a:solidFill>
              <a:ea typeface="微软雅黑" charset="0"/>
              <a:cs typeface="微软雅黑" charset="0"/>
            </a:endParaRPr>
          </a:p>
        </p:txBody>
      </p:sp>
      <p:pic>
        <p:nvPicPr>
          <p:cNvPr id="19" name="Picture 4" descr="programmer">
            <a:extLst>
              <a:ext uri="{FF2B5EF4-FFF2-40B4-BE49-F238E27FC236}">
                <a16:creationId xmlns:a16="http://schemas.microsoft.com/office/drawing/2014/main" id="{B8739460-65B8-7944-BA54-4CAFAEE9C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0051" y="3168650"/>
            <a:ext cx="1323975"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3576">
            <a:extLst>
              <a:ext uri="{FF2B5EF4-FFF2-40B4-BE49-F238E27FC236}">
                <a16:creationId xmlns:a16="http://schemas.microsoft.com/office/drawing/2014/main" id="{617DCE73-D54E-874B-B379-0421AAF9FE02}"/>
              </a:ext>
            </a:extLst>
          </p:cNvPr>
          <p:cNvSpPr txBox="1">
            <a:spLocks noChangeArrowheads="1"/>
          </p:cNvSpPr>
          <p:nvPr/>
        </p:nvSpPr>
        <p:spPr bwMode="auto">
          <a:xfrm>
            <a:off x="4633913" y="5078414"/>
            <a:ext cx="2811462" cy="75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rPr>
              <a:t>云模式：开发环境和运行环境共享</a:t>
            </a:r>
          </a:p>
        </p:txBody>
      </p:sp>
      <p:sp>
        <p:nvSpPr>
          <p:cNvPr id="21" name="TextBox 23576">
            <a:extLst>
              <a:ext uri="{FF2B5EF4-FFF2-40B4-BE49-F238E27FC236}">
                <a16:creationId xmlns:a16="http://schemas.microsoft.com/office/drawing/2014/main" id="{6211FF5E-A975-1547-B42E-0D775816B013}"/>
              </a:ext>
            </a:extLst>
          </p:cNvPr>
          <p:cNvSpPr txBox="1">
            <a:spLocks noChangeArrowheads="1"/>
          </p:cNvSpPr>
          <p:nvPr/>
        </p:nvSpPr>
        <p:spPr bwMode="auto">
          <a:xfrm>
            <a:off x="4648200" y="1524001"/>
            <a:ext cx="2846388" cy="75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rPr>
              <a:t>传统模式：我安装、我配置、我调试</a:t>
            </a:r>
          </a:p>
        </p:txBody>
      </p:sp>
      <p:sp>
        <p:nvSpPr>
          <p:cNvPr id="22" name="直角上箭头 2">
            <a:extLst>
              <a:ext uri="{FF2B5EF4-FFF2-40B4-BE49-F238E27FC236}">
                <a16:creationId xmlns:a16="http://schemas.microsoft.com/office/drawing/2014/main" id="{3C01491E-D0AE-E242-B5E5-FE3C2E3A0C64}"/>
              </a:ext>
            </a:extLst>
          </p:cNvPr>
          <p:cNvSpPr>
            <a:spLocks/>
          </p:cNvSpPr>
          <p:nvPr/>
        </p:nvSpPr>
        <p:spPr bwMode="auto">
          <a:xfrm flipH="1">
            <a:off x="4905375" y="2520950"/>
            <a:ext cx="592138" cy="1219200"/>
          </a:xfrm>
          <a:custGeom>
            <a:avLst/>
            <a:gdLst>
              <a:gd name="T0" fmla="*/ 0 w 592138"/>
              <a:gd name="T1" fmla="*/ 1586578 h 1189038"/>
              <a:gd name="T2" fmla="*/ 355188 w 592138"/>
              <a:gd name="T3" fmla="*/ 1586578 h 1189038"/>
              <a:gd name="T4" fmla="*/ 355188 w 592138"/>
              <a:gd name="T5" fmla="*/ 249965 h 1189038"/>
              <a:gd name="T6" fmla="*/ 296069 w 592138"/>
              <a:gd name="T7" fmla="*/ 249965 h 1189038"/>
              <a:gd name="T8" fmla="*/ 444104 w 592138"/>
              <a:gd name="T9" fmla="*/ 0 h 1189038"/>
              <a:gd name="T10" fmla="*/ 592138 w 592138"/>
              <a:gd name="T11" fmla="*/ 249965 h 1189038"/>
              <a:gd name="T12" fmla="*/ 533019 w 592138"/>
              <a:gd name="T13" fmla="*/ 249965 h 1189038"/>
              <a:gd name="T14" fmla="*/ 533019 w 592138"/>
              <a:gd name="T15" fmla="*/ 1865593 h 1189038"/>
              <a:gd name="T16" fmla="*/ 0 w 592138"/>
              <a:gd name="T17" fmla="*/ 1865593 h 1189038"/>
              <a:gd name="T18" fmla="*/ 0 w 592138"/>
              <a:gd name="T19" fmla="*/ 1586578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23" name="直角上箭头 2">
            <a:extLst>
              <a:ext uri="{FF2B5EF4-FFF2-40B4-BE49-F238E27FC236}">
                <a16:creationId xmlns:a16="http://schemas.microsoft.com/office/drawing/2014/main" id="{CE742EA5-C36F-7347-8236-B94AC5612590}"/>
              </a:ext>
            </a:extLst>
          </p:cNvPr>
          <p:cNvSpPr>
            <a:spLocks/>
          </p:cNvSpPr>
          <p:nvPr/>
        </p:nvSpPr>
        <p:spPr bwMode="auto">
          <a:xfrm rot="10860000" flipH="1">
            <a:off x="6791325" y="3746501"/>
            <a:ext cx="592138" cy="1298575"/>
          </a:xfrm>
          <a:custGeom>
            <a:avLst/>
            <a:gdLst>
              <a:gd name="T0" fmla="*/ 0 w 592138"/>
              <a:gd name="T1" fmla="*/ 4938951 h 1189038"/>
              <a:gd name="T2" fmla="*/ 355187 w 592138"/>
              <a:gd name="T3" fmla="*/ 4938951 h 1189038"/>
              <a:gd name="T4" fmla="*/ 355187 w 592138"/>
              <a:gd name="T5" fmla="*/ 778134 h 1189038"/>
              <a:gd name="T6" fmla="*/ 296069 w 592138"/>
              <a:gd name="T7" fmla="*/ 778134 h 1189038"/>
              <a:gd name="T8" fmla="*/ 444103 w 592138"/>
              <a:gd name="T9" fmla="*/ 0 h 1189038"/>
              <a:gd name="T10" fmla="*/ 592137 w 592138"/>
              <a:gd name="T11" fmla="*/ 778134 h 1189038"/>
              <a:gd name="T12" fmla="*/ 533018 w 592138"/>
              <a:gd name="T13" fmla="*/ 778134 h 1189038"/>
              <a:gd name="T14" fmla="*/ 533018 w 592138"/>
              <a:gd name="T15" fmla="*/ 5807519 h 1189038"/>
              <a:gd name="T16" fmla="*/ 0 w 592138"/>
              <a:gd name="T17" fmla="*/ 5807519 h 1189038"/>
              <a:gd name="T18" fmla="*/ 0 w 592138"/>
              <a:gd name="T19" fmla="*/ 4938951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pic>
        <p:nvPicPr>
          <p:cNvPr id="27" name="图片 26">
            <a:extLst>
              <a:ext uri="{FF2B5EF4-FFF2-40B4-BE49-F238E27FC236}">
                <a16:creationId xmlns:a16="http://schemas.microsoft.com/office/drawing/2014/main" id="{B6AD1018-982A-2548-95CB-4BB7488A7C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9164" y="2824163"/>
            <a:ext cx="649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a:extLst>
              <a:ext uri="{FF2B5EF4-FFF2-40B4-BE49-F238E27FC236}">
                <a16:creationId xmlns:a16="http://schemas.microsoft.com/office/drawing/2014/main" id="{E7E79AF0-9A00-1B46-B282-8AFF44941B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24675" y="406558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3576">
            <a:extLst>
              <a:ext uri="{FF2B5EF4-FFF2-40B4-BE49-F238E27FC236}">
                <a16:creationId xmlns:a16="http://schemas.microsoft.com/office/drawing/2014/main" id="{48B77884-2B8D-5943-9ABF-B5713CE8E0EA}"/>
              </a:ext>
            </a:extLst>
          </p:cNvPr>
          <p:cNvSpPr txBox="1">
            <a:spLocks noChangeArrowheads="1"/>
          </p:cNvSpPr>
          <p:nvPr/>
        </p:nvSpPr>
        <p:spPr bwMode="auto">
          <a:xfrm>
            <a:off x="5099051" y="2586039"/>
            <a:ext cx="2257425"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SimHei" panose="02010609060101010101" pitchFamily="49" charset="-122"/>
                <a:cs typeface="Tahoma" panose="020B0604030504040204" pitchFamily="34" charset="0"/>
              </a:rPr>
              <a:t>繁琐的环境</a:t>
            </a:r>
          </a:p>
          <a:p>
            <a:pPr algn="ctr" eaLnBrk="1" hangingPunct="1">
              <a:spcBef>
                <a:spcPct val="20000"/>
              </a:spcBef>
              <a:buFont typeface="Arial" panose="020B0604020202020204" pitchFamily="34" charset="0"/>
              <a:buNone/>
            </a:pPr>
            <a:r>
              <a:rPr lang="zh-CN" altLang="en-US" sz="1600" dirty="0">
                <a:solidFill>
                  <a:srgbClr val="000000"/>
                </a:solidFill>
                <a:latin typeface="+mn-lt"/>
                <a:ea typeface="SimHei" panose="02010609060101010101" pitchFamily="49" charset="-122"/>
                <a:cs typeface="Tahoma" panose="020B0604030504040204" pitchFamily="34" charset="0"/>
              </a:rPr>
              <a:t>配置和调试部署</a:t>
            </a:r>
          </a:p>
        </p:txBody>
      </p:sp>
      <p:sp>
        <p:nvSpPr>
          <p:cNvPr id="30" name="直角上箭头 2">
            <a:extLst>
              <a:ext uri="{FF2B5EF4-FFF2-40B4-BE49-F238E27FC236}">
                <a16:creationId xmlns:a16="http://schemas.microsoft.com/office/drawing/2014/main" id="{F27A4F53-0277-9346-920F-B13808321E0F}"/>
              </a:ext>
            </a:extLst>
          </p:cNvPr>
          <p:cNvSpPr>
            <a:spLocks/>
          </p:cNvSpPr>
          <p:nvPr/>
        </p:nvSpPr>
        <p:spPr bwMode="auto">
          <a:xfrm flipH="1">
            <a:off x="7696200" y="2490788"/>
            <a:ext cx="592138" cy="1249362"/>
          </a:xfrm>
          <a:custGeom>
            <a:avLst/>
            <a:gdLst>
              <a:gd name="T0" fmla="*/ 0 w 592138"/>
              <a:gd name="T1" fmla="*/ 2464222 h 1189038"/>
              <a:gd name="T2" fmla="*/ 355180 w 592138"/>
              <a:gd name="T3" fmla="*/ 2464222 h 1189038"/>
              <a:gd name="T4" fmla="*/ 355180 w 592138"/>
              <a:gd name="T5" fmla="*/ 388237 h 1189038"/>
              <a:gd name="T6" fmla="*/ 296069 w 592138"/>
              <a:gd name="T7" fmla="*/ 388237 h 1189038"/>
              <a:gd name="T8" fmla="*/ 444096 w 592138"/>
              <a:gd name="T9" fmla="*/ 0 h 1189038"/>
              <a:gd name="T10" fmla="*/ 592130 w 592138"/>
              <a:gd name="T11" fmla="*/ 388237 h 1189038"/>
              <a:gd name="T12" fmla="*/ 533011 w 592138"/>
              <a:gd name="T13" fmla="*/ 388237 h 1189038"/>
              <a:gd name="T14" fmla="*/ 533011 w 592138"/>
              <a:gd name="T15" fmla="*/ 2897586 h 1189038"/>
              <a:gd name="T16" fmla="*/ 0 w 592138"/>
              <a:gd name="T17" fmla="*/ 2897586 h 1189038"/>
              <a:gd name="T18" fmla="*/ 0 w 592138"/>
              <a:gd name="T19" fmla="*/ 2464222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31" name="直角上箭头 2">
            <a:extLst>
              <a:ext uri="{FF2B5EF4-FFF2-40B4-BE49-F238E27FC236}">
                <a16:creationId xmlns:a16="http://schemas.microsoft.com/office/drawing/2014/main" id="{E3F2E13D-60E3-B34B-9A67-017AFCE09732}"/>
              </a:ext>
            </a:extLst>
          </p:cNvPr>
          <p:cNvSpPr>
            <a:spLocks/>
          </p:cNvSpPr>
          <p:nvPr/>
        </p:nvSpPr>
        <p:spPr bwMode="auto">
          <a:xfrm rot="10860000" flipH="1">
            <a:off x="9671050" y="3760789"/>
            <a:ext cx="704850" cy="1303337"/>
          </a:xfrm>
          <a:custGeom>
            <a:avLst/>
            <a:gdLst>
              <a:gd name="T0" fmla="*/ 0 w 592138"/>
              <a:gd name="T1" fmla="*/ 5274973 h 1189038"/>
              <a:gd name="T2" fmla="*/ 8170841 w 592138"/>
              <a:gd name="T3" fmla="*/ 5274973 h 1189038"/>
              <a:gd name="T4" fmla="*/ 8170841 w 592138"/>
              <a:gd name="T5" fmla="*/ 831067 h 1189038"/>
              <a:gd name="T6" fmla="*/ 6810909 w 592138"/>
              <a:gd name="T7" fmla="*/ 831067 h 1189038"/>
              <a:gd name="T8" fmla="*/ 10216311 w 592138"/>
              <a:gd name="T9" fmla="*/ 0 h 1189038"/>
              <a:gd name="T10" fmla="*/ 13621755 w 592138"/>
              <a:gd name="T11" fmla="*/ 831067 h 1189038"/>
              <a:gd name="T12" fmla="*/ 12261764 w 592138"/>
              <a:gd name="T13" fmla="*/ 831067 h 1189038"/>
              <a:gd name="T14" fmla="*/ 12261764 w 592138"/>
              <a:gd name="T15" fmla="*/ 6202628 h 1189038"/>
              <a:gd name="T16" fmla="*/ 0 w 592138"/>
              <a:gd name="T17" fmla="*/ 6202628 h 1189038"/>
              <a:gd name="T18" fmla="*/ 0 w 592138"/>
              <a:gd name="T19" fmla="*/ 5274973 h 11890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2138" h="1189038">
                <a:moveTo>
                  <a:pt x="0" y="1011207"/>
                </a:moveTo>
                <a:lnTo>
                  <a:pt x="355188" y="1011207"/>
                </a:lnTo>
                <a:lnTo>
                  <a:pt x="355188" y="159315"/>
                </a:lnTo>
                <a:lnTo>
                  <a:pt x="296069" y="159315"/>
                </a:lnTo>
                <a:lnTo>
                  <a:pt x="444104" y="0"/>
                </a:lnTo>
                <a:lnTo>
                  <a:pt x="592138" y="159315"/>
                </a:lnTo>
                <a:lnTo>
                  <a:pt x="533019" y="159315"/>
                </a:lnTo>
                <a:lnTo>
                  <a:pt x="533019" y="1189038"/>
                </a:lnTo>
                <a:lnTo>
                  <a:pt x="0" y="1189038"/>
                </a:lnTo>
                <a:lnTo>
                  <a:pt x="0" y="1011207"/>
                </a:lnTo>
                <a:close/>
              </a:path>
            </a:pathLst>
          </a:cu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pic>
        <p:nvPicPr>
          <p:cNvPr id="35" name="Picture 3">
            <a:extLst>
              <a:ext uri="{FF2B5EF4-FFF2-40B4-BE49-F238E27FC236}">
                <a16:creationId xmlns:a16="http://schemas.microsoft.com/office/drawing/2014/main" id="{1E0C7E3E-E433-6148-929B-3CC94011A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8025" y="3176588"/>
            <a:ext cx="13017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7">
            <a:extLst>
              <a:ext uri="{FF2B5EF4-FFF2-40B4-BE49-F238E27FC236}">
                <a16:creationId xmlns:a16="http://schemas.microsoft.com/office/drawing/2014/main" id="{3FEE7F74-BC1A-D14D-987C-3727D78D47F1}"/>
              </a:ext>
            </a:extLst>
          </p:cNvPr>
          <p:cNvSpPr>
            <a:spLocks noChangeArrowheads="1"/>
          </p:cNvSpPr>
          <p:nvPr/>
        </p:nvSpPr>
        <p:spPr bwMode="auto">
          <a:xfrm>
            <a:off x="7481888" y="1452563"/>
            <a:ext cx="3078162" cy="1028700"/>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5999"/>
              </a:srgbClr>
            </a:outerShdw>
          </a:effectLst>
        </p:spPr>
        <p:txBody>
          <a:bodyPr anchor="ctr"/>
          <a:lstStyle/>
          <a:p>
            <a:pPr eaLnBrk="1" hangingPunct="1">
              <a:buFont typeface="Arial" charset="0"/>
              <a:buNone/>
              <a:defRPr/>
            </a:pPr>
            <a:endParaRPr lang="zh-CN" altLang="en-US" sz="2000" b="1">
              <a:solidFill>
                <a:srgbClr val="000000"/>
              </a:solidFill>
              <a:ea typeface="宋体" charset="0"/>
              <a:cs typeface="宋体" charset="0"/>
            </a:endParaRPr>
          </a:p>
        </p:txBody>
      </p:sp>
      <p:sp>
        <p:nvSpPr>
          <p:cNvPr id="37" name="TextBox 23576">
            <a:extLst>
              <a:ext uri="{FF2B5EF4-FFF2-40B4-BE49-F238E27FC236}">
                <a16:creationId xmlns:a16="http://schemas.microsoft.com/office/drawing/2014/main" id="{74704ABD-F09F-0A4B-AA18-BBF4D999D6A0}"/>
              </a:ext>
            </a:extLst>
          </p:cNvPr>
          <p:cNvSpPr txBox="1">
            <a:spLocks noChangeArrowheads="1"/>
          </p:cNvSpPr>
          <p:nvPr/>
        </p:nvSpPr>
        <p:spPr bwMode="auto">
          <a:xfrm>
            <a:off x="7553326" y="1584326"/>
            <a:ext cx="3114675" cy="75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传统模式：我需要很多，包括硬件、软件、</a:t>
            </a:r>
            <a:r>
              <a:rPr lang="en-US" altLang="zh-CN" dirty="0">
                <a:solidFill>
                  <a:srgbClr val="000000"/>
                </a:solidFill>
                <a:latin typeface="+mn-lt"/>
                <a:ea typeface="SimHei" panose="02010609060101010101" pitchFamily="49" charset="-122"/>
                <a:cs typeface="Tahoma" panose="020B0604030504040204" pitchFamily="34" charset="0"/>
              </a:rPr>
              <a:t>IT</a:t>
            </a:r>
            <a:r>
              <a:rPr lang="zh-CN" altLang="en-US" dirty="0">
                <a:solidFill>
                  <a:srgbClr val="000000"/>
                </a:solidFill>
                <a:latin typeface="+mn-lt"/>
                <a:ea typeface="SimHei" panose="02010609060101010101" pitchFamily="49" charset="-122"/>
                <a:cs typeface="Tahoma" panose="020B0604030504040204" pitchFamily="34" charset="0"/>
              </a:rPr>
              <a:t>队伍等等</a:t>
            </a:r>
          </a:p>
        </p:txBody>
      </p:sp>
      <p:sp>
        <p:nvSpPr>
          <p:cNvPr id="38" name="AutoShape 7">
            <a:extLst>
              <a:ext uri="{FF2B5EF4-FFF2-40B4-BE49-F238E27FC236}">
                <a16:creationId xmlns:a16="http://schemas.microsoft.com/office/drawing/2014/main" id="{D14AF45E-95BC-6646-A223-A1C32B661ACC}"/>
              </a:ext>
            </a:extLst>
          </p:cNvPr>
          <p:cNvSpPr>
            <a:spLocks noChangeArrowheads="1"/>
          </p:cNvSpPr>
          <p:nvPr/>
        </p:nvSpPr>
        <p:spPr bwMode="auto">
          <a:xfrm>
            <a:off x="7612064" y="5089526"/>
            <a:ext cx="2947987" cy="854075"/>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blurRad="63500" dist="20000" dir="5400000" algn="ctr" rotWithShape="0">
              <a:srgbClr val="000000">
                <a:alpha val="35999"/>
              </a:srgbClr>
            </a:outerShdw>
          </a:effectLst>
        </p:spPr>
        <p:txBody>
          <a:bodyPr anchor="ctr"/>
          <a:lstStyle/>
          <a:p>
            <a:pPr eaLnBrk="1" hangingPunct="1">
              <a:buFont typeface="Arial" charset="0"/>
              <a:buNone/>
              <a:defRPr/>
            </a:pPr>
            <a:endParaRPr lang="zh-CN" altLang="en-US" sz="2000" b="1">
              <a:solidFill>
                <a:srgbClr val="000000"/>
              </a:solidFill>
              <a:ea typeface="宋体" charset="0"/>
              <a:cs typeface="宋体" charset="0"/>
            </a:endParaRPr>
          </a:p>
        </p:txBody>
      </p:sp>
      <p:sp>
        <p:nvSpPr>
          <p:cNvPr id="39" name="TextBox 23576">
            <a:extLst>
              <a:ext uri="{FF2B5EF4-FFF2-40B4-BE49-F238E27FC236}">
                <a16:creationId xmlns:a16="http://schemas.microsoft.com/office/drawing/2014/main" id="{14AB5354-AFCD-4948-8D62-01FD306E47B4}"/>
              </a:ext>
            </a:extLst>
          </p:cNvPr>
          <p:cNvSpPr txBox="1">
            <a:spLocks noChangeArrowheads="1"/>
          </p:cNvSpPr>
          <p:nvPr/>
        </p:nvSpPr>
        <p:spPr bwMode="auto">
          <a:xfrm>
            <a:off x="7683500" y="5081589"/>
            <a:ext cx="2876550" cy="75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云模式：应用自动部署和共享使用</a:t>
            </a:r>
          </a:p>
        </p:txBody>
      </p:sp>
      <p:sp>
        <p:nvSpPr>
          <p:cNvPr id="40" name="TextBox 23576">
            <a:extLst>
              <a:ext uri="{FF2B5EF4-FFF2-40B4-BE49-F238E27FC236}">
                <a16:creationId xmlns:a16="http://schemas.microsoft.com/office/drawing/2014/main" id="{39FD6FE5-0259-804C-BACC-1C31D512C813}"/>
              </a:ext>
            </a:extLst>
          </p:cNvPr>
          <p:cNvSpPr txBox="1">
            <a:spLocks noChangeArrowheads="1"/>
          </p:cNvSpPr>
          <p:nvPr/>
        </p:nvSpPr>
        <p:spPr bwMode="auto">
          <a:xfrm>
            <a:off x="8058150" y="2622550"/>
            <a:ext cx="2305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SimHei" panose="02010609060101010101" pitchFamily="49" charset="-122"/>
                <a:cs typeface="Tahoma" panose="020B0604030504040204" pitchFamily="34" charset="0"/>
              </a:rPr>
              <a:t>应用的部署和运维复杂，使用不方便</a:t>
            </a:r>
          </a:p>
        </p:txBody>
      </p:sp>
      <p:pic>
        <p:nvPicPr>
          <p:cNvPr id="41" name="图片 40">
            <a:extLst>
              <a:ext uri="{FF2B5EF4-FFF2-40B4-BE49-F238E27FC236}">
                <a16:creationId xmlns:a16="http://schemas.microsoft.com/office/drawing/2014/main" id="{EA9C4A22-C255-6B4D-B42E-B77AE6B759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89825" y="2790825"/>
            <a:ext cx="6477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1">
            <a:extLst>
              <a:ext uri="{FF2B5EF4-FFF2-40B4-BE49-F238E27FC236}">
                <a16:creationId xmlns:a16="http://schemas.microsoft.com/office/drawing/2014/main" id="{19C72732-2073-0F4C-A729-ED030DB86D3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77425" y="4075113"/>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3576">
            <a:extLst>
              <a:ext uri="{FF2B5EF4-FFF2-40B4-BE49-F238E27FC236}">
                <a16:creationId xmlns:a16="http://schemas.microsoft.com/office/drawing/2014/main" id="{A318315F-B48E-5845-A127-0F9883B36D0E}"/>
              </a:ext>
            </a:extLst>
          </p:cNvPr>
          <p:cNvSpPr txBox="1">
            <a:spLocks noChangeArrowheads="1"/>
          </p:cNvSpPr>
          <p:nvPr/>
        </p:nvSpPr>
        <p:spPr bwMode="auto">
          <a:xfrm>
            <a:off x="1981200" y="4451196"/>
            <a:ext cx="1905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黑体" panose="02010609060101010101" pitchFamily="49" charset="-122"/>
                <a:cs typeface="Tahoma" panose="020B0604030504040204" pitchFamily="34" charset="0"/>
              </a:rPr>
              <a:t>我只要按需租用资源了，</a:t>
            </a:r>
            <a:r>
              <a:rPr lang="zh-CN" altLang="en-US" sz="2000" b="1" dirty="0">
                <a:solidFill>
                  <a:srgbClr val="FF3300"/>
                </a:solidFill>
                <a:latin typeface="+mn-lt"/>
                <a:ea typeface="华文彩云" panose="02010800040101010101" pitchFamily="2" charset="-122"/>
                <a:cs typeface="Tahoma" panose="020B0604030504040204" pitchFamily="34" charset="0"/>
              </a:rPr>
              <a:t>真实惠</a:t>
            </a:r>
            <a:r>
              <a:rPr lang="zh-CN" altLang="en-US" sz="1600" dirty="0">
                <a:solidFill>
                  <a:srgbClr val="000000"/>
                </a:solidFill>
                <a:latin typeface="+mn-lt"/>
                <a:ea typeface="黑体" panose="02010609060101010101" pitchFamily="49" charset="-122"/>
                <a:cs typeface="Tahoma" panose="020B0604030504040204" pitchFamily="34" charset="0"/>
              </a:rPr>
              <a:t>！</a:t>
            </a:r>
          </a:p>
        </p:txBody>
      </p:sp>
      <p:sp>
        <p:nvSpPr>
          <p:cNvPr id="3" name="TextBox 23576">
            <a:extLst>
              <a:ext uri="{FF2B5EF4-FFF2-40B4-BE49-F238E27FC236}">
                <a16:creationId xmlns:a16="http://schemas.microsoft.com/office/drawing/2014/main" id="{82A65349-E5A9-6446-9981-ABD6C8887556}"/>
              </a:ext>
            </a:extLst>
          </p:cNvPr>
          <p:cNvSpPr txBox="1">
            <a:spLocks noChangeArrowheads="1"/>
          </p:cNvSpPr>
          <p:nvPr/>
        </p:nvSpPr>
        <p:spPr bwMode="auto">
          <a:xfrm>
            <a:off x="4724400" y="4478222"/>
            <a:ext cx="2514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黑体" panose="02010609060101010101" pitchFamily="49" charset="-122"/>
              </a:rPr>
              <a:t>我只用写点高级代码  其他，“云”搞定，</a:t>
            </a:r>
            <a:r>
              <a:rPr lang="zh-CN" altLang="en-US" sz="2000" b="1" dirty="0">
                <a:solidFill>
                  <a:srgbClr val="FF3300"/>
                </a:solidFill>
                <a:latin typeface="+mn-lt"/>
                <a:ea typeface="华文彩云" panose="02010800040101010101" pitchFamily="2" charset="-122"/>
              </a:rPr>
              <a:t>真省时</a:t>
            </a:r>
            <a:r>
              <a:rPr lang="zh-CN" altLang="en-US" sz="1600" dirty="0">
                <a:solidFill>
                  <a:srgbClr val="000000"/>
                </a:solidFill>
                <a:latin typeface="+mn-lt"/>
                <a:ea typeface="黑体" panose="02010609060101010101" pitchFamily="49" charset="-122"/>
              </a:rPr>
              <a:t>！</a:t>
            </a:r>
          </a:p>
        </p:txBody>
      </p:sp>
      <p:sp>
        <p:nvSpPr>
          <p:cNvPr id="4" name="TextBox 23576">
            <a:extLst>
              <a:ext uri="{FF2B5EF4-FFF2-40B4-BE49-F238E27FC236}">
                <a16:creationId xmlns:a16="http://schemas.microsoft.com/office/drawing/2014/main" id="{91C001AF-E545-0E4D-8073-D8A5784AFA9A}"/>
              </a:ext>
            </a:extLst>
          </p:cNvPr>
          <p:cNvSpPr txBox="1">
            <a:spLocks noChangeArrowheads="1"/>
          </p:cNvSpPr>
          <p:nvPr/>
        </p:nvSpPr>
        <p:spPr bwMode="auto">
          <a:xfrm>
            <a:off x="7696200" y="4475047"/>
            <a:ext cx="2400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Font typeface="Arial" panose="020B0604020202020204" pitchFamily="34" charset="0"/>
              <a:buNone/>
            </a:pPr>
            <a:r>
              <a:rPr lang="zh-CN" altLang="en-US" sz="1600" dirty="0">
                <a:solidFill>
                  <a:srgbClr val="000000"/>
                </a:solidFill>
                <a:latin typeface="+mn-lt"/>
                <a:ea typeface="黑体" panose="02010609060101010101" pitchFamily="49" charset="-122"/>
                <a:cs typeface="Tahoma" panose="020B0604030504040204" pitchFamily="34" charset="0"/>
              </a:rPr>
              <a:t>自动化部署、随时随地使用，</a:t>
            </a:r>
            <a:r>
              <a:rPr lang="zh-CN" altLang="en-US" sz="2000" b="1" dirty="0">
                <a:solidFill>
                  <a:srgbClr val="FF3300"/>
                </a:solidFill>
                <a:latin typeface="+mn-lt"/>
                <a:ea typeface="华文彩云" panose="02010800040101010101" pitchFamily="2" charset="-122"/>
                <a:cs typeface="Tahoma" panose="020B0604030504040204" pitchFamily="34" charset="0"/>
              </a:rPr>
              <a:t>真方便</a:t>
            </a:r>
            <a:r>
              <a:rPr lang="zh-CN" altLang="en-US" sz="1600" dirty="0">
                <a:solidFill>
                  <a:srgbClr val="000000"/>
                </a:solidFill>
                <a:latin typeface="+mn-lt"/>
                <a:ea typeface="黑体" panose="02010609060101010101" pitchFamily="49" charset="-122"/>
                <a:cs typeface="Tahoma" panose="020B0604030504040204" pitchFamily="34" charset="0"/>
              </a:rPr>
              <a:t>！</a:t>
            </a:r>
          </a:p>
        </p:txBody>
      </p:sp>
      <p:sp>
        <p:nvSpPr>
          <p:cNvPr id="134182" name="TextBox 23576">
            <a:extLst>
              <a:ext uri="{FF2B5EF4-FFF2-40B4-BE49-F238E27FC236}">
                <a16:creationId xmlns:a16="http://schemas.microsoft.com/office/drawing/2014/main" id="{4FCBC028-8436-9940-959B-F67A1048839F}"/>
              </a:ext>
            </a:extLst>
          </p:cNvPr>
          <p:cNvSpPr txBox="1">
            <a:spLocks noChangeArrowheads="1"/>
          </p:cNvSpPr>
          <p:nvPr/>
        </p:nvSpPr>
        <p:spPr bwMode="auto">
          <a:xfrm>
            <a:off x="1587500" y="990600"/>
            <a:ext cx="3213100" cy="40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我需要跑计算机作业，咋办？</a:t>
            </a:r>
          </a:p>
        </p:txBody>
      </p:sp>
      <p:sp>
        <p:nvSpPr>
          <p:cNvPr id="134183" name="TextBox 23576">
            <a:extLst>
              <a:ext uri="{FF2B5EF4-FFF2-40B4-BE49-F238E27FC236}">
                <a16:creationId xmlns:a16="http://schemas.microsoft.com/office/drawing/2014/main" id="{7498B792-7513-E442-AD9D-CFF174D8CD93}"/>
              </a:ext>
            </a:extLst>
          </p:cNvPr>
          <p:cNvSpPr txBox="1">
            <a:spLocks noChangeArrowheads="1"/>
          </p:cNvSpPr>
          <p:nvPr/>
        </p:nvSpPr>
        <p:spPr bwMode="auto">
          <a:xfrm>
            <a:off x="4635500" y="990600"/>
            <a:ext cx="3289300" cy="40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我需要开发应用程序，咋办？</a:t>
            </a:r>
          </a:p>
        </p:txBody>
      </p:sp>
      <p:sp>
        <p:nvSpPr>
          <p:cNvPr id="134184" name="TextBox 23576">
            <a:extLst>
              <a:ext uri="{FF2B5EF4-FFF2-40B4-BE49-F238E27FC236}">
                <a16:creationId xmlns:a16="http://schemas.microsoft.com/office/drawing/2014/main" id="{46A2ED78-E64E-0B4E-9D7D-24597CF4B29A}"/>
              </a:ext>
            </a:extLst>
          </p:cNvPr>
          <p:cNvSpPr txBox="1">
            <a:spLocks noChangeArrowheads="1"/>
          </p:cNvSpPr>
          <p:nvPr/>
        </p:nvSpPr>
        <p:spPr bwMode="auto">
          <a:xfrm>
            <a:off x="7772400" y="990600"/>
            <a:ext cx="2971800" cy="40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Font typeface="Arial" panose="020B0604020202020204" pitchFamily="34" charset="0"/>
              <a:buNone/>
            </a:pPr>
            <a:r>
              <a:rPr lang="zh-CN" altLang="en-US" dirty="0">
                <a:solidFill>
                  <a:srgbClr val="000000"/>
                </a:solidFill>
                <a:latin typeface="+mn-lt"/>
                <a:ea typeface="SimHei" panose="02010609060101010101" pitchFamily="49" charset="-122"/>
                <a:cs typeface="Tahoma" panose="020B0604030504040204" pitchFamily="34" charset="0"/>
              </a:rPr>
              <a:t>我需要上业务系统，咋办？</a:t>
            </a:r>
          </a:p>
        </p:txBody>
      </p:sp>
    </p:spTree>
    <p:extLst>
      <p:ext uri="{BB962C8B-B14F-4D97-AF65-F5344CB8AC3E}">
        <p14:creationId xmlns:p14="http://schemas.microsoft.com/office/powerpoint/2010/main" val="3724098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云计算关键技术</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云计算展望</a:t>
            </a:r>
            <a:endParaRPr kumimoji="1" lang="en-US" altLang="zh-CN" sz="3200" dirty="0">
              <a:solidFill>
                <a:srgbClr val="FF0000"/>
              </a:solidFill>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solidFill>
                  <a:srgbClr val="FF0000"/>
                </a:solidFill>
                <a:latin typeface="SimHei" panose="02010609060101010101" pitchFamily="49" charset="-122"/>
                <a:ea typeface="SimHei" panose="02010609060101010101" pitchFamily="49" charset="-122"/>
              </a:rPr>
              <a:t>容器化</a:t>
            </a:r>
            <a:endParaRPr lang="en-US" altLang="zh-CN" sz="2800" dirty="0">
              <a:solidFill>
                <a:srgbClr val="FF0000"/>
              </a:solidFill>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边缘化</a:t>
            </a:r>
            <a:endParaRPr lang="en-US" altLang="zh-CN" sz="2800" dirty="0">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软件定义化</a:t>
            </a:r>
            <a:endParaRPr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69752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454F977-1447-DB46-8262-0585B72E92FA}"/>
              </a:ext>
            </a:extLst>
          </p:cNvPr>
          <p:cNvSpPr>
            <a:spLocks noGrp="1"/>
          </p:cNvSpPr>
          <p:nvPr>
            <p:ph idx="1"/>
          </p:nvPr>
        </p:nvSpPr>
        <p:spPr>
          <a:xfrm>
            <a:off x="208155" y="1166018"/>
            <a:ext cx="11779405" cy="2904177"/>
          </a:xfrm>
        </p:spPr>
        <p:txBody>
          <a:bodyPr/>
          <a:lstStyle/>
          <a:p>
            <a:r>
              <a:rPr lang="zh-CN" altLang="en-US" sz="3200" dirty="0">
                <a:latin typeface="黑体" panose="02010609060101010101" pitchFamily="49" charset="-122"/>
                <a:ea typeface="黑体" panose="02010609060101010101" pitchFamily="49" charset="-122"/>
              </a:rPr>
              <a:t>传统虚拟化的缺陷</a:t>
            </a:r>
          </a:p>
          <a:p>
            <a:pPr marL="757238" lvl="1" indent="-4572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启动时间长</a:t>
            </a:r>
            <a:endParaRPr lang="en-US" altLang="zh-CN" sz="2800" dirty="0">
              <a:latin typeface="黑体" panose="02010609060101010101" pitchFamily="49" charset="-122"/>
              <a:ea typeface="黑体" panose="02010609060101010101" pitchFamily="49" charset="-122"/>
            </a:endParaRPr>
          </a:p>
          <a:p>
            <a:pPr marL="757238" lvl="1" indent="-4572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资源利用率不高</a:t>
            </a:r>
          </a:p>
          <a:p>
            <a:pPr marL="757238" lvl="1" indent="-457200">
              <a:lnSpc>
                <a:spcPct val="150000"/>
              </a:lnSpc>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开发运维过程繁琐</a:t>
            </a:r>
            <a:endParaRPr kumimoji="1" lang="zh-CN" altLang="en-US" sz="2800" dirty="0"/>
          </a:p>
        </p:txBody>
      </p:sp>
      <p:sp>
        <p:nvSpPr>
          <p:cNvPr id="4" name="标题 3">
            <a:extLst>
              <a:ext uri="{FF2B5EF4-FFF2-40B4-BE49-F238E27FC236}">
                <a16:creationId xmlns:a16="http://schemas.microsoft.com/office/drawing/2014/main" id="{1CAD7DC5-C19A-184E-80DB-1C927B2AE25E}"/>
              </a:ext>
            </a:extLst>
          </p:cNvPr>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应用容器化</a:t>
            </a:r>
            <a:endParaRPr kumimoji="1" lang="zh-CN" altLang="en-US" sz="4400" dirty="0">
              <a:solidFill>
                <a:srgbClr val="3E2BFF"/>
              </a:solidFill>
            </a:endParaRPr>
          </a:p>
        </p:txBody>
      </p:sp>
      <p:pic>
        <p:nvPicPr>
          <p:cNvPr id="6" name="图片 5"/>
          <p:cNvPicPr>
            <a:picLocks noChangeAspect="1"/>
          </p:cNvPicPr>
          <p:nvPr/>
        </p:nvPicPr>
        <p:blipFill>
          <a:blip r:embed="rId2"/>
          <a:stretch>
            <a:fillRect/>
          </a:stretch>
        </p:blipFill>
        <p:spPr>
          <a:xfrm>
            <a:off x="6925790" y="1104465"/>
            <a:ext cx="5182419" cy="5742384"/>
          </a:xfrm>
          <a:prstGeom prst="rect">
            <a:avLst/>
          </a:prstGeom>
        </p:spPr>
      </p:pic>
    </p:spTree>
    <p:extLst>
      <p:ext uri="{BB962C8B-B14F-4D97-AF65-F5344CB8AC3E}">
        <p14:creationId xmlns:p14="http://schemas.microsoft.com/office/powerpoint/2010/main" val="754199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C3F29A99-F4DB-2243-B3E8-785F93D6BFF0}"/>
              </a:ext>
            </a:extLst>
          </p:cNvPr>
          <p:cNvSpPr>
            <a:spLocks noGrp="1"/>
          </p:cNvSpPr>
          <p:nvPr>
            <p:ph idx="1"/>
          </p:nvPr>
        </p:nvSpPr>
        <p:spPr>
          <a:xfrm>
            <a:off x="230458" y="1124342"/>
            <a:ext cx="11835161" cy="5610995"/>
          </a:xfrm>
        </p:spPr>
        <p:txBody>
          <a:bodyPr/>
          <a:lstStyle/>
          <a:p>
            <a:r>
              <a:rPr lang="zh-CN" altLang="en-US" sz="3200" dirty="0">
                <a:ea typeface="黑体" panose="02010609060101010101" pitchFamily="49" charset="-122"/>
              </a:rPr>
              <a:t>未来虚拟化的需求</a:t>
            </a:r>
            <a:endParaRPr lang="en-US" altLang="zh-CN" sz="3200" dirty="0">
              <a:ea typeface="黑体" panose="02010609060101010101" pitchFamily="49" charset="-122"/>
            </a:endParaRPr>
          </a:p>
          <a:p>
            <a:pPr lvl="1">
              <a:lnSpc>
                <a:spcPct val="150000"/>
              </a:lnSpc>
            </a:pPr>
            <a:r>
              <a:rPr lang="zh-CN" altLang="en-US" sz="2800" dirty="0">
                <a:ea typeface="黑体" panose="02010609060101010101" pitchFamily="49" charset="-122"/>
              </a:rPr>
              <a:t>更快的引导速度</a:t>
            </a:r>
            <a:endParaRPr lang="en-US" altLang="zh-CN" sz="2800" dirty="0">
              <a:ea typeface="黑体" panose="02010609060101010101" pitchFamily="49" charset="-122"/>
            </a:endParaRPr>
          </a:p>
          <a:p>
            <a:pPr lvl="2">
              <a:lnSpc>
                <a:spcPct val="125000"/>
              </a:lnSpc>
            </a:pPr>
            <a:r>
              <a:rPr lang="zh-CN" altLang="en-US" sz="2400" dirty="0">
                <a:ea typeface="黑体" panose="02010609060101010101" pitchFamily="49" charset="-122"/>
              </a:rPr>
              <a:t>像很多并发场景和实时计算服务（像</a:t>
            </a:r>
            <a:r>
              <a:rPr lang="en-US" altLang="zh-CN" sz="2400" dirty="0">
                <a:ea typeface="黑体" panose="02010609060101010101" pitchFamily="49" charset="-122"/>
              </a:rPr>
              <a:t>VR/AR</a:t>
            </a:r>
            <a:r>
              <a:rPr lang="zh-CN" altLang="en-US" sz="2400" dirty="0">
                <a:ea typeface="黑体" panose="02010609060101010101" pitchFamily="49" charset="-122"/>
              </a:rPr>
              <a:t>、无人驾驶），都需要将启动时间控制在</a:t>
            </a:r>
            <a:r>
              <a:rPr lang="en-US" altLang="zh-CN" sz="2400" dirty="0" err="1">
                <a:ea typeface="黑体" panose="02010609060101010101" pitchFamily="49" charset="-122"/>
              </a:rPr>
              <a:t>ms</a:t>
            </a:r>
            <a:r>
              <a:rPr lang="zh-CN" altLang="en-US" sz="2400" dirty="0">
                <a:ea typeface="黑体" panose="02010609060101010101" pitchFamily="49" charset="-122"/>
              </a:rPr>
              <a:t>级</a:t>
            </a:r>
            <a:endParaRPr lang="en-US" altLang="zh-CN" sz="2400" dirty="0">
              <a:ea typeface="黑体" panose="02010609060101010101" pitchFamily="49" charset="-122"/>
            </a:endParaRPr>
          </a:p>
          <a:p>
            <a:pPr lvl="1">
              <a:lnSpc>
                <a:spcPct val="150000"/>
              </a:lnSpc>
            </a:pPr>
            <a:r>
              <a:rPr lang="zh-CN" altLang="en-US" sz="2800" dirty="0">
                <a:ea typeface="黑体" panose="02010609060101010101" pitchFamily="49" charset="-122"/>
              </a:rPr>
              <a:t>更少的性能开销</a:t>
            </a:r>
            <a:endParaRPr lang="en-US" altLang="zh-CN" sz="2800" dirty="0">
              <a:ea typeface="黑体" panose="02010609060101010101" pitchFamily="49" charset="-122"/>
            </a:endParaRPr>
          </a:p>
          <a:p>
            <a:pPr lvl="2">
              <a:lnSpc>
                <a:spcPct val="125000"/>
              </a:lnSpc>
            </a:pPr>
            <a:r>
              <a:rPr lang="zh-CN" altLang="en-US" sz="2400" dirty="0">
                <a:ea typeface="黑体" panose="02010609060101010101" pitchFamily="49" charset="-122"/>
              </a:rPr>
              <a:t>虚拟化本身是对硬件资源的一种抽象，以损失性能来换取最大的资源利用率，所以尽量减少性能开销尤为重要</a:t>
            </a:r>
            <a:endParaRPr lang="en-US" altLang="zh-CN" sz="2400" dirty="0">
              <a:ea typeface="黑体" panose="02010609060101010101" pitchFamily="49" charset="-122"/>
            </a:endParaRPr>
          </a:p>
          <a:p>
            <a:pPr lvl="1">
              <a:lnSpc>
                <a:spcPct val="150000"/>
              </a:lnSpc>
            </a:pPr>
            <a:r>
              <a:rPr lang="zh-CN" altLang="en-US" sz="2800" dirty="0">
                <a:ea typeface="黑体" panose="02010609060101010101" pitchFamily="49" charset="-122"/>
              </a:rPr>
              <a:t>更高效的弹性部署</a:t>
            </a:r>
            <a:endParaRPr lang="en-US" altLang="zh-CN" sz="2800" dirty="0">
              <a:ea typeface="黑体" panose="02010609060101010101" pitchFamily="49" charset="-122"/>
            </a:endParaRPr>
          </a:p>
          <a:p>
            <a:pPr lvl="2">
              <a:lnSpc>
                <a:spcPct val="150000"/>
              </a:lnSpc>
            </a:pPr>
            <a:r>
              <a:rPr lang="zh-CN" altLang="en-US" sz="2400" dirty="0">
                <a:ea typeface="黑体" panose="02010609060101010101" pitchFamily="49" charset="-122"/>
              </a:rPr>
              <a:t>在多个节点之间提供弹性拓展可以适应不同应用场景下数据处理的高峰和低谷</a:t>
            </a:r>
            <a:endParaRPr lang="en-US" altLang="zh-CN" sz="2400" dirty="0">
              <a:ea typeface="黑体" panose="02010609060101010101" pitchFamily="49" charset="-122"/>
            </a:endParaRPr>
          </a:p>
          <a:p>
            <a:endParaRPr kumimoji="1" lang="zh-CN" altLang="en-US" dirty="0"/>
          </a:p>
        </p:txBody>
      </p:sp>
      <p:sp>
        <p:nvSpPr>
          <p:cNvPr id="5" name="标题 4">
            <a:extLst>
              <a:ext uri="{FF2B5EF4-FFF2-40B4-BE49-F238E27FC236}">
                <a16:creationId xmlns:a16="http://schemas.microsoft.com/office/drawing/2014/main" id="{767D4518-A2D9-1C4B-B162-3EFEFD789830}"/>
              </a:ext>
            </a:extLst>
          </p:cNvPr>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应用容器化</a:t>
            </a:r>
            <a:endParaRPr kumimoji="1" lang="zh-CN" altLang="en-US" sz="4400" dirty="0">
              <a:solidFill>
                <a:srgbClr val="3E2BFF"/>
              </a:solidFill>
            </a:endParaRPr>
          </a:p>
        </p:txBody>
      </p:sp>
      <p:sp>
        <p:nvSpPr>
          <p:cNvPr id="2" name="AutoShape 4" descr="âçµéæ¡âçå¾çæç´¢ç»æ"/>
          <p:cNvSpPr>
            <a:spLocks noChangeAspect="1" noChangeArrowheads="1"/>
          </p:cNvSpPr>
          <p:nvPr/>
        </p:nvSpPr>
        <p:spPr bwMode="auto">
          <a:xfrm>
            <a:off x="1679575" y="-144463"/>
            <a:ext cx="1417506" cy="14175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âçµéæ¡âçå¾çæç´¢ç»æ"/>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6384453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D05DE4-6D01-D04C-9513-03DB6C175496}"/>
              </a:ext>
            </a:extLst>
          </p:cNvPr>
          <p:cNvSpPr>
            <a:spLocks noGrp="1"/>
          </p:cNvSpPr>
          <p:nvPr>
            <p:ph idx="1"/>
          </p:nvPr>
        </p:nvSpPr>
        <p:spPr>
          <a:xfrm>
            <a:off x="118946" y="1110263"/>
            <a:ext cx="11968975" cy="3461738"/>
          </a:xfrm>
        </p:spPr>
        <p:txBody>
          <a:bodyPr/>
          <a:lstStyle/>
          <a:p>
            <a:pPr marL="614362" indent="-457200">
              <a:spcBef>
                <a:spcPts val="0"/>
              </a:spcBef>
              <a:spcAft>
                <a:spcPts val="600"/>
              </a:spcAft>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容器是一种</a:t>
            </a:r>
            <a:r>
              <a:rPr lang="zh-CN" altLang="en-US" sz="3200" dirty="0">
                <a:solidFill>
                  <a:srgbClr val="FF0000"/>
                </a:solidFill>
                <a:latin typeface="黑体" panose="02010609060101010101" pitchFamily="49" charset="-122"/>
                <a:ea typeface="黑体" panose="02010609060101010101" pitchFamily="49" charset="-122"/>
              </a:rPr>
              <a:t>内核轻量级</a:t>
            </a:r>
            <a:r>
              <a:rPr lang="zh-CN" altLang="en-US" sz="3200" dirty="0">
                <a:latin typeface="黑体" panose="02010609060101010101" pitchFamily="49" charset="-122"/>
                <a:ea typeface="黑体" panose="02010609060101010101" pitchFamily="49" charset="-122"/>
              </a:rPr>
              <a:t>的</a:t>
            </a:r>
            <a:r>
              <a:rPr lang="zh-CN" altLang="en-US" sz="3200" dirty="0">
                <a:solidFill>
                  <a:srgbClr val="FF0000"/>
                </a:solidFill>
                <a:latin typeface="黑体" panose="02010609060101010101" pitchFamily="49" charset="-122"/>
                <a:ea typeface="黑体" panose="02010609060101010101" pitchFamily="49" charset="-122"/>
              </a:rPr>
              <a:t>操作系统层</a:t>
            </a:r>
            <a:r>
              <a:rPr lang="zh-CN" altLang="en-US" sz="3200" dirty="0">
                <a:latin typeface="黑体" panose="02010609060101010101" pitchFamily="49" charset="-122"/>
                <a:ea typeface="黑体" panose="02010609060101010101" pitchFamily="49" charset="-122"/>
              </a:rPr>
              <a:t>虚拟化技术，它打包应用程序和所需的运行环境，并提供彼此间的隔离</a:t>
            </a:r>
            <a:endParaRPr lang="en-US" altLang="zh-CN" sz="3200" dirty="0">
              <a:latin typeface="黑体" panose="02010609060101010101" pitchFamily="49" charset="-122"/>
              <a:ea typeface="黑体" panose="02010609060101010101" pitchFamily="49" charset="-122"/>
            </a:endParaRPr>
          </a:p>
          <a:p>
            <a:pPr marL="614362" indent="-457200">
              <a:spcBef>
                <a:spcPts val="0"/>
              </a:spcBef>
              <a:spcAft>
                <a:spcPts val="600"/>
              </a:spcAft>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极其轻量</a:t>
            </a:r>
            <a:endParaRPr lang="en-US" altLang="zh-CN" sz="3200" dirty="0">
              <a:latin typeface="黑体" panose="02010609060101010101" pitchFamily="49" charset="-122"/>
              <a:ea typeface="黑体" panose="02010609060101010101" pitchFamily="49" charset="-122"/>
            </a:endParaRPr>
          </a:p>
          <a:p>
            <a:pPr marL="614362" indent="-457200">
              <a:spcBef>
                <a:spcPts val="0"/>
              </a:spcBef>
              <a:spcAft>
                <a:spcPts val="600"/>
              </a:spcAft>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易于移植</a:t>
            </a:r>
            <a:endParaRPr lang="en-US" altLang="zh-CN" sz="3200" dirty="0">
              <a:latin typeface="黑体" panose="02010609060101010101" pitchFamily="49" charset="-122"/>
              <a:ea typeface="黑体" panose="02010609060101010101" pitchFamily="49" charset="-122"/>
            </a:endParaRPr>
          </a:p>
          <a:p>
            <a:pPr marL="614362" indent="-457200">
              <a:spcBef>
                <a:spcPts val="0"/>
              </a:spcBef>
              <a:spcAft>
                <a:spcPts val="600"/>
              </a:spcAft>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资源利用率高</a:t>
            </a:r>
            <a:endParaRPr lang="en-US" altLang="zh-CN" sz="3200" dirty="0">
              <a:latin typeface="黑体" panose="02010609060101010101" pitchFamily="49" charset="-122"/>
              <a:ea typeface="黑体" panose="02010609060101010101" pitchFamily="49" charset="-122"/>
            </a:endParaRPr>
          </a:p>
          <a:p>
            <a:pPr marL="614362" indent="-457200">
              <a:spcBef>
                <a:spcPts val="0"/>
              </a:spcBef>
              <a:spcAft>
                <a:spcPts val="600"/>
              </a:spcAft>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加快开发运维过程</a:t>
            </a:r>
            <a:endParaRPr lang="en-US" altLang="zh-CN" sz="32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6958362" y="2234663"/>
            <a:ext cx="5177884" cy="4539922"/>
          </a:xfrm>
          <a:prstGeom prst="rect">
            <a:avLst/>
          </a:prstGeom>
        </p:spPr>
      </p:pic>
      <p:sp>
        <p:nvSpPr>
          <p:cNvPr id="10" name="标题 4">
            <a:extLst>
              <a:ext uri="{FF2B5EF4-FFF2-40B4-BE49-F238E27FC236}">
                <a16:creationId xmlns:a16="http://schemas.microsoft.com/office/drawing/2014/main" id="{0D8B23FB-FCF5-974E-A593-47942BE8F76E}"/>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应用容器化</a:t>
            </a:r>
            <a:endParaRPr kumimoji="1" lang="zh-CN" altLang="en-US" sz="4400" dirty="0">
              <a:solidFill>
                <a:srgbClr val="3E2BFF"/>
              </a:solidFill>
            </a:endParaRPr>
          </a:p>
        </p:txBody>
      </p:sp>
    </p:spTree>
    <p:extLst>
      <p:ext uri="{BB962C8B-B14F-4D97-AF65-F5344CB8AC3E}">
        <p14:creationId xmlns:p14="http://schemas.microsoft.com/office/powerpoint/2010/main" val="27058304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54A4F716-77C7-8F4E-AB4E-49034B51725A}"/>
              </a:ext>
            </a:extLst>
          </p:cNvPr>
          <p:cNvSpPr>
            <a:spLocks noGrp="1"/>
          </p:cNvSpPr>
          <p:nvPr>
            <p:ph idx="1"/>
          </p:nvPr>
        </p:nvSpPr>
        <p:spPr>
          <a:xfrm>
            <a:off x="144966" y="1166018"/>
            <a:ext cx="11876049" cy="1194997"/>
          </a:xfrm>
        </p:spPr>
        <p:txBody>
          <a:bodyPr/>
          <a:lstStyle/>
          <a:p>
            <a:r>
              <a:rPr lang="zh-CN" altLang="en-US" sz="3200" dirty="0">
                <a:ea typeface="黑体" panose="02010609060101010101" pitchFamily="49" charset="-122"/>
              </a:rPr>
              <a:t>目前绝大多数云平台都采用了</a:t>
            </a:r>
            <a:r>
              <a:rPr lang="en-US" altLang="zh-CN" sz="3200" dirty="0">
                <a:ea typeface="黑体" panose="02010609060101010101" pitchFamily="49" charset="-122"/>
              </a:rPr>
              <a:t>Docker</a:t>
            </a:r>
            <a:r>
              <a:rPr lang="zh-CN" altLang="en-US" sz="3200" dirty="0">
                <a:ea typeface="黑体" panose="02010609060101010101" pitchFamily="49" charset="-122"/>
              </a:rPr>
              <a:t>和</a:t>
            </a:r>
            <a:r>
              <a:rPr lang="en-US" altLang="zh-CN" sz="3200" dirty="0">
                <a:ea typeface="黑体" panose="02010609060101010101" pitchFamily="49" charset="-122"/>
              </a:rPr>
              <a:t>Kubernetes</a:t>
            </a:r>
            <a:r>
              <a:rPr lang="zh-CN" altLang="en-US" sz="3200" dirty="0">
                <a:ea typeface="黑体" panose="02010609060101010101" pitchFamily="49" charset="-122"/>
              </a:rPr>
              <a:t>作为部署开发的模式，这种模式对于大规模系统的部署运维有着巨大的优势</a:t>
            </a:r>
          </a:p>
        </p:txBody>
      </p:sp>
      <p:pic>
        <p:nvPicPr>
          <p:cNvPr id="1028" name="Picture 4" descr="http://blog.adnansiddiqi.me/wp-content/uploads/2018/12/docker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374" y="3285753"/>
            <a:ext cx="3531510" cy="19854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bernetes consul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276" y="3828179"/>
            <a:ext cx="4887123" cy="863393"/>
          </a:xfrm>
          <a:prstGeom prst="rect">
            <a:avLst/>
          </a:prstGeom>
          <a:noFill/>
          <a:extLst>
            <a:ext uri="{909E8E84-426E-40DD-AFC4-6F175D3DCCD1}">
              <a14:hiddenFill xmlns:a14="http://schemas.microsoft.com/office/drawing/2010/main">
                <a:solidFill>
                  <a:srgbClr val="FFFFFF"/>
                </a:solidFill>
              </a14:hiddenFill>
            </a:ext>
          </a:extLst>
        </p:spPr>
      </p:pic>
      <p:sp>
        <p:nvSpPr>
          <p:cNvPr id="2" name="加号 1"/>
          <p:cNvSpPr/>
          <p:nvPr/>
        </p:nvSpPr>
        <p:spPr>
          <a:xfrm>
            <a:off x="4488600" y="3865427"/>
            <a:ext cx="1105382" cy="82614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50899" y="5616310"/>
            <a:ext cx="8086165" cy="769441"/>
          </a:xfrm>
          <a:prstGeom prst="rect">
            <a:avLst/>
          </a:prstGeom>
          <a:noFill/>
        </p:spPr>
        <p:txBody>
          <a:bodyPr wrap="square" rtlCol="0">
            <a:spAutoFit/>
          </a:bodyPr>
          <a:lstStyle/>
          <a:p>
            <a:endParaRPr lang="zh-CN" altLang="en-US" sz="4400" dirty="0">
              <a:latin typeface="黑体" panose="02010609060101010101" pitchFamily="49" charset="-122"/>
              <a:ea typeface="黑体" panose="02010609060101010101" pitchFamily="49" charset="-122"/>
            </a:endParaRPr>
          </a:p>
        </p:txBody>
      </p:sp>
      <p:sp>
        <p:nvSpPr>
          <p:cNvPr id="10" name="标题 4">
            <a:extLst>
              <a:ext uri="{FF2B5EF4-FFF2-40B4-BE49-F238E27FC236}">
                <a16:creationId xmlns:a16="http://schemas.microsoft.com/office/drawing/2014/main" id="{DAC6E640-4EBE-B14A-BDA7-0CBDE125658A}"/>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应用容器化</a:t>
            </a:r>
            <a:endParaRPr kumimoji="1" lang="zh-CN" altLang="en-US" sz="4400" dirty="0">
              <a:solidFill>
                <a:srgbClr val="3E2BFF"/>
              </a:solidFill>
            </a:endParaRPr>
          </a:p>
        </p:txBody>
      </p:sp>
    </p:spTree>
    <p:extLst>
      <p:ext uri="{BB962C8B-B14F-4D97-AF65-F5344CB8AC3E}">
        <p14:creationId xmlns:p14="http://schemas.microsoft.com/office/powerpoint/2010/main" val="10351622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云计算关键技术</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云计算展望</a:t>
            </a:r>
            <a:endParaRPr kumimoji="1" lang="en-US" altLang="zh-CN" sz="3200" dirty="0">
              <a:solidFill>
                <a:srgbClr val="FF0000"/>
              </a:solidFill>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容器化</a:t>
            </a:r>
            <a:endParaRPr lang="en-US" altLang="zh-CN" sz="2800" dirty="0">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solidFill>
                  <a:srgbClr val="FF0000"/>
                </a:solidFill>
                <a:latin typeface="SimHei" panose="02010609060101010101" pitchFamily="49" charset="-122"/>
                <a:ea typeface="SimHei" panose="02010609060101010101" pitchFamily="49" charset="-122"/>
              </a:rPr>
              <a:t>边缘化</a:t>
            </a:r>
            <a:endParaRPr lang="en-US" altLang="zh-CN" sz="2800" dirty="0">
              <a:solidFill>
                <a:srgbClr val="FF0000"/>
              </a:solidFill>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软件定义化</a:t>
            </a:r>
            <a:endParaRPr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804127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951F4D8-0CC2-BF40-9484-D8C75AB88748}"/>
              </a:ext>
            </a:extLst>
          </p:cNvPr>
          <p:cNvSpPr>
            <a:spLocks noGrp="1"/>
          </p:cNvSpPr>
          <p:nvPr>
            <p:ph idx="1"/>
          </p:nvPr>
        </p:nvSpPr>
        <p:spPr>
          <a:xfrm>
            <a:off x="208155" y="1166018"/>
            <a:ext cx="11835161" cy="4525963"/>
          </a:xfrm>
        </p:spPr>
        <p:txBody>
          <a:bodyPr/>
          <a:lstStyle/>
          <a:p>
            <a:r>
              <a:rPr lang="zh-CN" altLang="en-US" sz="3200" dirty="0">
                <a:latin typeface="黑体" panose="02010609060101010101" pitchFamily="49" charset="-122"/>
                <a:ea typeface="黑体" panose="02010609060101010101" pitchFamily="49" charset="-122"/>
              </a:rPr>
              <a:t>当前环境下的数据处理需求</a:t>
            </a:r>
          </a:p>
          <a:p>
            <a:pPr marL="914400" lvl="1" indent="-457200">
              <a:lnSpc>
                <a:spcPct val="150000"/>
              </a:lnSpc>
            </a:pPr>
            <a:r>
              <a:rPr lang="zh-CN" altLang="en-US" sz="2800" dirty="0">
                <a:solidFill>
                  <a:srgbClr val="FF0000"/>
                </a:solidFill>
                <a:latin typeface="黑体" panose="02010609060101010101" pitchFamily="49" charset="-122"/>
                <a:ea typeface="黑体" panose="02010609060101010101" pitchFamily="49" charset="-122"/>
              </a:rPr>
              <a:t>物联网设备激增、数据量大</a:t>
            </a:r>
            <a:endParaRPr lang="en-US" altLang="zh-CN" sz="2800" dirty="0">
              <a:solidFill>
                <a:srgbClr val="FF0000"/>
              </a:solidFill>
              <a:latin typeface="黑体" panose="02010609060101010101" pitchFamily="49" charset="-122"/>
              <a:ea typeface="黑体" panose="02010609060101010101" pitchFamily="49" charset="-122"/>
            </a:endParaRPr>
          </a:p>
          <a:p>
            <a:pPr lvl="2">
              <a:lnSpc>
                <a:spcPct val="125000"/>
              </a:lnSpc>
            </a:pPr>
            <a:r>
              <a:rPr lang="zh-CN" altLang="en-US" sz="2400" dirty="0">
                <a:latin typeface="黑体" panose="02010609060101010101" pitchFamily="49" charset="-122"/>
                <a:ea typeface="黑体" panose="02010609060101010101" pitchFamily="49" charset="-122"/>
              </a:rPr>
              <a:t>据思科表示，到</a:t>
            </a:r>
            <a:r>
              <a:rPr lang="en-US" altLang="zh-CN" sz="2400" dirty="0">
                <a:latin typeface="黑体" panose="02010609060101010101" pitchFamily="49" charset="-122"/>
                <a:ea typeface="黑体" panose="02010609060101010101" pitchFamily="49" charset="-122"/>
              </a:rPr>
              <a:t>2020</a:t>
            </a:r>
            <a:r>
              <a:rPr lang="zh-CN" altLang="en-US" sz="2400" dirty="0">
                <a:latin typeface="黑体" panose="02010609060101010101" pitchFamily="49" charset="-122"/>
                <a:ea typeface="黑体" panose="02010609060101010101" pitchFamily="49" charset="-122"/>
              </a:rPr>
              <a:t>年，预计将有超过</a:t>
            </a:r>
            <a:r>
              <a:rPr lang="en-US" altLang="zh-CN" sz="2400" dirty="0">
                <a:latin typeface="黑体" panose="02010609060101010101" pitchFamily="49" charset="-122"/>
                <a:ea typeface="黑体" panose="02010609060101010101" pitchFamily="49" charset="-122"/>
              </a:rPr>
              <a:t>500</a:t>
            </a:r>
            <a:r>
              <a:rPr lang="zh-CN" altLang="en-US" sz="2400" dirty="0">
                <a:latin typeface="黑体" panose="02010609060101010101" pitchFamily="49" charset="-122"/>
                <a:ea typeface="黑体" panose="02010609060101010101" pitchFamily="49" charset="-122"/>
              </a:rPr>
              <a:t>亿台设备接入互联网，产生超过</a:t>
            </a:r>
            <a:r>
              <a:rPr lang="en-US" altLang="zh-CN" sz="2400" dirty="0">
                <a:latin typeface="黑体" panose="02010609060101010101" pitchFamily="49" charset="-122"/>
                <a:ea typeface="黑体" panose="02010609060101010101" pitchFamily="49" charset="-122"/>
              </a:rPr>
              <a:t>400ZB</a:t>
            </a:r>
            <a:r>
              <a:rPr lang="zh-CN" altLang="en-US" sz="2400" dirty="0">
                <a:latin typeface="黑体" panose="02010609060101010101" pitchFamily="49" charset="-122"/>
                <a:ea typeface="黑体" panose="02010609060101010101" pitchFamily="49" charset="-122"/>
              </a:rPr>
              <a:t>的数据；而这些数据如果全部传输到云端则将对网络带宽造成极大挑战</a:t>
            </a:r>
            <a:endParaRPr lang="zh-CN" altLang="en-US" sz="2400" baseline="50000" dirty="0">
              <a:latin typeface="黑体" panose="02010609060101010101" pitchFamily="49" charset="-122"/>
              <a:ea typeface="黑体" panose="02010609060101010101" pitchFamily="49" charset="-122"/>
            </a:endParaRPr>
          </a:p>
          <a:p>
            <a:endParaRPr kumimoji="1" lang="zh-CN" altLang="en-US" dirty="0"/>
          </a:p>
        </p:txBody>
      </p:sp>
      <p:sp>
        <p:nvSpPr>
          <p:cNvPr id="3" name="标题 2">
            <a:extLst>
              <a:ext uri="{FF2B5EF4-FFF2-40B4-BE49-F238E27FC236}">
                <a16:creationId xmlns:a16="http://schemas.microsoft.com/office/drawing/2014/main" id="{2232F30D-7208-0E49-B84E-FE8BA901C958}"/>
              </a:ext>
            </a:extLst>
          </p:cNvPr>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边缘计算</a:t>
            </a:r>
            <a:endParaRPr kumimoji="1" lang="zh-CN" altLang="en-US" sz="4400" dirty="0">
              <a:solidFill>
                <a:srgbClr val="3E2BFF"/>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09" y="3478463"/>
            <a:ext cx="5222423" cy="3351055"/>
          </a:xfrm>
          <a:prstGeom prst="rect">
            <a:avLst/>
          </a:prstGeom>
        </p:spPr>
      </p:pic>
      <p:pic>
        <p:nvPicPr>
          <p:cNvPr id="1026" name="Picture 2" descr="æ¥çæºå¾å"/>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1142" y="3478463"/>
            <a:ext cx="4447482" cy="333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63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3D8CE10-14D4-ED4E-9987-3816325C1A77}"/>
              </a:ext>
            </a:extLst>
          </p:cNvPr>
          <p:cNvSpPr>
            <a:spLocks noGrp="1"/>
          </p:cNvSpPr>
          <p:nvPr>
            <p:ph idx="1"/>
          </p:nvPr>
        </p:nvSpPr>
        <p:spPr>
          <a:xfrm>
            <a:off x="133815" y="1166018"/>
            <a:ext cx="11954107" cy="2814967"/>
          </a:xfrm>
        </p:spPr>
        <p:txBody>
          <a:bodyPr/>
          <a:lstStyle/>
          <a:p>
            <a:r>
              <a:rPr lang="zh-CN" altLang="en-US" sz="3200" dirty="0">
                <a:ea typeface="黑体" panose="02010609060101010101" pitchFamily="49" charset="-122"/>
              </a:rPr>
              <a:t>当前环境下的数据处理需求</a:t>
            </a:r>
          </a:p>
          <a:p>
            <a:pPr marL="914400" lvl="1" indent="-457200">
              <a:lnSpc>
                <a:spcPct val="150000"/>
              </a:lnSpc>
            </a:pPr>
            <a:r>
              <a:rPr lang="zh-CN" altLang="en-US" sz="2800" dirty="0">
                <a:solidFill>
                  <a:srgbClr val="FF0000"/>
                </a:solidFill>
                <a:ea typeface="黑体" panose="02010609060101010101" pitchFamily="49" charset="-122"/>
              </a:rPr>
              <a:t>实时性要求高</a:t>
            </a:r>
            <a:endParaRPr lang="en-US" altLang="zh-CN" sz="2800" dirty="0">
              <a:solidFill>
                <a:srgbClr val="FF0000"/>
              </a:solidFill>
              <a:ea typeface="黑体" panose="02010609060101010101" pitchFamily="49" charset="-122"/>
            </a:endParaRPr>
          </a:p>
          <a:p>
            <a:pPr lvl="2">
              <a:lnSpc>
                <a:spcPct val="125000"/>
              </a:lnSpc>
            </a:pPr>
            <a:r>
              <a:rPr lang="zh-CN" altLang="en-US" sz="2400" dirty="0">
                <a:ea typeface="黑体" panose="02010609060101010101" pitchFamily="49" charset="-122"/>
              </a:rPr>
              <a:t>例如使用可穿戴式摄像头的视觉服务，响应时间需要在</a:t>
            </a:r>
            <a:r>
              <a:rPr lang="en-US" altLang="zh-CN" sz="2400" dirty="0">
                <a:ea typeface="黑体" panose="02010609060101010101" pitchFamily="49" charset="-122"/>
              </a:rPr>
              <a:t>25ms</a:t>
            </a:r>
            <a:r>
              <a:rPr lang="zh-CN" altLang="en-US" sz="2400" dirty="0">
                <a:ea typeface="黑体" panose="02010609060101010101" pitchFamily="49" charset="-122"/>
              </a:rPr>
              <a:t>至</a:t>
            </a:r>
            <a:r>
              <a:rPr lang="en-US" altLang="zh-CN" sz="2400" dirty="0">
                <a:ea typeface="黑体" panose="02010609060101010101" pitchFamily="49" charset="-122"/>
              </a:rPr>
              <a:t>50ms</a:t>
            </a:r>
            <a:r>
              <a:rPr lang="zh-CN" altLang="en-US" sz="2400" dirty="0">
                <a:ea typeface="黑体" panose="02010609060101010101" pitchFamily="49" charset="-122"/>
              </a:rPr>
              <a:t>之间，在某些工业系统检测、控制、执行的部分场景，实时性要求在</a:t>
            </a:r>
            <a:r>
              <a:rPr lang="en-US" altLang="zh-CN" sz="2400" dirty="0">
                <a:ea typeface="黑体" panose="02010609060101010101" pitchFamily="49" charset="-122"/>
              </a:rPr>
              <a:t>10ms</a:t>
            </a:r>
            <a:r>
              <a:rPr lang="zh-CN" altLang="en-US" sz="2400" dirty="0">
                <a:ea typeface="黑体" panose="02010609060101010101" pitchFamily="49" charset="-122"/>
              </a:rPr>
              <a:t>以内，若由云数据中心处理则远达不到要求</a:t>
            </a:r>
            <a:endParaRPr lang="en-US" altLang="zh-CN" sz="2400" dirty="0">
              <a:ea typeface="黑体" panose="02010609060101010101" pitchFamily="49" charset="-122"/>
            </a:endParaRP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4375" r="24521" b="13243"/>
          <a:stretch/>
        </p:blipFill>
        <p:spPr>
          <a:xfrm>
            <a:off x="7526452" y="3612995"/>
            <a:ext cx="4531733" cy="3088888"/>
          </a:xfrm>
          <a:prstGeom prst="rect">
            <a:avLst/>
          </a:prstGeom>
        </p:spPr>
      </p:pic>
      <p:sp>
        <p:nvSpPr>
          <p:cNvPr id="8" name="标题 2">
            <a:extLst>
              <a:ext uri="{FF2B5EF4-FFF2-40B4-BE49-F238E27FC236}">
                <a16:creationId xmlns:a16="http://schemas.microsoft.com/office/drawing/2014/main" id="{FDC0C06D-1463-1C4C-A6B9-B7E0F512EC61}"/>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边缘计算</a:t>
            </a:r>
            <a:endParaRPr kumimoji="1" lang="zh-CN" altLang="en-US" sz="4400" dirty="0">
              <a:solidFill>
                <a:srgbClr val="3E2BFF"/>
              </a:solidFill>
            </a:endParaRPr>
          </a:p>
        </p:txBody>
      </p:sp>
    </p:spTree>
    <p:extLst>
      <p:ext uri="{BB962C8B-B14F-4D97-AF65-F5344CB8AC3E}">
        <p14:creationId xmlns:p14="http://schemas.microsoft.com/office/powerpoint/2010/main" val="15086966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771" y="862686"/>
            <a:ext cx="3282520" cy="2229175"/>
          </a:xfrm>
          <a:prstGeom prst="rect">
            <a:avLst/>
          </a:prstGeom>
        </p:spPr>
      </p:pic>
      <p:pic>
        <p:nvPicPr>
          <p:cNvPr id="8" name="图片 7"/>
          <p:cNvPicPr>
            <a:picLocks noChangeAspect="1"/>
          </p:cNvPicPr>
          <p:nvPr/>
        </p:nvPicPr>
        <p:blipFill>
          <a:blip r:embed="rId3"/>
          <a:stretch>
            <a:fillRect/>
          </a:stretch>
        </p:blipFill>
        <p:spPr>
          <a:xfrm>
            <a:off x="242662" y="3079387"/>
            <a:ext cx="7033187" cy="2348638"/>
          </a:xfrm>
          <a:prstGeom prst="rect">
            <a:avLst/>
          </a:prstGeom>
        </p:spPr>
      </p:pic>
      <p:sp>
        <p:nvSpPr>
          <p:cNvPr id="11" name="矩形 10"/>
          <p:cNvSpPr/>
          <p:nvPr/>
        </p:nvSpPr>
        <p:spPr>
          <a:xfrm>
            <a:off x="888428" y="5562718"/>
            <a:ext cx="3897221"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四大优势推动边缘计算发展</a:t>
            </a:r>
            <a:endParaRPr lang="en-US" altLang="zh-CN" sz="2400" b="1" dirty="0">
              <a:latin typeface="楷体" panose="02010609060101010101" pitchFamily="49" charset="-122"/>
              <a:ea typeface="楷体" panose="02010609060101010101" pitchFamily="49" charset="-122"/>
            </a:endParaRPr>
          </a:p>
        </p:txBody>
      </p:sp>
      <p:pic>
        <p:nvPicPr>
          <p:cNvPr id="9" name="Picture 2" descr="WechatIMG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253" y="3112122"/>
            <a:ext cx="4289747" cy="234863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0" y="5603240"/>
            <a:ext cx="12192000" cy="1323439"/>
          </a:xfrm>
          <a:prstGeom prst="rect">
            <a:avLst/>
          </a:prstGeom>
          <a:solidFill>
            <a:srgbClr val="00B0F0"/>
          </a:solidFill>
        </p:spPr>
        <p:txBody>
          <a:bodyPr wrap="square" rtlCol="0">
            <a:spAutoFit/>
          </a:bodyPr>
          <a:lstStyle/>
          <a:p>
            <a:pPr marL="285750" indent="-285750">
              <a:buFont typeface="Arial" panose="020B0604020202020204" pitchFamily="34" charset="0"/>
              <a:buChar char="•"/>
            </a:pPr>
            <a:r>
              <a:rPr lang="en-US" altLang="zh-CN" sz="2000" b="1" dirty="0">
                <a:solidFill>
                  <a:schemeClr val="bg1"/>
                </a:solidFill>
                <a:ea typeface="微软雅黑" panose="020B0503020204020204" pitchFamily="34" charset="-122"/>
              </a:rPr>
              <a:t>Gartner</a:t>
            </a:r>
            <a:r>
              <a:rPr lang="zh-CN" altLang="en-US" sz="2000" b="1" dirty="0">
                <a:solidFill>
                  <a:schemeClr val="bg1"/>
                </a:solidFill>
                <a:ea typeface="微软雅黑" panose="020B0503020204020204" pitchFamily="34" charset="-122"/>
              </a:rPr>
              <a:t>公布</a:t>
            </a:r>
            <a:r>
              <a:rPr lang="en-US" altLang="zh-CN" sz="2000" b="1" dirty="0">
                <a:solidFill>
                  <a:schemeClr val="bg1"/>
                </a:solidFill>
                <a:ea typeface="微软雅黑" panose="020B0503020204020204" pitchFamily="34" charset="-122"/>
              </a:rPr>
              <a:t>2019</a:t>
            </a:r>
            <a:r>
              <a:rPr lang="zh-CN" altLang="en-US" sz="2000" b="1" dirty="0">
                <a:solidFill>
                  <a:schemeClr val="bg1"/>
                </a:solidFill>
                <a:ea typeface="微软雅黑" panose="020B0503020204020204" pitchFamily="34" charset="-122"/>
              </a:rPr>
              <a:t>十大技术趋势，边缘计算位列其中，被视为未来科技发展重要趋势</a:t>
            </a:r>
            <a:endParaRPr lang="en-US" altLang="zh-CN" sz="2000" b="1" dirty="0">
              <a:solidFill>
                <a:schemeClr val="bg1"/>
              </a:solidFill>
              <a:ea typeface="微软雅黑" panose="020B0503020204020204" pitchFamily="34" charset="-122"/>
            </a:endParaRPr>
          </a:p>
          <a:p>
            <a:pPr marL="285750" indent="-285750">
              <a:buFont typeface="Arial" panose="020B0604020202020204" pitchFamily="34" charset="0"/>
              <a:buChar char="•"/>
            </a:pPr>
            <a:r>
              <a:rPr lang="en-US" altLang="zh-CN" sz="2000" b="1" dirty="0">
                <a:solidFill>
                  <a:schemeClr val="bg1"/>
                </a:solidFill>
                <a:ea typeface="微软雅黑" panose="020B0503020204020204" pitchFamily="34" charset="-122"/>
              </a:rPr>
              <a:t>Gartner</a:t>
            </a:r>
            <a:r>
              <a:rPr lang="zh-CN" altLang="en-US" sz="2000" b="1" dirty="0">
                <a:solidFill>
                  <a:schemeClr val="bg1"/>
                </a:solidFill>
                <a:ea typeface="微软雅黑" panose="020B0503020204020204" pitchFamily="34" charset="-122"/>
              </a:rPr>
              <a:t>预测：</a:t>
            </a:r>
            <a:r>
              <a:rPr lang="en-US" altLang="zh-CN" sz="2000" b="1" dirty="0">
                <a:solidFill>
                  <a:schemeClr val="bg1"/>
                </a:solidFill>
                <a:ea typeface="微软雅黑" panose="020B0503020204020204" pitchFamily="34" charset="-122"/>
              </a:rPr>
              <a:t>2017</a:t>
            </a:r>
            <a:r>
              <a:rPr lang="zh-CN" altLang="en-US" sz="2000" b="1" dirty="0">
                <a:solidFill>
                  <a:schemeClr val="bg1"/>
                </a:solidFill>
                <a:ea typeface="微软雅黑" panose="020B0503020204020204" pitchFamily="34" charset="-122"/>
              </a:rPr>
              <a:t>年</a:t>
            </a:r>
            <a:r>
              <a:rPr lang="en-US" altLang="zh-CN" sz="2000" b="1" dirty="0">
                <a:solidFill>
                  <a:schemeClr val="bg1"/>
                </a:solidFill>
                <a:ea typeface="微软雅黑" panose="020B0503020204020204" pitchFamily="34" charset="-122"/>
              </a:rPr>
              <a:t>10%</a:t>
            </a:r>
            <a:r>
              <a:rPr lang="zh-CN" altLang="en-US" sz="2000" b="1" dirty="0">
                <a:solidFill>
                  <a:schemeClr val="bg1"/>
                </a:solidFill>
                <a:ea typeface="微软雅黑" panose="020B0503020204020204" pitchFamily="34" charset="-122"/>
              </a:rPr>
              <a:t>的企业数据产生在边缘，到</a:t>
            </a:r>
            <a:r>
              <a:rPr lang="en-US" altLang="zh-CN" sz="2000" b="1" dirty="0">
                <a:solidFill>
                  <a:schemeClr val="bg1"/>
                </a:solidFill>
                <a:ea typeface="微软雅黑" panose="020B0503020204020204" pitchFamily="34" charset="-122"/>
              </a:rPr>
              <a:t>2022</a:t>
            </a:r>
            <a:r>
              <a:rPr lang="zh-CN" altLang="en-US" sz="2000" b="1" dirty="0">
                <a:solidFill>
                  <a:schemeClr val="bg1"/>
                </a:solidFill>
                <a:ea typeface="微软雅黑" panose="020B0503020204020204" pitchFamily="34" charset="-122"/>
              </a:rPr>
              <a:t>年这一比例将超过</a:t>
            </a:r>
            <a:r>
              <a:rPr lang="en-US" altLang="zh-CN" sz="2000" b="1" dirty="0">
                <a:solidFill>
                  <a:schemeClr val="bg1"/>
                </a:solidFill>
                <a:ea typeface="微软雅黑" panose="020B0503020204020204" pitchFamily="34" charset="-122"/>
              </a:rPr>
              <a:t>50%</a:t>
            </a:r>
          </a:p>
          <a:p>
            <a:pPr marL="285750" indent="-285750">
              <a:buFont typeface="Arial" panose="020B0604020202020204" pitchFamily="34" charset="0"/>
              <a:buChar char="•"/>
            </a:pPr>
            <a:r>
              <a:rPr lang="en-US" altLang="zh-CN" sz="2000" b="1" dirty="0">
                <a:solidFill>
                  <a:schemeClr val="bg1"/>
                </a:solidFill>
                <a:ea typeface="微软雅黑" panose="020B0503020204020204" pitchFamily="34" charset="-122"/>
              </a:rPr>
              <a:t>2016</a:t>
            </a:r>
            <a:r>
              <a:rPr lang="zh-CN" altLang="en-US" sz="2000" b="1" dirty="0">
                <a:solidFill>
                  <a:schemeClr val="bg1"/>
                </a:solidFill>
                <a:ea typeface="微软雅黑" panose="020B0503020204020204" pitchFamily="34" charset="-122"/>
              </a:rPr>
              <a:t>年华为、</a:t>
            </a:r>
            <a:r>
              <a:rPr lang="zh-CN" altLang="zh-CN" sz="2000" b="1" dirty="0">
                <a:solidFill>
                  <a:schemeClr val="bg1"/>
                </a:solidFill>
                <a:ea typeface="微软雅黑" panose="020B0503020204020204" pitchFamily="34" charset="-122"/>
              </a:rPr>
              <a:t>沈阳自动化所、信通院、英特尔、</a:t>
            </a:r>
            <a:r>
              <a:rPr lang="en-US" altLang="zh-CN" sz="2000" b="1" dirty="0">
                <a:solidFill>
                  <a:schemeClr val="bg1"/>
                </a:solidFill>
                <a:ea typeface="微软雅黑" panose="020B0503020204020204" pitchFamily="34" charset="-122"/>
              </a:rPr>
              <a:t>ARM</a:t>
            </a:r>
            <a:r>
              <a:rPr lang="zh-CN" altLang="zh-CN" sz="2000" b="1" dirty="0">
                <a:solidFill>
                  <a:schemeClr val="bg1"/>
                </a:solidFill>
                <a:ea typeface="微软雅黑" panose="020B0503020204020204" pitchFamily="34" charset="-122"/>
              </a:rPr>
              <a:t>、软通动力等</a:t>
            </a:r>
            <a:r>
              <a:rPr lang="en-US" altLang="zh-CN" sz="2000" b="1" dirty="0">
                <a:solidFill>
                  <a:schemeClr val="bg1"/>
                </a:solidFill>
                <a:ea typeface="微软雅黑" panose="020B0503020204020204" pitchFamily="34" charset="-122"/>
              </a:rPr>
              <a:t>6</a:t>
            </a:r>
            <a:r>
              <a:rPr lang="zh-CN" altLang="zh-CN" sz="2000" b="1" dirty="0">
                <a:solidFill>
                  <a:schemeClr val="bg1"/>
                </a:solidFill>
                <a:ea typeface="微软雅黑" panose="020B0503020204020204" pitchFamily="34" charset="-122"/>
              </a:rPr>
              <a:t>家机构联合发起的边缘计算产业联盟（</a:t>
            </a:r>
            <a:r>
              <a:rPr lang="en-US" altLang="zh-CN" sz="2000" b="1" dirty="0">
                <a:solidFill>
                  <a:schemeClr val="bg1"/>
                </a:solidFill>
                <a:ea typeface="微软雅黑" panose="020B0503020204020204" pitchFamily="34" charset="-122"/>
              </a:rPr>
              <a:t>ECC</a:t>
            </a:r>
            <a:r>
              <a:rPr lang="zh-CN" altLang="zh-CN" sz="2000" b="1" dirty="0">
                <a:solidFill>
                  <a:schemeClr val="bg1"/>
                </a:solidFill>
                <a:ea typeface="微软雅黑" panose="020B0503020204020204" pitchFamily="34" charset="-122"/>
              </a:rPr>
              <a:t>）在北京正式成立</a:t>
            </a:r>
            <a:r>
              <a:rPr lang="zh-CN" altLang="en-US" sz="2000" b="1" dirty="0">
                <a:solidFill>
                  <a:schemeClr val="bg1"/>
                </a:solidFill>
                <a:ea typeface="微软雅黑" panose="020B0503020204020204" pitchFamily="34" charset="-122"/>
              </a:rPr>
              <a:t>，目前成员数量突破</a:t>
            </a:r>
            <a:r>
              <a:rPr lang="en-US" altLang="zh-CN" sz="2000" b="1" dirty="0">
                <a:solidFill>
                  <a:schemeClr val="bg1"/>
                </a:solidFill>
                <a:ea typeface="微软雅黑" panose="020B0503020204020204" pitchFamily="34" charset="-122"/>
              </a:rPr>
              <a:t>200+</a:t>
            </a:r>
            <a:r>
              <a:rPr lang="zh-CN" altLang="en-US" sz="2000" b="1" dirty="0">
                <a:solidFill>
                  <a:schemeClr val="bg1"/>
                </a:solidFill>
                <a:ea typeface="微软雅黑" panose="020B0503020204020204" pitchFamily="34" charset="-122"/>
              </a:rPr>
              <a:t>家</a:t>
            </a:r>
            <a:endParaRPr lang="en-US" altLang="zh-CN" sz="2000" b="1" dirty="0">
              <a:solidFill>
                <a:schemeClr val="bg1"/>
              </a:solidFill>
              <a:ea typeface="微软雅黑" panose="020B0503020204020204" pitchFamily="34" charset="-122"/>
            </a:endParaRPr>
          </a:p>
        </p:txBody>
      </p:sp>
      <p:sp>
        <p:nvSpPr>
          <p:cNvPr id="12" name="内容占位符 11">
            <a:extLst>
              <a:ext uri="{FF2B5EF4-FFF2-40B4-BE49-F238E27FC236}">
                <a16:creationId xmlns:a16="http://schemas.microsoft.com/office/drawing/2014/main" id="{924E5E5B-1901-CF4C-BAD6-424D365465D0}"/>
              </a:ext>
            </a:extLst>
          </p:cNvPr>
          <p:cNvSpPr>
            <a:spLocks noGrp="1"/>
          </p:cNvSpPr>
          <p:nvPr>
            <p:ph idx="1"/>
          </p:nvPr>
        </p:nvSpPr>
        <p:spPr>
          <a:xfrm>
            <a:off x="96644" y="1115617"/>
            <a:ext cx="8585127" cy="1854026"/>
          </a:xfrm>
        </p:spPr>
        <p:txBody>
          <a:bodyPr/>
          <a:lstStyle/>
          <a:p>
            <a:r>
              <a:rPr lang="zh-CN" altLang="en-US" sz="2800" dirty="0">
                <a:latin typeface="黑体" panose="02010609060101010101" pitchFamily="49" charset="-122"/>
                <a:ea typeface="黑体" panose="02010609060101010101" pitchFamily="49" charset="-122"/>
              </a:rPr>
              <a:t>边缘计算是在靠近数据源的边缘进行数据处理的新型计算范式，可以广泛分布在数据密集区域，它将大部分的计算沉降在靠近设备的边缘，小部分连接远处的云端</a:t>
            </a:r>
            <a:endParaRPr kumimoji="1" lang="zh-CN" altLang="en-US" sz="2800" dirty="0"/>
          </a:p>
        </p:txBody>
      </p:sp>
      <p:sp>
        <p:nvSpPr>
          <p:cNvPr id="13" name="标题 2">
            <a:extLst>
              <a:ext uri="{FF2B5EF4-FFF2-40B4-BE49-F238E27FC236}">
                <a16:creationId xmlns:a16="http://schemas.microsoft.com/office/drawing/2014/main" id="{391BE750-32C9-6746-906C-37C7C4C2D122}"/>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黑体" panose="02010609060101010101" pitchFamily="49" charset="-122"/>
                <a:ea typeface="黑体" panose="02010609060101010101" pitchFamily="49" charset="-122"/>
              </a:rPr>
              <a:t>云计算发展趋势</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边缘计算</a:t>
            </a:r>
            <a:endParaRPr kumimoji="1" lang="zh-CN" altLang="en-US" sz="4400" dirty="0">
              <a:solidFill>
                <a:srgbClr val="3E2BFF"/>
              </a:solidFill>
            </a:endParaRPr>
          </a:p>
        </p:txBody>
      </p:sp>
    </p:spTree>
    <p:extLst>
      <p:ext uri="{BB962C8B-B14F-4D97-AF65-F5344CB8AC3E}">
        <p14:creationId xmlns:p14="http://schemas.microsoft.com/office/powerpoint/2010/main" val="30994438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云计算关键技术</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云计算展望</a:t>
            </a:r>
            <a:endParaRPr kumimoji="1" lang="en-US" altLang="zh-CN" sz="3200" dirty="0">
              <a:solidFill>
                <a:srgbClr val="FF0000"/>
              </a:solidFill>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容器化</a:t>
            </a:r>
            <a:endParaRPr lang="en-US" altLang="zh-CN" sz="2800" dirty="0">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latin typeface="SimHei" panose="02010609060101010101" pitchFamily="49" charset="-122"/>
                <a:ea typeface="SimHei" panose="02010609060101010101" pitchFamily="49" charset="-122"/>
              </a:rPr>
              <a:t>边缘化</a:t>
            </a:r>
            <a:endParaRPr lang="en-US" altLang="zh-CN" sz="2800" dirty="0">
              <a:latin typeface="SimHei" panose="02010609060101010101" pitchFamily="49" charset="-122"/>
              <a:ea typeface="SimHei" panose="02010609060101010101" pitchFamily="49" charset="-122"/>
            </a:endParaRPr>
          </a:p>
          <a:p>
            <a:pPr lvl="1">
              <a:buFont typeface="Wingdings" panose="05000000000000000000" pitchFamily="2" charset="2"/>
              <a:buChar char="Ø"/>
            </a:pPr>
            <a:r>
              <a:rPr lang="zh-CN" altLang="en-US" sz="2800" dirty="0">
                <a:solidFill>
                  <a:srgbClr val="FF0000"/>
                </a:solidFill>
                <a:latin typeface="SimHei" panose="02010609060101010101" pitchFamily="49" charset="-122"/>
                <a:ea typeface="SimHei" panose="02010609060101010101" pitchFamily="49" charset="-122"/>
              </a:rPr>
              <a:t>软件定义化</a:t>
            </a:r>
            <a:endParaRPr lang="en-US" altLang="zh-CN"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34021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E7A29-19C5-A144-A85F-5CBFDC26071D}"/>
              </a:ext>
            </a:extLst>
          </p:cNvPr>
          <p:cNvSpPr>
            <a:spLocks noGrp="1"/>
          </p:cNvSpPr>
          <p:nvPr>
            <p:ph type="title"/>
          </p:nvPr>
        </p:nvSpPr>
        <p:spPr/>
        <p:txBody>
          <a:bodyPr/>
          <a:lstStyle/>
          <a:p>
            <a:pPr algn="ctr"/>
            <a:r>
              <a:rPr kumimoji="1" lang="zh-CN" altLang="en-US" sz="4800" b="1" dirty="0">
                <a:solidFill>
                  <a:srgbClr val="3E2BFF"/>
                </a:solidFill>
                <a:latin typeface="SimHei" panose="02010609060101010101" pitchFamily="49" charset="-122"/>
                <a:ea typeface="SimHei" panose="02010609060101010101" pitchFamily="49" charset="-122"/>
              </a:rPr>
              <a:t>一切皆为服务</a:t>
            </a:r>
          </a:p>
        </p:txBody>
      </p:sp>
      <p:pic>
        <p:nvPicPr>
          <p:cNvPr id="3" name="对象 3">
            <a:extLst>
              <a:ext uri="{FF2B5EF4-FFF2-40B4-BE49-F238E27FC236}">
                <a16:creationId xmlns:a16="http://schemas.microsoft.com/office/drawing/2014/main" id="{232B7AB6-1D7B-4E4E-8015-E1BA65475B29}"/>
              </a:ext>
            </a:extLst>
          </p:cNvPr>
          <p:cNvPicPr>
            <a:picLocks noChangeArrowheads="1"/>
          </p:cNvPicPr>
          <p:nvPr/>
        </p:nvPicPr>
        <p:blipFill>
          <a:blip r:embed="rId2">
            <a:extLst>
              <a:ext uri="{28A0092B-C50C-407E-A947-70E740481C1C}">
                <a14:useLocalDpi xmlns:a14="http://schemas.microsoft.com/office/drawing/2010/main" val="0"/>
              </a:ext>
            </a:extLst>
          </a:blip>
          <a:srcRect t="-397" b="-250"/>
          <a:stretch>
            <a:fillRect/>
          </a:stretch>
        </p:blipFill>
        <p:spPr bwMode="auto">
          <a:xfrm>
            <a:off x="4381500" y="1785939"/>
            <a:ext cx="5750170" cy="430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
            <a:extLst>
              <a:ext uri="{FF2B5EF4-FFF2-40B4-BE49-F238E27FC236}">
                <a16:creationId xmlns:a16="http://schemas.microsoft.com/office/drawing/2014/main" id="{E28E66B4-CD64-F741-B98C-BB50CB5D8D40}"/>
              </a:ext>
            </a:extLst>
          </p:cNvPr>
          <p:cNvSpPr>
            <a:spLocks noChangeArrowheads="1"/>
          </p:cNvSpPr>
          <p:nvPr/>
        </p:nvSpPr>
        <p:spPr bwMode="auto">
          <a:xfrm>
            <a:off x="2060330" y="2000250"/>
            <a:ext cx="1988043" cy="523218"/>
          </a:xfrm>
          <a:prstGeom prst="rect">
            <a:avLst/>
          </a:prstGeom>
          <a:solidFill>
            <a:srgbClr val="99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3300"/>
            </a:extrusionClr>
            <a:contourClr>
              <a:srgbClr val="993300"/>
            </a:contourClr>
          </a:sp3d>
        </p:spPr>
        <p:txBody>
          <a:bodyPr wrap="none" lIns="91439" tIns="45719" rIns="91439" bIns="45719">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2800" b="1" dirty="0">
                <a:solidFill>
                  <a:srgbClr val="FFFFFF"/>
                </a:solidFill>
                <a:latin typeface="SimHei" panose="02010609060101010101" pitchFamily="49" charset="-122"/>
                <a:ea typeface="SimHei" panose="02010609060101010101" pitchFamily="49" charset="-122"/>
                <a:sym typeface="Chalkboard" panose="03050602040202020205" pitchFamily="66" charset="0"/>
              </a:rPr>
              <a:t>云计算应用</a:t>
            </a:r>
          </a:p>
        </p:txBody>
      </p:sp>
      <p:sp>
        <p:nvSpPr>
          <p:cNvPr id="5" name="AutoShape 8">
            <a:extLst>
              <a:ext uri="{FF2B5EF4-FFF2-40B4-BE49-F238E27FC236}">
                <a16:creationId xmlns:a16="http://schemas.microsoft.com/office/drawing/2014/main" id="{93611FA5-7959-3341-B9AD-803F35425238}"/>
              </a:ext>
            </a:extLst>
          </p:cNvPr>
          <p:cNvSpPr>
            <a:spLocks noChangeArrowheads="1"/>
          </p:cNvSpPr>
          <p:nvPr/>
        </p:nvSpPr>
        <p:spPr bwMode="auto">
          <a:xfrm>
            <a:off x="2881314" y="2428875"/>
            <a:ext cx="485775" cy="2928938"/>
          </a:xfrm>
          <a:prstGeom prst="upDownArrow">
            <a:avLst>
              <a:gd name="adj1" fmla="val 49676"/>
              <a:gd name="adj2" fmla="val 62109"/>
            </a:avLst>
          </a:prstGeom>
          <a:solidFill>
            <a:schemeClr val="accent1"/>
          </a:solidFill>
          <a:ln w="9525">
            <a:solidFill>
              <a:schemeClr val="tx1"/>
            </a:solidFill>
            <a:miter lim="800000"/>
            <a:headEnd/>
            <a:tailEnd/>
          </a:ln>
        </p:spPr>
        <p:txBody>
          <a:bodyPr vert="eaVert" wrap="none" lIns="91439" tIns="45719" rIns="91439" bIns="45719" anchor="ct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eaLnBrk="1" hangingPunct="1">
              <a:defRPr/>
            </a:pPr>
            <a:endParaRPr lang="zh-CN" altLang="en-US" sz="3023">
              <a:latin typeface="Calibri" panose="020F0502020204030204" pitchFamily="34" charset="0"/>
            </a:endParaRPr>
          </a:p>
        </p:txBody>
      </p:sp>
      <p:sp>
        <p:nvSpPr>
          <p:cNvPr id="6" name="Rectangle 6">
            <a:extLst>
              <a:ext uri="{FF2B5EF4-FFF2-40B4-BE49-F238E27FC236}">
                <a16:creationId xmlns:a16="http://schemas.microsoft.com/office/drawing/2014/main" id="{7296C7C4-4BDC-2E41-B123-41A6515A33CC}"/>
              </a:ext>
            </a:extLst>
          </p:cNvPr>
          <p:cNvSpPr>
            <a:spLocks noChangeArrowheads="1"/>
          </p:cNvSpPr>
          <p:nvPr/>
        </p:nvSpPr>
        <p:spPr bwMode="auto">
          <a:xfrm>
            <a:off x="2046042" y="5572125"/>
            <a:ext cx="1988043" cy="523218"/>
          </a:xfrm>
          <a:prstGeom prst="rect">
            <a:avLst/>
          </a:prstGeom>
          <a:solidFill>
            <a:srgbClr val="0080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8000"/>
            </a:extrusionClr>
            <a:contourClr>
              <a:srgbClr val="008000"/>
            </a:contourClr>
          </a:sp3d>
        </p:spPr>
        <p:txBody>
          <a:bodyPr wrap="none" lIns="91439" tIns="45719" rIns="91439" bIns="45719">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2800" b="1" dirty="0">
                <a:solidFill>
                  <a:srgbClr val="FFFFFF"/>
                </a:solidFill>
                <a:latin typeface="SimHei" panose="02010609060101010101" pitchFamily="49" charset="-122"/>
                <a:ea typeface="SimHei" panose="02010609060101010101" pitchFamily="49" charset="-122"/>
                <a:sym typeface="Chalkboard" panose="03050602040202020205" pitchFamily="66" charset="0"/>
              </a:rPr>
              <a:t>云计算平台</a:t>
            </a:r>
          </a:p>
        </p:txBody>
      </p:sp>
    </p:spTree>
    <p:extLst>
      <p:ext uri="{BB962C8B-B14F-4D97-AF65-F5344CB8AC3E}">
        <p14:creationId xmlns:p14="http://schemas.microsoft.com/office/powerpoint/2010/main" val="1206473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CFBC59-EC43-E846-A1FF-894733884C50}"/>
              </a:ext>
            </a:extLst>
          </p:cNvPr>
          <p:cNvSpPr>
            <a:spLocks noGrp="1"/>
          </p:cNvSpPr>
          <p:nvPr>
            <p:ph idx="1"/>
          </p:nvPr>
        </p:nvSpPr>
        <p:spPr>
          <a:xfrm>
            <a:off x="208155" y="1166018"/>
            <a:ext cx="11835161" cy="4900245"/>
          </a:xfrm>
        </p:spPr>
        <p:txBody>
          <a:bodyPr/>
          <a:lstStyle/>
          <a:p>
            <a:r>
              <a:rPr lang="en-US" altLang="zh-CN" sz="3200" dirty="0">
                <a:ea typeface="SimHei" panose="02010609060101010101" pitchFamily="49" charset="-122"/>
              </a:rPr>
              <a:t>SDN</a:t>
            </a:r>
            <a:r>
              <a:rPr lang="zh-CN" altLang="en-US" sz="3200" dirty="0">
                <a:ea typeface="SimHei" panose="02010609060101010101" pitchFamily="49" charset="-122"/>
              </a:rPr>
              <a:t>不是一个具体的技术，而是一种新型的网络设计理念。其核心特点是抽象出网络操作系统平台，屏蔽底层网络设备物理细节差异，并向上层提供统一的管理和编程接口，以网络操作系统平台为基础开发出应用程序，通过软件来定义网络拓扑、资源分配、处理机制等</a:t>
            </a:r>
          </a:p>
          <a:p>
            <a:r>
              <a:rPr lang="en-US" altLang="zh-CN" sz="3200" dirty="0">
                <a:ea typeface="SimHei" panose="02010609060101010101" pitchFamily="49" charset="-122"/>
              </a:rPr>
              <a:t>SDN</a:t>
            </a:r>
            <a:r>
              <a:rPr lang="zh-CN" altLang="en-US" sz="3200" dirty="0">
                <a:ea typeface="SimHei" panose="02010609060101010101" pitchFamily="49" charset="-122"/>
              </a:rPr>
              <a:t>的发展大致可分为广义和狭义两种，广义</a:t>
            </a:r>
            <a:r>
              <a:rPr lang="en-US" altLang="zh-CN" sz="3200" dirty="0">
                <a:ea typeface="SimHei" panose="02010609060101010101" pitchFamily="49" charset="-122"/>
              </a:rPr>
              <a:t>SDN</a:t>
            </a:r>
            <a:r>
              <a:rPr lang="zh-CN" altLang="en-US" sz="3200" dirty="0">
                <a:ea typeface="SimHei" panose="02010609060101010101" pitchFamily="49" charset="-122"/>
              </a:rPr>
              <a:t>泛指向上层应用开放资源接口，可实现软件编程控制的各类基础网络架构，狭义</a:t>
            </a:r>
            <a:r>
              <a:rPr lang="en-US" altLang="zh-CN" sz="3200" dirty="0">
                <a:ea typeface="SimHei" panose="02010609060101010101" pitchFamily="49" charset="-122"/>
              </a:rPr>
              <a:t>SDN</a:t>
            </a:r>
            <a:r>
              <a:rPr lang="zh-CN" altLang="en-US" sz="3200" dirty="0">
                <a:ea typeface="SimHei" panose="02010609060101010101" pitchFamily="49" charset="-122"/>
              </a:rPr>
              <a:t>则专指符合</a:t>
            </a:r>
            <a:r>
              <a:rPr lang="en-US" altLang="zh-CN" sz="3200" dirty="0">
                <a:ea typeface="SimHei" panose="02010609060101010101" pitchFamily="49" charset="-122"/>
              </a:rPr>
              <a:t>ONF</a:t>
            </a:r>
            <a:r>
              <a:rPr lang="zh-CN" altLang="en-US" sz="3200" dirty="0">
                <a:ea typeface="SimHei" panose="02010609060101010101" pitchFamily="49" charset="-122"/>
              </a:rPr>
              <a:t>组织定义的基于标准</a:t>
            </a:r>
            <a:r>
              <a:rPr lang="en-US" altLang="zh-CN" sz="3200" dirty="0" err="1">
                <a:ea typeface="SimHei" panose="02010609060101010101" pitchFamily="49" charset="-122"/>
              </a:rPr>
              <a:t>Openflow</a:t>
            </a:r>
            <a:r>
              <a:rPr lang="zh-CN" altLang="en-US" sz="3200" dirty="0">
                <a:ea typeface="SimHei" panose="02010609060101010101" pitchFamily="49" charset="-122"/>
              </a:rPr>
              <a:t>协议实现的软件定义网络</a:t>
            </a:r>
          </a:p>
        </p:txBody>
      </p:sp>
      <p:sp>
        <p:nvSpPr>
          <p:cNvPr id="2" name="标题 1">
            <a:extLst>
              <a:ext uri="{FF2B5EF4-FFF2-40B4-BE49-F238E27FC236}">
                <a16:creationId xmlns:a16="http://schemas.microsoft.com/office/drawing/2014/main" id="{A8D11BF2-7A45-844C-B0F0-23AC432F5E4A}"/>
              </a:ext>
            </a:extLst>
          </p:cNvPr>
          <p:cNvSpPr>
            <a:spLocks noGrp="1"/>
          </p:cNvSpPr>
          <p:nvPr>
            <p:ph type="title"/>
          </p:nvPr>
        </p:nvSpPr>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—SDN</a:t>
            </a:r>
            <a:endParaRPr kumimoji="1" lang="zh-CN" altLang="en-US" sz="4400" dirty="0">
              <a:solidFill>
                <a:srgbClr val="3E2BFF"/>
              </a:solidFill>
            </a:endParaRPr>
          </a:p>
        </p:txBody>
      </p:sp>
      <p:sp>
        <p:nvSpPr>
          <p:cNvPr id="6" name="矩形 5">
            <a:extLst>
              <a:ext uri="{FF2B5EF4-FFF2-40B4-BE49-F238E27FC236}">
                <a16:creationId xmlns:a16="http://schemas.microsoft.com/office/drawing/2014/main" id="{0A633B1E-A99E-417B-BC7E-74782FD53235}"/>
              </a:ext>
            </a:extLst>
          </p:cNvPr>
          <p:cNvSpPr/>
          <p:nvPr/>
        </p:nvSpPr>
        <p:spPr>
          <a:xfrm>
            <a:off x="830510" y="1432312"/>
            <a:ext cx="184731" cy="584775"/>
          </a:xfrm>
          <a:prstGeom prst="rect">
            <a:avLst/>
          </a:prstGeom>
        </p:spPr>
        <p:txBody>
          <a:bodyPr wrap="none">
            <a:spAutoFit/>
          </a:bodyPr>
          <a:lstStyle/>
          <a:p>
            <a:endParaRPr lang="zh-CN" altLang="en-US"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8408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C6CC9F3-712A-BB41-AAEC-BD815B7517C5}"/>
              </a:ext>
            </a:extLst>
          </p:cNvPr>
          <p:cNvSpPr>
            <a:spLocks noGrp="1"/>
          </p:cNvSpPr>
          <p:nvPr>
            <p:ph idx="1"/>
          </p:nvPr>
        </p:nvSpPr>
        <p:spPr>
          <a:xfrm>
            <a:off x="170578" y="1143859"/>
            <a:ext cx="4391762" cy="4525963"/>
          </a:xfrm>
        </p:spPr>
        <p:txBody>
          <a:bodyPr/>
          <a:lstStyle/>
          <a:p>
            <a:r>
              <a:rPr lang="en-US" altLang="zh-CN" sz="3200" dirty="0">
                <a:ea typeface="SimHei" panose="02010609060101010101" pitchFamily="49" charset="-122"/>
              </a:rPr>
              <a:t>SDN</a:t>
            </a:r>
            <a:r>
              <a:rPr lang="zh-CN" altLang="en-US" sz="3200" dirty="0">
                <a:ea typeface="SimHei" panose="02010609060101010101" pitchFamily="49" charset="-122"/>
              </a:rPr>
              <a:t>的体系架构</a:t>
            </a:r>
          </a:p>
          <a:p>
            <a:r>
              <a:rPr lang="en-US" altLang="zh-CN" sz="3200" dirty="0">
                <a:ea typeface="SimHei" panose="02010609060101010101" pitchFamily="49" charset="-122"/>
              </a:rPr>
              <a:t>SDN</a:t>
            </a:r>
            <a:r>
              <a:rPr lang="zh-CN" altLang="en-US" sz="3200" dirty="0">
                <a:ea typeface="SimHei" panose="02010609060101010101" pitchFamily="49" charset="-122"/>
              </a:rPr>
              <a:t>的特征属性</a:t>
            </a:r>
          </a:p>
          <a:p>
            <a:pPr lvl="1"/>
            <a:r>
              <a:rPr lang="zh-CN" altLang="en-US" sz="2800" dirty="0">
                <a:ea typeface="SimHei" panose="02010609060101010101" pitchFamily="49" charset="-122"/>
              </a:rPr>
              <a:t>控制面与转发平面分离</a:t>
            </a:r>
          </a:p>
          <a:p>
            <a:pPr lvl="1"/>
            <a:r>
              <a:rPr lang="zh-CN" altLang="en-US" sz="2800" dirty="0">
                <a:ea typeface="SimHei" panose="02010609060101010101" pitchFamily="49" charset="-122"/>
              </a:rPr>
              <a:t>开放的可编程接口</a:t>
            </a:r>
          </a:p>
          <a:p>
            <a:pPr lvl="1"/>
            <a:r>
              <a:rPr lang="zh-CN" altLang="en-US" sz="2800" dirty="0">
                <a:ea typeface="SimHei" panose="02010609060101010101" pitchFamily="49" charset="-122"/>
              </a:rPr>
              <a:t>集中化的网络控制</a:t>
            </a:r>
          </a:p>
          <a:p>
            <a:pPr lvl="1"/>
            <a:r>
              <a:rPr lang="zh-CN" altLang="en-US" sz="2800" dirty="0">
                <a:ea typeface="SimHei" panose="02010609060101010101" pitchFamily="49" charset="-122"/>
              </a:rPr>
              <a:t>网络业务的自动应用程序控制</a:t>
            </a:r>
          </a:p>
        </p:txBody>
      </p:sp>
      <p:pic>
        <p:nvPicPr>
          <p:cNvPr id="2" name="图片 1">
            <a:extLst>
              <a:ext uri="{FF2B5EF4-FFF2-40B4-BE49-F238E27FC236}">
                <a16:creationId xmlns:a16="http://schemas.microsoft.com/office/drawing/2014/main" id="{27F08E95-509B-4605-98BA-5AED7756FF5D}"/>
              </a:ext>
            </a:extLst>
          </p:cNvPr>
          <p:cNvPicPr>
            <a:picLocks noChangeAspect="1"/>
          </p:cNvPicPr>
          <p:nvPr/>
        </p:nvPicPr>
        <p:blipFill>
          <a:blip r:embed="rId2"/>
          <a:stretch>
            <a:fillRect/>
          </a:stretch>
        </p:blipFill>
        <p:spPr>
          <a:xfrm>
            <a:off x="4562340" y="1115616"/>
            <a:ext cx="7629660" cy="5742384"/>
          </a:xfrm>
          <a:prstGeom prst="rect">
            <a:avLst/>
          </a:prstGeom>
        </p:spPr>
      </p:pic>
      <p:sp>
        <p:nvSpPr>
          <p:cNvPr id="19" name="标题 1">
            <a:extLst>
              <a:ext uri="{FF2B5EF4-FFF2-40B4-BE49-F238E27FC236}">
                <a16:creationId xmlns:a16="http://schemas.microsoft.com/office/drawing/2014/main" id="{2E4AD270-771A-BD4C-8F43-8FF686A70B3A}"/>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—SDN</a:t>
            </a:r>
            <a:endParaRPr kumimoji="1" lang="zh-CN" altLang="en-US" sz="4400" dirty="0">
              <a:solidFill>
                <a:srgbClr val="3E2BFF"/>
              </a:solidFill>
            </a:endParaRPr>
          </a:p>
        </p:txBody>
      </p:sp>
    </p:spTree>
    <p:extLst>
      <p:ext uri="{BB962C8B-B14F-4D97-AF65-F5344CB8AC3E}">
        <p14:creationId xmlns:p14="http://schemas.microsoft.com/office/powerpoint/2010/main" val="1160792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160848-0711-9247-A3DE-52FC8FF74F81}"/>
              </a:ext>
            </a:extLst>
          </p:cNvPr>
          <p:cNvSpPr>
            <a:spLocks noGrp="1"/>
          </p:cNvSpPr>
          <p:nvPr>
            <p:ph idx="1"/>
          </p:nvPr>
        </p:nvSpPr>
        <p:spPr>
          <a:xfrm>
            <a:off x="163552" y="1188022"/>
            <a:ext cx="10972800" cy="2737208"/>
          </a:xfrm>
        </p:spPr>
        <p:txBody>
          <a:bodyPr/>
          <a:lstStyle/>
          <a:p>
            <a:r>
              <a:rPr lang="en-US" altLang="zh-CN" sz="3200" dirty="0">
                <a:ea typeface="SimHei" panose="02010609060101010101" pitchFamily="49" charset="-122"/>
              </a:rPr>
              <a:t>SDN</a:t>
            </a:r>
            <a:r>
              <a:rPr lang="zh-CN" altLang="en-US" sz="3200" dirty="0">
                <a:ea typeface="SimHei" panose="02010609060101010101" pitchFamily="49" charset="-122"/>
              </a:rPr>
              <a:t>的优势</a:t>
            </a:r>
          </a:p>
          <a:p>
            <a:pPr lvl="1"/>
            <a:r>
              <a:rPr lang="zh-CN" altLang="en-US" sz="2800" dirty="0">
                <a:ea typeface="SimHei" panose="02010609060101010101" pitchFamily="49" charset="-122"/>
              </a:rPr>
              <a:t>便捷的统一管理</a:t>
            </a:r>
          </a:p>
          <a:p>
            <a:pPr lvl="1"/>
            <a:r>
              <a:rPr lang="zh-CN" altLang="en-US" sz="2800" dirty="0">
                <a:ea typeface="SimHei" panose="02010609060101010101" pitchFamily="49" charset="-122"/>
              </a:rPr>
              <a:t>无缝的版本升级</a:t>
            </a:r>
          </a:p>
          <a:p>
            <a:pPr lvl="1"/>
            <a:r>
              <a:rPr lang="zh-CN" altLang="en-US" sz="2800" dirty="0">
                <a:ea typeface="SimHei" panose="02010609060101010101" pitchFamily="49" charset="-122"/>
              </a:rPr>
              <a:t>网络数据可视化</a:t>
            </a:r>
          </a:p>
          <a:p>
            <a:pPr lvl="1"/>
            <a:r>
              <a:rPr lang="zh-CN" altLang="en-US" sz="2800" dirty="0">
                <a:ea typeface="SimHei" panose="02010609060101010101" pitchFamily="49" charset="-122"/>
              </a:rPr>
              <a:t>流量整体调度</a:t>
            </a:r>
          </a:p>
        </p:txBody>
      </p:sp>
      <p:pic>
        <p:nvPicPr>
          <p:cNvPr id="19" name="图片 18">
            <a:extLst>
              <a:ext uri="{FF2B5EF4-FFF2-40B4-BE49-F238E27FC236}">
                <a16:creationId xmlns:a16="http://schemas.microsoft.com/office/drawing/2014/main" id="{4C8364CD-141E-48A8-984E-125ECEA38587}"/>
              </a:ext>
            </a:extLst>
          </p:cNvPr>
          <p:cNvPicPr>
            <a:picLocks noChangeAspect="1"/>
          </p:cNvPicPr>
          <p:nvPr/>
        </p:nvPicPr>
        <p:blipFill>
          <a:blip r:embed="rId2"/>
          <a:stretch>
            <a:fillRect/>
          </a:stretch>
        </p:blipFill>
        <p:spPr>
          <a:xfrm>
            <a:off x="3397521" y="2319455"/>
            <a:ext cx="8772177" cy="4441052"/>
          </a:xfrm>
          <a:prstGeom prst="rect">
            <a:avLst/>
          </a:prstGeom>
        </p:spPr>
      </p:pic>
      <p:sp>
        <p:nvSpPr>
          <p:cNvPr id="16" name="标题 1">
            <a:extLst>
              <a:ext uri="{FF2B5EF4-FFF2-40B4-BE49-F238E27FC236}">
                <a16:creationId xmlns:a16="http://schemas.microsoft.com/office/drawing/2014/main" id="{05942AE6-AE8A-9945-883D-86395BA79F32}"/>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—SDN</a:t>
            </a:r>
            <a:endParaRPr kumimoji="1" lang="zh-CN" altLang="en-US" sz="4400" dirty="0">
              <a:solidFill>
                <a:srgbClr val="3E2BFF"/>
              </a:solidFill>
            </a:endParaRPr>
          </a:p>
        </p:txBody>
      </p:sp>
    </p:spTree>
    <p:extLst>
      <p:ext uri="{BB962C8B-B14F-4D97-AF65-F5344CB8AC3E}">
        <p14:creationId xmlns:p14="http://schemas.microsoft.com/office/powerpoint/2010/main" val="9250948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AD4C32-1129-B940-ABB0-5EA61CF8713D}"/>
              </a:ext>
            </a:extLst>
          </p:cNvPr>
          <p:cNvSpPr>
            <a:spLocks noGrp="1"/>
          </p:cNvSpPr>
          <p:nvPr>
            <p:ph idx="1"/>
          </p:nvPr>
        </p:nvSpPr>
        <p:spPr>
          <a:xfrm>
            <a:off x="107795" y="1166018"/>
            <a:ext cx="11913220" cy="4933699"/>
          </a:xfrm>
        </p:spPr>
        <p:txBody>
          <a:bodyPr/>
          <a:lstStyle/>
          <a:p>
            <a:r>
              <a:rPr lang="en-US" altLang="zh-CN" sz="3200" dirty="0">
                <a:ea typeface="SimHei" panose="02010609060101010101" pitchFamily="49" charset="-122"/>
              </a:rPr>
              <a:t>SDN</a:t>
            </a:r>
            <a:r>
              <a:rPr lang="zh-CN" altLang="en-US" sz="3200" dirty="0">
                <a:ea typeface="SimHei" panose="02010609060101010101" pitchFamily="49" charset="-122"/>
              </a:rPr>
              <a:t>的全球网络视图、可编程性和开放性功能为在数据中心网络内和跨数据中心基于</a:t>
            </a:r>
            <a:r>
              <a:rPr lang="en-US" altLang="zh-CN" sz="3200" dirty="0">
                <a:ea typeface="SimHei" panose="02010609060101010101" pitchFamily="49" charset="-122"/>
              </a:rPr>
              <a:t>SDN</a:t>
            </a:r>
            <a:r>
              <a:rPr lang="zh-CN" altLang="en-US" sz="3200" dirty="0">
                <a:ea typeface="SimHei" panose="02010609060101010101" pitchFamily="49" charset="-122"/>
              </a:rPr>
              <a:t>的流量工程机制提供支撑</a:t>
            </a:r>
          </a:p>
          <a:p>
            <a:pPr lvl="1"/>
            <a:r>
              <a:rPr lang="zh-CN" altLang="en-US" sz="2800" dirty="0">
                <a:ea typeface="SimHei" panose="02010609060101010101" pitchFamily="49" charset="-122"/>
              </a:rPr>
              <a:t>通过在数据中心网络中使用</a:t>
            </a:r>
            <a:r>
              <a:rPr lang="en-US" altLang="zh-CN" sz="2800" dirty="0">
                <a:ea typeface="SimHei" panose="02010609060101010101" pitchFamily="49" charset="-122"/>
              </a:rPr>
              <a:t>SDN</a:t>
            </a:r>
            <a:r>
              <a:rPr lang="zh-CN" altLang="en-US" sz="2800" dirty="0">
                <a:ea typeface="SimHei" panose="02010609060101010101" pitchFamily="49" charset="-122"/>
              </a:rPr>
              <a:t>，可以使用基于当前网络利用率和流量大小的动态流量调度和管理，更加高效和智能地完成流量工程（</a:t>
            </a:r>
            <a:r>
              <a:rPr lang="en-US" altLang="zh-CN" sz="2800" dirty="0">
                <a:ea typeface="SimHei" panose="02010609060101010101" pitchFamily="49" charset="-122"/>
              </a:rPr>
              <a:t>TE</a:t>
            </a:r>
            <a:r>
              <a:rPr lang="zh-CN" altLang="en-US" sz="2800" dirty="0">
                <a:ea typeface="SimHei" panose="02010609060101010101" pitchFamily="49" charset="-122"/>
              </a:rPr>
              <a:t>）</a:t>
            </a:r>
          </a:p>
          <a:p>
            <a:pPr lvl="1"/>
            <a:r>
              <a:rPr lang="zh-CN" altLang="en-US" sz="2800" dirty="0">
                <a:ea typeface="SimHei" panose="02010609060101010101" pitchFamily="49" charset="-122"/>
              </a:rPr>
              <a:t>尽管流量工程已广泛应用于数据网络，但SDN的不同特征需要一套新的流量工程方法来利用网络的可用全局视图和流量特征或模式</a:t>
            </a:r>
          </a:p>
          <a:p>
            <a:r>
              <a:rPr lang="en-US" altLang="zh-CN" sz="3200" dirty="0">
                <a:ea typeface="SimHei" panose="02010609060101010101" pitchFamily="49" charset="-122"/>
              </a:rPr>
              <a:t>SDN</a:t>
            </a:r>
            <a:r>
              <a:rPr lang="zh-CN" altLang="en-US" sz="3200" dirty="0">
                <a:ea typeface="SimHei" panose="02010609060101010101" pitchFamily="49" charset="-122"/>
              </a:rPr>
              <a:t>将有助于提高网络层和应用层内的安全性和可靠性</a:t>
            </a:r>
          </a:p>
          <a:p>
            <a:pPr lvl="1"/>
            <a:r>
              <a:rPr lang="zh-CN" altLang="en-US" sz="2800" dirty="0">
                <a:ea typeface="SimHei" panose="02010609060101010101" pitchFamily="49" charset="-122"/>
              </a:rPr>
              <a:t>SDN带来的功能可用于引入新颖的安全服务，并解决云中一些正在进行的问题，如：DoS攻击检测和缓解，监控细粒度安全检查、流量异常检测等</a:t>
            </a:r>
          </a:p>
        </p:txBody>
      </p:sp>
      <p:sp>
        <p:nvSpPr>
          <p:cNvPr id="10" name="矩形 9">
            <a:extLst>
              <a:ext uri="{FF2B5EF4-FFF2-40B4-BE49-F238E27FC236}">
                <a16:creationId xmlns:a16="http://schemas.microsoft.com/office/drawing/2014/main" id="{5D228E02-3186-495E-9AB3-D8DB00B37A3A}"/>
              </a:ext>
            </a:extLst>
          </p:cNvPr>
          <p:cNvSpPr/>
          <p:nvPr/>
        </p:nvSpPr>
        <p:spPr>
          <a:xfrm>
            <a:off x="925551" y="6455215"/>
            <a:ext cx="11206976" cy="369332"/>
          </a:xfrm>
          <a:prstGeom prst="rect">
            <a:avLst/>
          </a:prstGeom>
        </p:spPr>
        <p:txBody>
          <a:bodyPr wrap="square">
            <a:spAutoFit/>
          </a:bodyPr>
          <a:lstStyle/>
          <a:p>
            <a:pPr lvl="0"/>
            <a:r>
              <a:rPr lang="en-US" altLang="zh-CN" i="1" dirty="0"/>
              <a:t>ACM Computing Surveys, A Manifesto for Future Generation Cloud Computing: Research Directions for the Next Decade</a:t>
            </a:r>
          </a:p>
        </p:txBody>
      </p:sp>
      <p:sp>
        <p:nvSpPr>
          <p:cNvPr id="19" name="标题 1">
            <a:extLst>
              <a:ext uri="{FF2B5EF4-FFF2-40B4-BE49-F238E27FC236}">
                <a16:creationId xmlns:a16="http://schemas.microsoft.com/office/drawing/2014/main" id="{DD4D0395-D650-F949-87D6-9B4E954A89EB}"/>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—SDN</a:t>
            </a:r>
            <a:r>
              <a:rPr lang="zh-CN" altLang="en-US" sz="4800" b="1" dirty="0">
                <a:solidFill>
                  <a:srgbClr val="3E2BFF"/>
                </a:solidFill>
                <a:ea typeface="SimHei" panose="02010609060101010101" pitchFamily="49" charset="-122"/>
              </a:rPr>
              <a:t>与云计算</a:t>
            </a:r>
            <a:endParaRPr kumimoji="1" lang="zh-CN" altLang="en-US" sz="4400" dirty="0">
              <a:solidFill>
                <a:srgbClr val="3E2BFF"/>
              </a:solidFill>
            </a:endParaRPr>
          </a:p>
        </p:txBody>
      </p:sp>
    </p:spTree>
    <p:extLst>
      <p:ext uri="{BB962C8B-B14F-4D97-AF65-F5344CB8AC3E}">
        <p14:creationId xmlns:p14="http://schemas.microsoft.com/office/powerpoint/2010/main" val="4612616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A9C6DF5-FC51-D648-947A-4E168E8B8646}"/>
              </a:ext>
            </a:extLst>
          </p:cNvPr>
          <p:cNvSpPr>
            <a:spLocks noGrp="1"/>
          </p:cNvSpPr>
          <p:nvPr>
            <p:ph idx="1"/>
          </p:nvPr>
        </p:nvSpPr>
        <p:spPr>
          <a:xfrm>
            <a:off x="24367" y="1115616"/>
            <a:ext cx="3912013" cy="5568158"/>
          </a:xfrm>
        </p:spPr>
        <p:txBody>
          <a:bodyPr/>
          <a:lstStyle/>
          <a:p>
            <a:r>
              <a:rPr lang="zh-CN" altLang="en-US" sz="2800" dirty="0">
                <a:ea typeface="SimHei" panose="02010609060101010101" pitchFamily="49" charset="-122"/>
              </a:rPr>
              <a:t>NFV（网络功能虚拟化）旨在通过</a:t>
            </a:r>
            <a:r>
              <a:rPr lang="zh-CN" altLang="en-US" sz="2800" dirty="0">
                <a:solidFill>
                  <a:srgbClr val="FF0000"/>
                </a:solidFill>
                <a:ea typeface="SimHei" panose="02010609060101010101" pitchFamily="49" charset="-122"/>
              </a:rPr>
              <a:t>IT虚拟化技术</a:t>
            </a:r>
            <a:r>
              <a:rPr lang="zh-CN" altLang="en-US" sz="2800" dirty="0">
                <a:ea typeface="SimHei" panose="02010609060101010101" pitchFamily="49" charset="-122"/>
              </a:rPr>
              <a:t>，采用业界标准的</a:t>
            </a:r>
            <a:r>
              <a:rPr lang="zh-CN" altLang="en-US" sz="2800" dirty="0">
                <a:solidFill>
                  <a:srgbClr val="FF0000"/>
                </a:solidFill>
                <a:ea typeface="SimHei" panose="02010609060101010101" pitchFamily="49" charset="-122"/>
              </a:rPr>
              <a:t>大容量服务器、存储和交换机</a:t>
            </a:r>
            <a:r>
              <a:rPr lang="zh-CN" altLang="en-US" sz="2800" dirty="0">
                <a:ea typeface="SimHei" panose="02010609060101010101" pitchFamily="49" charset="-122"/>
              </a:rPr>
              <a:t>承载各种各样的网络软件功能，实现网络能力的灵活配置，提高网络设备的统一化、通用化以及适配性，加快网络部署和调整的速度，降低业务部署的复杂度的网络架构方式</a:t>
            </a:r>
          </a:p>
          <a:p>
            <a:endParaRPr kumimoji="1" lang="zh-CN" altLang="en-US" sz="2800" dirty="0"/>
          </a:p>
        </p:txBody>
      </p:sp>
      <p:pic>
        <p:nvPicPr>
          <p:cNvPr id="2" name="图片 1">
            <a:extLst>
              <a:ext uri="{FF2B5EF4-FFF2-40B4-BE49-F238E27FC236}">
                <a16:creationId xmlns:a16="http://schemas.microsoft.com/office/drawing/2014/main" id="{B8CDCFDD-5595-40DA-993C-C785EA0A9340}"/>
              </a:ext>
            </a:extLst>
          </p:cNvPr>
          <p:cNvPicPr>
            <a:picLocks noChangeAspect="1"/>
          </p:cNvPicPr>
          <p:nvPr/>
        </p:nvPicPr>
        <p:blipFill>
          <a:blip r:embed="rId2"/>
          <a:stretch>
            <a:fillRect/>
          </a:stretch>
        </p:blipFill>
        <p:spPr>
          <a:xfrm>
            <a:off x="3839192" y="1216422"/>
            <a:ext cx="8328441" cy="5568158"/>
          </a:xfrm>
          <a:prstGeom prst="rect">
            <a:avLst/>
          </a:prstGeom>
        </p:spPr>
      </p:pic>
      <p:sp>
        <p:nvSpPr>
          <p:cNvPr id="8" name="标题 1">
            <a:extLst>
              <a:ext uri="{FF2B5EF4-FFF2-40B4-BE49-F238E27FC236}">
                <a16:creationId xmlns:a16="http://schemas.microsoft.com/office/drawing/2014/main" id="{33F581B4-3913-9F46-9E25-0DC1DC76F301}"/>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—NFV</a:t>
            </a:r>
            <a:endParaRPr kumimoji="1" lang="zh-CN" altLang="en-US" sz="4400" dirty="0">
              <a:solidFill>
                <a:srgbClr val="3E2BFF"/>
              </a:solidFill>
            </a:endParaRPr>
          </a:p>
        </p:txBody>
      </p:sp>
    </p:spTree>
    <p:extLst>
      <p:ext uri="{BB962C8B-B14F-4D97-AF65-F5344CB8AC3E}">
        <p14:creationId xmlns:p14="http://schemas.microsoft.com/office/powerpoint/2010/main" val="15717042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E703ED1-C735-B047-B924-2A7719FEEE60}"/>
              </a:ext>
            </a:extLst>
          </p:cNvPr>
          <p:cNvSpPr>
            <a:spLocks noGrp="1"/>
          </p:cNvSpPr>
          <p:nvPr>
            <p:ph idx="1"/>
          </p:nvPr>
        </p:nvSpPr>
        <p:spPr>
          <a:xfrm>
            <a:off x="41965" y="1066618"/>
            <a:ext cx="12034805" cy="969175"/>
          </a:xfrm>
        </p:spPr>
        <p:txBody>
          <a:bodyPr/>
          <a:lstStyle/>
          <a:p>
            <a:r>
              <a:rPr lang="en-US" altLang="zh-CN" sz="2800" dirty="0">
                <a:ea typeface="SimHei" panose="02010609060101010101" pitchFamily="49" charset="-122"/>
              </a:rPr>
              <a:t>NFV</a:t>
            </a:r>
            <a:r>
              <a:rPr lang="zh-CN" altLang="en-US" sz="2800" dirty="0">
                <a:ea typeface="SimHei" panose="02010609060101010101" pitchFamily="49" charset="-122"/>
              </a:rPr>
              <a:t>负责各种网元的虚拟化，而</a:t>
            </a:r>
            <a:r>
              <a:rPr lang="en-US" altLang="zh-CN" sz="2800" dirty="0">
                <a:ea typeface="SimHei" panose="02010609060101010101" pitchFamily="49" charset="-122"/>
              </a:rPr>
              <a:t>SDN</a:t>
            </a:r>
            <a:r>
              <a:rPr lang="zh-CN" altLang="en-US" sz="2800" dirty="0">
                <a:ea typeface="SimHei" panose="02010609060101010101" pitchFamily="49" charset="-122"/>
              </a:rPr>
              <a:t>负责网络本身的虚拟化（比如，网络节点和节点之间的相互连接）</a:t>
            </a:r>
          </a:p>
          <a:p>
            <a:endParaRPr kumimoji="1" lang="zh-CN" altLang="en-US" sz="2800" dirty="0"/>
          </a:p>
        </p:txBody>
      </p:sp>
      <p:pic>
        <p:nvPicPr>
          <p:cNvPr id="3" name="图片 2">
            <a:extLst>
              <a:ext uri="{FF2B5EF4-FFF2-40B4-BE49-F238E27FC236}">
                <a16:creationId xmlns:a16="http://schemas.microsoft.com/office/drawing/2014/main" id="{1583328C-A516-425B-9C3C-D96577BF11D2}"/>
              </a:ext>
            </a:extLst>
          </p:cNvPr>
          <p:cNvPicPr>
            <a:picLocks noChangeAspect="1"/>
          </p:cNvPicPr>
          <p:nvPr/>
        </p:nvPicPr>
        <p:blipFill>
          <a:blip r:embed="rId2"/>
          <a:stretch>
            <a:fillRect/>
          </a:stretch>
        </p:blipFill>
        <p:spPr>
          <a:xfrm>
            <a:off x="1857780" y="2027532"/>
            <a:ext cx="8256375" cy="3433345"/>
          </a:xfrm>
          <a:prstGeom prst="rect">
            <a:avLst/>
          </a:prstGeom>
        </p:spPr>
      </p:pic>
      <p:sp>
        <p:nvSpPr>
          <p:cNvPr id="11" name="等腰三角形 10">
            <a:extLst>
              <a:ext uri="{FF2B5EF4-FFF2-40B4-BE49-F238E27FC236}">
                <a16:creationId xmlns:a16="http://schemas.microsoft.com/office/drawing/2014/main" id="{DF29DF65-A8DF-471F-B9C6-8F7A18581EE9}"/>
              </a:ext>
            </a:extLst>
          </p:cNvPr>
          <p:cNvSpPr/>
          <p:nvPr/>
        </p:nvSpPr>
        <p:spPr>
          <a:xfrm rot="5400000">
            <a:off x="1861975" y="5757729"/>
            <a:ext cx="209725" cy="218114"/>
          </a:xfrm>
          <a:prstGeom prst="triangle">
            <a:avLst>
              <a:gd name="adj" fmla="val 487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6A549235-4D9D-4BD7-9B02-ABF29EC76EE9}"/>
              </a:ext>
            </a:extLst>
          </p:cNvPr>
          <p:cNvSpPr/>
          <p:nvPr/>
        </p:nvSpPr>
        <p:spPr>
          <a:xfrm>
            <a:off x="2075896" y="5543621"/>
            <a:ext cx="3439688" cy="646331"/>
          </a:xfrm>
          <a:prstGeom prst="rect">
            <a:avLst/>
          </a:prstGeom>
        </p:spPr>
        <p:txBody>
          <a:bodyPr wrap="square">
            <a:spAutoFit/>
          </a:bodyPr>
          <a:lstStyle/>
          <a:p>
            <a:r>
              <a:rPr lang="zh-CN" altLang="en-US">
                <a:latin typeface="SimHei" panose="02010609060101010101" pitchFamily="49" charset="-122"/>
                <a:ea typeface="SimHei" panose="02010609060101010101" pitchFamily="49" charset="-122"/>
              </a:rPr>
              <a:t>优化网络基础设施，如以太网交换机、路由器和无线接入点</a:t>
            </a:r>
            <a:endParaRPr lang="zh-CN" altLang="en-US" dirty="0">
              <a:latin typeface="SimHei" panose="02010609060101010101" pitchFamily="49" charset="-122"/>
              <a:ea typeface="SimHei" panose="02010609060101010101" pitchFamily="49" charset="-122"/>
            </a:endParaRPr>
          </a:p>
        </p:txBody>
      </p:sp>
      <p:sp>
        <p:nvSpPr>
          <p:cNvPr id="13" name="等腰三角形 12">
            <a:extLst>
              <a:ext uri="{FF2B5EF4-FFF2-40B4-BE49-F238E27FC236}">
                <a16:creationId xmlns:a16="http://schemas.microsoft.com/office/drawing/2014/main" id="{483E1115-E5C5-4F83-84DD-E656D2C8880F}"/>
              </a:ext>
            </a:extLst>
          </p:cNvPr>
          <p:cNvSpPr/>
          <p:nvPr/>
        </p:nvSpPr>
        <p:spPr>
          <a:xfrm rot="5400000">
            <a:off x="6257393" y="5757691"/>
            <a:ext cx="209725" cy="218114"/>
          </a:xfrm>
          <a:prstGeom prst="triangle">
            <a:avLst>
              <a:gd name="adj" fmla="val 487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861E21EA-F514-4192-9ED5-C8554687A38B}"/>
              </a:ext>
            </a:extLst>
          </p:cNvPr>
          <p:cNvSpPr/>
          <p:nvPr/>
        </p:nvSpPr>
        <p:spPr>
          <a:xfrm>
            <a:off x="6482464" y="5543583"/>
            <a:ext cx="4552085" cy="646331"/>
          </a:xfrm>
          <a:prstGeom prst="rect">
            <a:avLst/>
          </a:prstGeom>
        </p:spPr>
        <p:txBody>
          <a:bodyPr wrap="square">
            <a:spAutoFit/>
          </a:bodyPr>
          <a:lstStyle/>
          <a:p>
            <a:r>
              <a:rPr lang="zh-CN" altLang="en-US" dirty="0">
                <a:latin typeface="SimHei" panose="02010609060101010101" pitchFamily="49" charset="-122"/>
                <a:ea typeface="SimHei" panose="02010609060101010101" pitchFamily="49" charset="-122"/>
              </a:rPr>
              <a:t>优化网络功能的部署，如：负载均衡器，防火墙，广域网优化控制器，深度包检测等</a:t>
            </a:r>
          </a:p>
        </p:txBody>
      </p:sp>
      <p:sp>
        <p:nvSpPr>
          <p:cNvPr id="15" name="等腰三角形 14">
            <a:extLst>
              <a:ext uri="{FF2B5EF4-FFF2-40B4-BE49-F238E27FC236}">
                <a16:creationId xmlns:a16="http://schemas.microsoft.com/office/drawing/2014/main" id="{AAC338C5-7F3F-49E4-9BFF-CC775C4D8AE9}"/>
              </a:ext>
            </a:extLst>
          </p:cNvPr>
          <p:cNvSpPr/>
          <p:nvPr/>
        </p:nvSpPr>
        <p:spPr>
          <a:xfrm rot="5400000">
            <a:off x="1861974" y="6404059"/>
            <a:ext cx="209725" cy="218114"/>
          </a:xfrm>
          <a:prstGeom prst="triangle">
            <a:avLst>
              <a:gd name="adj" fmla="val 487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042AA67C-D0F1-44EC-916B-E09F25F78CAC}"/>
              </a:ext>
            </a:extLst>
          </p:cNvPr>
          <p:cNvSpPr/>
          <p:nvPr/>
        </p:nvSpPr>
        <p:spPr>
          <a:xfrm>
            <a:off x="2075894" y="6331290"/>
            <a:ext cx="3439688" cy="369332"/>
          </a:xfrm>
          <a:prstGeom prst="rect">
            <a:avLst/>
          </a:prstGeom>
        </p:spPr>
        <p:txBody>
          <a:bodyPr wrap="square">
            <a:spAutoFit/>
          </a:bodyPr>
          <a:lstStyle/>
          <a:p>
            <a:r>
              <a:rPr lang="zh-CN" altLang="en-US" dirty="0">
                <a:ea typeface="SimHei" panose="02010609060101010101" pitchFamily="49" charset="-122"/>
              </a:rPr>
              <a:t>服务在</a:t>
            </a:r>
            <a:r>
              <a:rPr lang="en-US" altLang="zh-CN" dirty="0">
                <a:ea typeface="SimHei" panose="02010609060101010101" pitchFamily="49" charset="-122"/>
              </a:rPr>
              <a:t>OSI</a:t>
            </a:r>
            <a:r>
              <a:rPr lang="zh-CN" altLang="en-US" dirty="0">
                <a:ea typeface="SimHei" panose="02010609060101010101" pitchFamily="49" charset="-122"/>
              </a:rPr>
              <a:t>的</a:t>
            </a:r>
            <a:r>
              <a:rPr lang="en-US" altLang="zh-CN" dirty="0">
                <a:ea typeface="SimHei" panose="02010609060101010101" pitchFamily="49" charset="-122"/>
              </a:rPr>
              <a:t>1 2</a:t>
            </a:r>
            <a:r>
              <a:rPr lang="zh-CN" altLang="en-US" dirty="0">
                <a:ea typeface="SimHei" panose="02010609060101010101" pitchFamily="49" charset="-122"/>
              </a:rPr>
              <a:t>层</a:t>
            </a:r>
          </a:p>
        </p:txBody>
      </p:sp>
      <p:sp>
        <p:nvSpPr>
          <p:cNvPr id="17" name="等腰三角形 16">
            <a:extLst>
              <a:ext uri="{FF2B5EF4-FFF2-40B4-BE49-F238E27FC236}">
                <a16:creationId xmlns:a16="http://schemas.microsoft.com/office/drawing/2014/main" id="{B3A4C610-A4A3-4163-BFC3-7C418CC2F821}"/>
              </a:ext>
            </a:extLst>
          </p:cNvPr>
          <p:cNvSpPr/>
          <p:nvPr/>
        </p:nvSpPr>
        <p:spPr>
          <a:xfrm rot="5400000">
            <a:off x="6257392" y="6404021"/>
            <a:ext cx="209725" cy="218114"/>
          </a:xfrm>
          <a:prstGeom prst="triangle">
            <a:avLst>
              <a:gd name="adj" fmla="val 4872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9F6707F6-59B7-4DE3-98EE-094B5538311E}"/>
              </a:ext>
            </a:extLst>
          </p:cNvPr>
          <p:cNvSpPr/>
          <p:nvPr/>
        </p:nvSpPr>
        <p:spPr>
          <a:xfrm>
            <a:off x="6530899" y="6331290"/>
            <a:ext cx="3439688" cy="369332"/>
          </a:xfrm>
          <a:prstGeom prst="rect">
            <a:avLst/>
          </a:prstGeom>
        </p:spPr>
        <p:txBody>
          <a:bodyPr wrap="square">
            <a:spAutoFit/>
          </a:bodyPr>
          <a:lstStyle/>
          <a:p>
            <a:r>
              <a:rPr lang="zh-CN" altLang="en-US" dirty="0">
                <a:ea typeface="SimHei" panose="02010609060101010101" pitchFamily="49" charset="-122"/>
              </a:rPr>
              <a:t>服务在</a:t>
            </a:r>
            <a:r>
              <a:rPr lang="en-US" altLang="zh-CN" dirty="0">
                <a:ea typeface="SimHei" panose="02010609060101010101" pitchFamily="49" charset="-122"/>
              </a:rPr>
              <a:t>OSI</a:t>
            </a:r>
            <a:r>
              <a:rPr lang="zh-CN" altLang="en-US" dirty="0">
                <a:ea typeface="SimHei" panose="02010609060101010101" pitchFamily="49" charset="-122"/>
              </a:rPr>
              <a:t>的</a:t>
            </a:r>
            <a:r>
              <a:rPr lang="en-US" altLang="zh-CN" dirty="0">
                <a:ea typeface="SimHei" panose="02010609060101010101" pitchFamily="49" charset="-122"/>
              </a:rPr>
              <a:t>3 4 5 6 7</a:t>
            </a:r>
            <a:r>
              <a:rPr lang="zh-CN" altLang="en-US" dirty="0">
                <a:ea typeface="SimHei" panose="02010609060101010101" pitchFamily="49" charset="-122"/>
              </a:rPr>
              <a:t>层</a:t>
            </a:r>
          </a:p>
        </p:txBody>
      </p:sp>
      <p:sp>
        <p:nvSpPr>
          <p:cNvPr id="19" name="标题 1">
            <a:extLst>
              <a:ext uri="{FF2B5EF4-FFF2-40B4-BE49-F238E27FC236}">
                <a16:creationId xmlns:a16="http://schemas.microsoft.com/office/drawing/2014/main" id="{7BD44C32-562E-294A-83F3-1C20786CA647}"/>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—NFV</a:t>
            </a:r>
            <a:r>
              <a:rPr lang="zh-CN" altLang="en-US" sz="4800" b="1" dirty="0">
                <a:solidFill>
                  <a:srgbClr val="3E2BFF"/>
                </a:solidFill>
                <a:ea typeface="SimHei" panose="02010609060101010101" pitchFamily="49" charset="-122"/>
              </a:rPr>
              <a:t>与</a:t>
            </a:r>
            <a:r>
              <a:rPr lang="en-US" altLang="zh-CN" sz="4800" b="1" dirty="0">
                <a:solidFill>
                  <a:srgbClr val="3E2BFF"/>
                </a:solidFill>
                <a:ea typeface="SimHei" panose="02010609060101010101" pitchFamily="49" charset="-122"/>
              </a:rPr>
              <a:t>SDN</a:t>
            </a:r>
            <a:endParaRPr kumimoji="1" lang="zh-CN" altLang="en-US" sz="4400" dirty="0">
              <a:solidFill>
                <a:srgbClr val="3E2BFF"/>
              </a:solidFill>
            </a:endParaRPr>
          </a:p>
        </p:txBody>
      </p:sp>
    </p:spTree>
    <p:extLst>
      <p:ext uri="{BB962C8B-B14F-4D97-AF65-F5344CB8AC3E}">
        <p14:creationId xmlns:p14="http://schemas.microsoft.com/office/powerpoint/2010/main" val="6104361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F4EBD5-90D4-B846-A46A-0345ACADBF84}"/>
              </a:ext>
            </a:extLst>
          </p:cNvPr>
          <p:cNvSpPr>
            <a:spLocks noGrp="1"/>
          </p:cNvSpPr>
          <p:nvPr>
            <p:ph idx="1"/>
          </p:nvPr>
        </p:nvSpPr>
        <p:spPr>
          <a:xfrm>
            <a:off x="152399" y="1166018"/>
            <a:ext cx="11857463" cy="4525963"/>
          </a:xfrm>
        </p:spPr>
        <p:txBody>
          <a:bodyPr/>
          <a:lstStyle/>
          <a:p>
            <a:r>
              <a:rPr lang="en-US" altLang="zh-CN" sz="3200" dirty="0">
                <a:ea typeface="SimHei" panose="02010609060101010101" pitchFamily="49" charset="-122"/>
              </a:rPr>
              <a:t>NFV</a:t>
            </a:r>
            <a:r>
              <a:rPr lang="zh-CN" altLang="en-US" sz="3200" dirty="0">
                <a:ea typeface="SimHei" panose="02010609060101010101" pitchFamily="49" charset="-122"/>
              </a:rPr>
              <a:t>与云结合的研究趋势</a:t>
            </a:r>
          </a:p>
          <a:p>
            <a:pPr lvl="1"/>
            <a:r>
              <a:rPr lang="zh-CN" altLang="en-US" sz="2800" dirty="0">
                <a:ea typeface="SimHei" panose="02010609060101010101" pitchFamily="49" charset="-122"/>
              </a:rPr>
              <a:t>在满足应用程序的</a:t>
            </a:r>
            <a:r>
              <a:rPr lang="en-US" altLang="zh-CN" sz="2800" dirty="0">
                <a:ea typeface="SimHei" panose="02010609060101010101" pitchFamily="49" charset="-122"/>
              </a:rPr>
              <a:t>QoS</a:t>
            </a:r>
            <a:r>
              <a:rPr lang="zh-CN" altLang="en-US" sz="2800" dirty="0">
                <a:ea typeface="SimHei" panose="02010609060101010101" pitchFamily="49" charset="-122"/>
              </a:rPr>
              <a:t>要求的同时实现虚拟网络功能（</a:t>
            </a:r>
            <a:r>
              <a:rPr lang="en-US" altLang="zh-CN" sz="2800" dirty="0">
                <a:ea typeface="SimHei" panose="02010609060101010101" pitchFamily="49" charset="-122"/>
              </a:rPr>
              <a:t>VNF</a:t>
            </a:r>
            <a:r>
              <a:rPr lang="zh-CN" altLang="en-US" sz="2800" dirty="0">
                <a:ea typeface="SimHei" panose="02010609060101010101" pitchFamily="49" charset="-122"/>
              </a:rPr>
              <a:t>）的放置和整合</a:t>
            </a:r>
          </a:p>
          <a:p>
            <a:pPr lvl="1"/>
            <a:r>
              <a:rPr lang="zh-CN" altLang="en-US" sz="2800" dirty="0">
                <a:ea typeface="SimHei" panose="02010609060101010101" pitchFamily="49" charset="-122"/>
              </a:rPr>
              <a:t>让流量工程与</a:t>
            </a:r>
            <a:r>
              <a:rPr lang="en-US" altLang="zh-CN" sz="2800" dirty="0">
                <a:ea typeface="SimHei" panose="02010609060101010101" pitchFamily="49" charset="-122"/>
              </a:rPr>
              <a:t>VNF</a:t>
            </a:r>
            <a:r>
              <a:rPr lang="zh-CN" altLang="en-US" sz="2800" dirty="0">
                <a:ea typeface="SimHei" panose="02010609060101010101" pitchFamily="49" charset="-122"/>
              </a:rPr>
              <a:t>的迁移和放置相结合，以实现最小化网络通信成本</a:t>
            </a:r>
          </a:p>
          <a:p>
            <a:pPr lvl="1"/>
            <a:r>
              <a:rPr lang="zh-CN" altLang="en-US" sz="2800" dirty="0">
                <a:ea typeface="SimHei" panose="02010609060101010101" pitchFamily="49" charset="-122"/>
              </a:rPr>
              <a:t>为应用程序提供网络功能的</a:t>
            </a:r>
            <a:r>
              <a:rPr lang="en-US" altLang="zh-CN" sz="2800" dirty="0">
                <a:ea typeface="SimHei" panose="02010609060101010101" pitchFamily="49" charset="-122"/>
              </a:rPr>
              <a:t>VNF</a:t>
            </a:r>
            <a:r>
              <a:rPr lang="zh-CN" altLang="en-US" sz="2800" dirty="0">
                <a:ea typeface="SimHei" panose="02010609060101010101" pitchFamily="49" charset="-122"/>
              </a:rPr>
              <a:t>会因需求不同而产生不同性能影响，因此需要一套自动扩展机制来监视</a:t>
            </a:r>
            <a:r>
              <a:rPr lang="en-US" altLang="zh-CN" sz="2800" dirty="0">
                <a:ea typeface="SimHei" panose="02010609060101010101" pitchFamily="49" charset="-122"/>
              </a:rPr>
              <a:t>VNF</a:t>
            </a:r>
            <a:r>
              <a:rPr lang="zh-CN" altLang="en-US" sz="2800" dirty="0">
                <a:ea typeface="SimHei" panose="02010609060101010101" pitchFamily="49" charset="-122"/>
              </a:rPr>
              <a:t>实例的性能并自适应地添加或删除</a:t>
            </a:r>
            <a:r>
              <a:rPr lang="en-US" altLang="zh-CN" sz="2800" dirty="0">
                <a:ea typeface="SimHei" panose="02010609060101010101" pitchFamily="49" charset="-122"/>
              </a:rPr>
              <a:t>VNF</a:t>
            </a:r>
            <a:r>
              <a:rPr lang="zh-CN" altLang="en-US" sz="2800" dirty="0">
                <a:ea typeface="SimHei" panose="02010609060101010101" pitchFamily="49" charset="-122"/>
              </a:rPr>
              <a:t>实例，以满足应用程序的</a:t>
            </a:r>
            <a:r>
              <a:rPr lang="en-US" altLang="zh-CN" sz="2800" dirty="0">
                <a:ea typeface="SimHei" panose="02010609060101010101" pitchFamily="49" charset="-122"/>
              </a:rPr>
              <a:t>SLA</a:t>
            </a:r>
            <a:r>
              <a:rPr lang="zh-CN" altLang="en-US" sz="2800" dirty="0">
                <a:ea typeface="SimHei" panose="02010609060101010101" pitchFamily="49" charset="-122"/>
              </a:rPr>
              <a:t>要求</a:t>
            </a:r>
          </a:p>
        </p:txBody>
      </p:sp>
      <p:sp>
        <p:nvSpPr>
          <p:cNvPr id="10" name="矩形 9">
            <a:extLst>
              <a:ext uri="{FF2B5EF4-FFF2-40B4-BE49-F238E27FC236}">
                <a16:creationId xmlns:a16="http://schemas.microsoft.com/office/drawing/2014/main" id="{5D228E02-3186-495E-9AB3-D8DB00B37A3A}"/>
              </a:ext>
            </a:extLst>
          </p:cNvPr>
          <p:cNvSpPr/>
          <p:nvPr/>
        </p:nvSpPr>
        <p:spPr>
          <a:xfrm>
            <a:off x="5281747" y="6592613"/>
            <a:ext cx="7141029" cy="246221"/>
          </a:xfrm>
          <a:prstGeom prst="rect">
            <a:avLst/>
          </a:prstGeom>
        </p:spPr>
        <p:txBody>
          <a:bodyPr wrap="square">
            <a:spAutoFit/>
          </a:bodyPr>
          <a:lstStyle/>
          <a:p>
            <a:pPr lvl="0"/>
            <a:r>
              <a:rPr lang="en-US" altLang="zh-CN" sz="1000" i="1" dirty="0">
                <a:solidFill>
                  <a:schemeClr val="bg1">
                    <a:lumMod val="65000"/>
                  </a:schemeClr>
                </a:solidFill>
              </a:rPr>
              <a:t>ACM Computing Surveys, A Manifesto for Future Generation Cloud Computing: Research Directions for the Next Decade</a:t>
            </a:r>
          </a:p>
        </p:txBody>
      </p:sp>
      <p:sp>
        <p:nvSpPr>
          <p:cNvPr id="13" name="标题 1">
            <a:extLst>
              <a:ext uri="{FF2B5EF4-FFF2-40B4-BE49-F238E27FC236}">
                <a16:creationId xmlns:a16="http://schemas.microsoft.com/office/drawing/2014/main" id="{0D2F51B3-CBD3-1B4A-B284-407B6678530D}"/>
              </a:ext>
            </a:extLst>
          </p:cNvPr>
          <p:cNvSpPr>
            <a:spLocks noGrp="1"/>
          </p:cNvSpPr>
          <p:nvPr>
            <p:ph type="title"/>
          </p:nvPr>
        </p:nvSpPr>
        <p:spPr>
          <a:xfrm>
            <a:off x="0" y="-27384"/>
            <a:ext cx="12192000" cy="1143000"/>
          </a:xfrm>
        </p:spPr>
        <p:txBody>
          <a:bodyPr/>
          <a:lstStyle/>
          <a:p>
            <a:r>
              <a:rPr lang="zh-CN" altLang="en-US" sz="4800" b="1" dirty="0">
                <a:solidFill>
                  <a:srgbClr val="3E2BFF"/>
                </a:solidFill>
                <a:ea typeface="SimHei" panose="02010609060101010101" pitchFamily="49" charset="-122"/>
              </a:rPr>
              <a:t>云计算的软件定义化</a:t>
            </a:r>
            <a:r>
              <a:rPr lang="en-US" altLang="zh-CN" sz="4800" b="1" dirty="0">
                <a:solidFill>
                  <a:srgbClr val="3E2BFF"/>
                </a:solidFill>
                <a:ea typeface="SimHei" panose="02010609060101010101" pitchFamily="49" charset="-122"/>
              </a:rPr>
              <a:t>—NFV</a:t>
            </a:r>
            <a:r>
              <a:rPr lang="zh-CN" altLang="en-US" sz="4800" b="1" dirty="0">
                <a:solidFill>
                  <a:srgbClr val="3E2BFF"/>
                </a:solidFill>
                <a:ea typeface="SimHei" panose="02010609060101010101" pitchFamily="49" charset="-122"/>
              </a:rPr>
              <a:t>与云计算</a:t>
            </a:r>
            <a:endParaRPr kumimoji="1" lang="zh-CN" altLang="en-US" sz="4400" dirty="0">
              <a:solidFill>
                <a:srgbClr val="3E2BFF"/>
              </a:solidFill>
            </a:endParaRPr>
          </a:p>
        </p:txBody>
      </p:sp>
    </p:spTree>
    <p:extLst>
      <p:ext uri="{BB962C8B-B14F-4D97-AF65-F5344CB8AC3E}">
        <p14:creationId xmlns:p14="http://schemas.microsoft.com/office/powerpoint/2010/main" val="1829352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208660D-EC9F-B64C-9AA7-84B797D49956}"/>
              </a:ext>
            </a:extLst>
          </p:cNvPr>
          <p:cNvSpPr>
            <a:spLocks noGrp="1" noChangeArrowheads="1"/>
          </p:cNvSpPr>
          <p:nvPr>
            <p:ph type="title" idx="4294967295"/>
          </p:nvPr>
        </p:nvSpPr>
        <p:spPr bwMode="auto">
          <a:xfrm>
            <a:off x="69506" y="1117416"/>
            <a:ext cx="7059647" cy="1144800"/>
          </a:xfrm>
        </p:spPr>
        <p:txBody>
          <a:bodyPr vert="horz" lIns="91388" tIns="45694" rIns="91388" bIns="45694" numCol="1" rtlCol="0" anchor="t" anchorCtr="0" compatLnSpc="1">
            <a:prstTxWarp prst="textNoShape">
              <a:avLst/>
            </a:prstTxWarp>
            <a:normAutofit/>
          </a:bodyPr>
          <a:lstStyle/>
          <a:p>
            <a:pPr algn="l">
              <a:defRPr/>
            </a:pPr>
            <a:r>
              <a:rPr lang="zh-CN" altLang="en-US" sz="3200" b="1" dirty="0">
                <a:latin typeface="黑体" charset="-122"/>
                <a:ea typeface="黑体" charset="-122"/>
              </a:rPr>
              <a:t>云计算是信息社会的重要基础设施服务，深刻地影响和改变我们的生活！</a:t>
            </a:r>
          </a:p>
        </p:txBody>
      </p:sp>
      <p:pic>
        <p:nvPicPr>
          <p:cNvPr id="39938" name="图片 1">
            <a:extLst>
              <a:ext uri="{FF2B5EF4-FFF2-40B4-BE49-F238E27FC236}">
                <a16:creationId xmlns:a16="http://schemas.microsoft.com/office/drawing/2014/main" id="{ED00BEE2-BC9B-6543-8A31-A4D961FDDF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2480" y="3798123"/>
            <a:ext cx="3231293" cy="267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616A4EBD-C22B-204A-8F59-69622D24FD88}"/>
              </a:ext>
            </a:extLst>
          </p:cNvPr>
          <p:cNvGrpSpPr/>
          <p:nvPr/>
        </p:nvGrpSpPr>
        <p:grpSpPr>
          <a:xfrm>
            <a:off x="9220346" y="3328639"/>
            <a:ext cx="2209800" cy="3028950"/>
            <a:chOff x="6387936" y="3429000"/>
            <a:chExt cx="2209800" cy="3028950"/>
          </a:xfrm>
        </p:grpSpPr>
        <p:pic>
          <p:nvPicPr>
            <p:cNvPr id="39939" name="图片 2">
              <a:extLst>
                <a:ext uri="{FF2B5EF4-FFF2-40B4-BE49-F238E27FC236}">
                  <a16:creationId xmlns:a16="http://schemas.microsoft.com/office/drawing/2014/main" id="{C3094093-71FA-E246-8AC8-6C442FFB89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7936" y="424815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6">
              <a:extLst>
                <a:ext uri="{FF2B5EF4-FFF2-40B4-BE49-F238E27FC236}">
                  <a16:creationId xmlns:a16="http://schemas.microsoft.com/office/drawing/2014/main" id="{E8E45909-D4AB-0447-9770-850AC30A70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7936" y="3429000"/>
              <a:ext cx="22098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41" name="Picture 3">
            <a:extLst>
              <a:ext uri="{FF2B5EF4-FFF2-40B4-BE49-F238E27FC236}">
                <a16:creationId xmlns:a16="http://schemas.microsoft.com/office/drawing/2014/main" id="{5E206E23-97D4-3F4B-BC22-7AB1BAA62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153" y="85260"/>
            <a:ext cx="49847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054A4FFE-760C-4D47-8991-553A2AAAD98E}"/>
              </a:ext>
            </a:extLst>
          </p:cNvPr>
          <p:cNvSpPr txBox="1">
            <a:spLocks/>
          </p:cNvSpPr>
          <p:nvPr/>
        </p:nvSpPr>
        <p:spPr>
          <a:xfrm>
            <a:off x="0" y="-27384"/>
            <a:ext cx="7129153" cy="1144800"/>
          </a:xfrm>
          <a:prstGeom prst="rect">
            <a:avLst/>
          </a:prstGeom>
        </p:spPr>
        <p:txBody>
          <a:bodyPr anchor="ctr"/>
          <a:lst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a:lstStyle>
          <a:p>
            <a:r>
              <a:rPr lang="zh-CN" altLang="en-US" sz="4800" b="1" dirty="0">
                <a:solidFill>
                  <a:srgbClr val="3E2BFF"/>
                </a:solidFill>
                <a:ea typeface="SimHei" panose="02010609060101010101" pitchFamily="49" charset="-122"/>
              </a:rPr>
              <a:t>总结</a:t>
            </a:r>
            <a:endParaRPr lang="zh-CN" altLang="en-US" sz="4400" dirty="0">
              <a:solidFill>
                <a:srgbClr val="3E2BFF"/>
              </a:solidFill>
            </a:endParaRPr>
          </a:p>
        </p:txBody>
      </p:sp>
    </p:spTree>
    <p:extLst>
      <p:ext uri="{BB962C8B-B14F-4D97-AF65-F5344CB8AC3E}">
        <p14:creationId xmlns:p14="http://schemas.microsoft.com/office/powerpoint/2010/main" val="326954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6D025C8-C8D0-B44E-B6EB-84D7F3338660}"/>
              </a:ext>
            </a:extLst>
          </p:cNvPr>
          <p:cNvSpPr>
            <a:spLocks noGrp="1" noChangeArrowheads="1"/>
          </p:cNvSpPr>
          <p:nvPr>
            <p:ph type="title"/>
          </p:nvPr>
        </p:nvSpPr>
        <p:spPr bwMode="auto"/>
        <p:txBody>
          <a:bodyPr vert="horz" lIns="91388" tIns="45694" rIns="91388" bIns="45694" numCol="1" rtlCol="0" anchor="ctr" anchorCtr="0" compatLnSpc="1">
            <a:prstTxWarp prst="textNoShape">
              <a:avLst/>
            </a:prstTxWarp>
            <a:normAutofit/>
          </a:bodyPr>
          <a:lstStyle/>
          <a:p>
            <a:pPr>
              <a:defRPr/>
            </a:pPr>
            <a:r>
              <a:rPr lang="zh-CN" altLang="en-US" sz="4800" b="1" dirty="0">
                <a:solidFill>
                  <a:srgbClr val="3E2BFF"/>
                </a:solidFill>
                <a:ea typeface="黑体" charset="0"/>
                <a:cs typeface="黑体" charset="0"/>
              </a:rPr>
              <a:t>云计算的服务类型</a:t>
            </a:r>
          </a:p>
        </p:txBody>
      </p:sp>
      <p:sp>
        <p:nvSpPr>
          <p:cNvPr id="81922" name="Rectangle 3">
            <a:extLst>
              <a:ext uri="{FF2B5EF4-FFF2-40B4-BE49-F238E27FC236}">
                <a16:creationId xmlns:a16="http://schemas.microsoft.com/office/drawing/2014/main" id="{87F119F8-8FF7-D24A-B738-C3E2C1FD713A}"/>
              </a:ext>
            </a:extLst>
          </p:cNvPr>
          <p:cNvSpPr>
            <a:spLocks noGrp="1" noChangeArrowheads="1"/>
          </p:cNvSpPr>
          <p:nvPr>
            <p:ph idx="1"/>
          </p:nvPr>
        </p:nvSpPr>
        <p:spPr>
          <a:xfrm>
            <a:off x="76201" y="1115616"/>
            <a:ext cx="11933662" cy="5682059"/>
          </a:xfrm>
        </p:spPr>
        <p:txBody>
          <a:bodyPr vert="horz" lIns="91388" tIns="45694" rIns="91388" bIns="45694" rtlCol="0">
            <a:normAutofit/>
          </a:bodyPr>
          <a:lstStyle/>
          <a:p>
            <a:pPr defTabSz="1300163">
              <a:lnSpc>
                <a:spcPct val="120000"/>
              </a:lnSpc>
              <a:spcBef>
                <a:spcPts val="0"/>
              </a:spcBef>
              <a:spcAft>
                <a:spcPts val="600"/>
              </a:spcAft>
            </a:pPr>
            <a:r>
              <a:rPr lang="zh-CN" altLang="en-US" sz="2000" dirty="0">
                <a:solidFill>
                  <a:srgbClr val="FF0000"/>
                </a:solidFill>
                <a:ea typeface="SimHei" panose="02010609060101010101" pitchFamily="49" charset="-122"/>
              </a:rPr>
              <a:t>软件即服务（</a:t>
            </a:r>
            <a:r>
              <a:rPr lang="en-US" altLang="zh-CN" sz="2000" dirty="0">
                <a:solidFill>
                  <a:srgbClr val="FF0000"/>
                </a:solidFill>
                <a:ea typeface="SimHei" panose="02010609060101010101" pitchFamily="49" charset="-122"/>
              </a:rPr>
              <a:t>SaaS</a:t>
            </a:r>
            <a:r>
              <a:rPr lang="zh-CN" altLang="en-US" sz="2000" dirty="0">
                <a:solidFill>
                  <a:srgbClr val="FF0000"/>
                </a:solidFill>
                <a:ea typeface="SimHei" panose="02010609060101010101" pitchFamily="49" charset="-122"/>
              </a:rPr>
              <a:t>）</a:t>
            </a:r>
            <a:r>
              <a:rPr lang="zh-CN" altLang="en-US" sz="2000" dirty="0">
                <a:ea typeface="SimHei" panose="02010609060101010101" pitchFamily="49" charset="-122"/>
              </a:rPr>
              <a:t>：提供商在云计算设施上运行程序，用户通过各种客户端设备（如网页浏览器）使用这些应用程序</a:t>
            </a:r>
            <a:endParaRPr lang="en-US" altLang="zh-CN" sz="2000" dirty="0">
              <a:ea typeface="SimHei" panose="02010609060101010101" pitchFamily="49" charset="-122"/>
            </a:endParaRPr>
          </a:p>
          <a:p>
            <a:pPr lvl="1" defTabSz="1300163">
              <a:lnSpc>
                <a:spcPct val="120000"/>
              </a:lnSpc>
              <a:spcBef>
                <a:spcPts val="0"/>
              </a:spcBef>
              <a:spcAft>
                <a:spcPts val="600"/>
              </a:spcAft>
            </a:pPr>
            <a:r>
              <a:rPr lang="zh-CN" altLang="en-US" sz="1800" dirty="0">
                <a:latin typeface="SimHei" panose="02010609060101010101" pitchFamily="49" charset="-122"/>
                <a:ea typeface="SimHei" panose="02010609060101010101" pitchFamily="49" charset="-122"/>
              </a:rPr>
              <a:t>针对性更强，它将某些特定应用软件功能封装成服务</a:t>
            </a:r>
            <a:endParaRPr lang="en-US" altLang="zh-CN" sz="1800" dirty="0">
              <a:latin typeface="SimHei" panose="02010609060101010101" pitchFamily="49" charset="-122"/>
              <a:ea typeface="SimHei" panose="02010609060101010101" pitchFamily="49" charset="-122"/>
            </a:endParaRPr>
          </a:p>
          <a:p>
            <a:pPr lvl="1" defTabSz="1300163">
              <a:lnSpc>
                <a:spcPct val="120000"/>
              </a:lnSpc>
              <a:spcBef>
                <a:spcPts val="0"/>
              </a:spcBef>
              <a:spcAft>
                <a:spcPts val="600"/>
              </a:spcAft>
            </a:pPr>
            <a:endParaRPr lang="en-US" altLang="zh-CN" sz="2000" dirty="0">
              <a:solidFill>
                <a:srgbClr val="FF0000"/>
              </a:solidFill>
              <a:latin typeface="SimHei" panose="02010609060101010101" pitchFamily="49" charset="-122"/>
              <a:ea typeface="SimHei" panose="02010609060101010101" pitchFamily="49" charset="-122"/>
            </a:endParaRPr>
          </a:p>
          <a:p>
            <a:pPr marL="342900" lvl="1" indent="0" defTabSz="1300163">
              <a:lnSpc>
                <a:spcPct val="120000"/>
              </a:lnSpc>
              <a:spcBef>
                <a:spcPts val="0"/>
              </a:spcBef>
              <a:spcAft>
                <a:spcPts val="600"/>
              </a:spcAft>
              <a:buNone/>
            </a:pPr>
            <a:endParaRPr lang="zh-CN" altLang="en-US" sz="1200" dirty="0">
              <a:solidFill>
                <a:srgbClr val="FF0000"/>
              </a:solidFill>
              <a:ea typeface="SimHei" panose="02010609060101010101" pitchFamily="49" charset="-122"/>
            </a:endParaRPr>
          </a:p>
          <a:p>
            <a:pPr defTabSz="1300163">
              <a:lnSpc>
                <a:spcPct val="120000"/>
              </a:lnSpc>
              <a:spcBef>
                <a:spcPts val="0"/>
              </a:spcBef>
              <a:spcAft>
                <a:spcPts val="600"/>
              </a:spcAft>
            </a:pPr>
            <a:r>
              <a:rPr lang="zh-CN" altLang="en-US" sz="2000" dirty="0">
                <a:solidFill>
                  <a:srgbClr val="FF0000"/>
                </a:solidFill>
                <a:ea typeface="SimHei" panose="02010609060101010101" pitchFamily="49" charset="-122"/>
              </a:rPr>
              <a:t>平台即服务（</a:t>
            </a:r>
            <a:r>
              <a:rPr lang="en-US" altLang="zh-CN" sz="2000" dirty="0">
                <a:solidFill>
                  <a:srgbClr val="FF0000"/>
                </a:solidFill>
                <a:ea typeface="SimHei" panose="02010609060101010101" pitchFamily="49" charset="-122"/>
              </a:rPr>
              <a:t>PaaS</a:t>
            </a:r>
            <a:r>
              <a:rPr lang="zh-CN" altLang="en-US" sz="2000" dirty="0">
                <a:solidFill>
                  <a:srgbClr val="FF0000"/>
                </a:solidFill>
                <a:ea typeface="SimHei" panose="02010609060101010101" pitchFamily="49" charset="-122"/>
              </a:rPr>
              <a:t>）</a:t>
            </a:r>
            <a:r>
              <a:rPr lang="zh-CN" altLang="en-US" sz="2000" dirty="0">
                <a:ea typeface="SimHei" panose="02010609060101010101" pitchFamily="49" charset="-122"/>
              </a:rPr>
              <a:t>：用户采用提供商支持的编程语言和工具编写好应用程序，然后放到云计算平台上运行</a:t>
            </a:r>
          </a:p>
          <a:p>
            <a:pPr marL="776287" lvl="1" indent="-285750" defTabSz="1300163">
              <a:lnSpc>
                <a:spcPct val="120000"/>
              </a:lnSpc>
              <a:spcBef>
                <a:spcPts val="0"/>
              </a:spcBef>
              <a:spcAft>
                <a:spcPts val="600"/>
              </a:spcAft>
            </a:pPr>
            <a:r>
              <a:rPr lang="zh-CN" altLang="en-US" sz="1800" dirty="0">
                <a:latin typeface="SimHei" panose="02010609060101010101" pitchFamily="49" charset="-122"/>
                <a:ea typeface="SimHei" panose="02010609060101010101" pitchFamily="49" charset="-122"/>
              </a:rPr>
              <a:t>对资源的抽象层次更进一步，提供用户应用程序运行环境</a:t>
            </a:r>
          </a:p>
          <a:p>
            <a:pPr marL="984250" lvl="1" indent="-493713" defTabSz="1300163">
              <a:lnSpc>
                <a:spcPct val="120000"/>
              </a:lnSpc>
              <a:spcBef>
                <a:spcPts val="0"/>
              </a:spcBef>
              <a:spcAft>
                <a:spcPts val="600"/>
              </a:spcAft>
            </a:pPr>
            <a:endParaRPr lang="zh-CN" altLang="en-US" sz="1100" dirty="0">
              <a:ea typeface="SimHei" panose="02010609060101010101" pitchFamily="49" charset="-122"/>
            </a:endParaRPr>
          </a:p>
          <a:p>
            <a:pPr marL="984250" lvl="1" indent="-493713" defTabSz="1300163">
              <a:lnSpc>
                <a:spcPct val="120000"/>
              </a:lnSpc>
              <a:spcBef>
                <a:spcPts val="0"/>
              </a:spcBef>
              <a:spcAft>
                <a:spcPts val="600"/>
              </a:spcAft>
            </a:pPr>
            <a:endParaRPr lang="zh-CN" altLang="en-US" sz="1100" dirty="0">
              <a:ea typeface="SimHei" panose="02010609060101010101" pitchFamily="49" charset="-122"/>
            </a:endParaRPr>
          </a:p>
          <a:p>
            <a:pPr marL="0" indent="0" defTabSz="1300163">
              <a:lnSpc>
                <a:spcPct val="120000"/>
              </a:lnSpc>
              <a:spcBef>
                <a:spcPts val="0"/>
              </a:spcBef>
              <a:spcAft>
                <a:spcPts val="600"/>
              </a:spcAft>
              <a:buNone/>
            </a:pPr>
            <a:endParaRPr lang="zh-CN" altLang="en-US" sz="1200" dirty="0">
              <a:solidFill>
                <a:srgbClr val="FF0000"/>
              </a:solidFill>
              <a:ea typeface="SimHei" panose="02010609060101010101" pitchFamily="49" charset="-122"/>
            </a:endParaRPr>
          </a:p>
          <a:p>
            <a:pPr defTabSz="1300163">
              <a:lnSpc>
                <a:spcPct val="120000"/>
              </a:lnSpc>
              <a:spcBef>
                <a:spcPts val="0"/>
              </a:spcBef>
              <a:spcAft>
                <a:spcPts val="600"/>
              </a:spcAft>
            </a:pPr>
            <a:r>
              <a:rPr lang="zh-CN" altLang="en-US" sz="2000" dirty="0">
                <a:solidFill>
                  <a:srgbClr val="FF0000"/>
                </a:solidFill>
                <a:ea typeface="SimHei" panose="02010609060101010101" pitchFamily="49" charset="-122"/>
              </a:rPr>
              <a:t>基础设施即服务（</a:t>
            </a:r>
            <a:r>
              <a:rPr lang="en-US" altLang="zh-CN" sz="2000" dirty="0">
                <a:solidFill>
                  <a:srgbClr val="FF0000"/>
                </a:solidFill>
                <a:ea typeface="SimHei" panose="02010609060101010101" pitchFamily="49" charset="-122"/>
              </a:rPr>
              <a:t>IaaS</a:t>
            </a:r>
            <a:r>
              <a:rPr lang="zh-CN" altLang="en-US" sz="2000" dirty="0">
                <a:solidFill>
                  <a:srgbClr val="FF0000"/>
                </a:solidFill>
                <a:ea typeface="SimHei" panose="02010609060101010101" pitchFamily="49" charset="-122"/>
              </a:rPr>
              <a:t>）</a:t>
            </a:r>
            <a:r>
              <a:rPr lang="zh-CN" altLang="en-US" sz="2000" dirty="0">
                <a:ea typeface="SimHei" panose="02010609060101010101" pitchFamily="49" charset="-122"/>
              </a:rPr>
              <a:t>：提供商将服务器、存储系统、网络及其他基础设施资源租给用户，用户按自己的意愿运行操作系统和应用程序等软件 </a:t>
            </a:r>
          </a:p>
          <a:p>
            <a:pPr marL="776287" lvl="1" indent="-285750" defTabSz="1300163">
              <a:lnSpc>
                <a:spcPct val="120000"/>
              </a:lnSpc>
              <a:spcBef>
                <a:spcPts val="0"/>
              </a:spcBef>
              <a:spcAft>
                <a:spcPts val="600"/>
              </a:spcAft>
            </a:pPr>
            <a:r>
              <a:rPr lang="zh-CN" altLang="en-US" sz="1800" dirty="0">
                <a:latin typeface="SimHei" panose="02010609060101010101" pitchFamily="49" charset="-122"/>
                <a:ea typeface="SimHei" panose="02010609060101010101" pitchFamily="49" charset="-122"/>
              </a:rPr>
              <a:t>将硬件设备等基础资源封装成服务供用户使用</a:t>
            </a:r>
          </a:p>
        </p:txBody>
      </p:sp>
      <p:grpSp>
        <p:nvGrpSpPr>
          <p:cNvPr id="3" name="组合 2">
            <a:extLst>
              <a:ext uri="{FF2B5EF4-FFF2-40B4-BE49-F238E27FC236}">
                <a16:creationId xmlns:a16="http://schemas.microsoft.com/office/drawing/2014/main" id="{D19808F9-6782-A04D-A4F9-01D9822AF2E8}"/>
              </a:ext>
            </a:extLst>
          </p:cNvPr>
          <p:cNvGrpSpPr/>
          <p:nvPr/>
        </p:nvGrpSpPr>
        <p:grpSpPr>
          <a:xfrm>
            <a:off x="3260704" y="2178130"/>
            <a:ext cx="7315201" cy="930275"/>
            <a:chOff x="2362200" y="1881189"/>
            <a:chExt cx="7315201" cy="930275"/>
          </a:xfrm>
        </p:grpSpPr>
        <p:pic>
          <p:nvPicPr>
            <p:cNvPr id="81923" name="Picture 4">
              <a:extLst>
                <a:ext uri="{FF2B5EF4-FFF2-40B4-BE49-F238E27FC236}">
                  <a16:creationId xmlns:a16="http://schemas.microsoft.com/office/drawing/2014/main" id="{A682EE29-0096-2542-8A73-D5EFE870A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8988"/>
              <a:ext cx="15557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5">
              <a:extLst>
                <a:ext uri="{FF2B5EF4-FFF2-40B4-BE49-F238E27FC236}">
                  <a16:creationId xmlns:a16="http://schemas.microsoft.com/office/drawing/2014/main" id="{348328EB-BDD1-5547-A059-06870F088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2008189"/>
              <a:ext cx="104298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6">
              <a:extLst>
                <a:ext uri="{FF2B5EF4-FFF2-40B4-BE49-F238E27FC236}">
                  <a16:creationId xmlns:a16="http://schemas.microsoft.com/office/drawing/2014/main" id="{C1C58766-E0B9-5548-8239-A981770BB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926" y="1881189"/>
              <a:ext cx="15398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7">
              <a:extLst>
                <a:ext uri="{FF2B5EF4-FFF2-40B4-BE49-F238E27FC236}">
                  <a16:creationId xmlns:a16="http://schemas.microsoft.com/office/drawing/2014/main" id="{095BED3E-B5AD-0940-901B-043ADE9E0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6864" y="1906589"/>
              <a:ext cx="17605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30" name="矩形 17">
            <a:extLst>
              <a:ext uri="{FF2B5EF4-FFF2-40B4-BE49-F238E27FC236}">
                <a16:creationId xmlns:a16="http://schemas.microsoft.com/office/drawing/2014/main" id="{8B27E986-50D7-5C46-BB9F-04581BAAD443}"/>
              </a:ext>
            </a:extLst>
          </p:cNvPr>
          <p:cNvSpPr>
            <a:spLocks noChangeArrowheads="1"/>
          </p:cNvSpPr>
          <p:nvPr/>
        </p:nvSpPr>
        <p:spPr bwMode="auto">
          <a:xfrm>
            <a:off x="7767146" y="5409784"/>
            <a:ext cx="442485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marL="177800" indent="-1778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latinLnBrk="1" hangingPunct="1">
              <a:lnSpc>
                <a:spcPct val="120000"/>
              </a:lnSpc>
              <a:buClr>
                <a:srgbClr val="FF9900"/>
              </a:buClr>
              <a:buSzPct val="80000"/>
              <a:buFont typeface="Wingdings" pitchFamily="2" charset="2"/>
              <a:buChar char="n"/>
            </a:pPr>
            <a:endParaRPr kumimoji="1" lang="zh-CN" altLang="en-US" sz="1600" dirty="0">
              <a:latin typeface="SimHei" panose="02010609060101010101" pitchFamily="49" charset="-122"/>
              <a:ea typeface="SimHei" panose="02010609060101010101" pitchFamily="49" charset="-122"/>
            </a:endParaRPr>
          </a:p>
        </p:txBody>
      </p:sp>
      <p:sp>
        <p:nvSpPr>
          <p:cNvPr id="81932" name="矩形 19">
            <a:extLst>
              <a:ext uri="{FF2B5EF4-FFF2-40B4-BE49-F238E27FC236}">
                <a16:creationId xmlns:a16="http://schemas.microsoft.com/office/drawing/2014/main" id="{5AD67509-3DF7-5343-BF15-E76422E7628E}"/>
              </a:ext>
            </a:extLst>
          </p:cNvPr>
          <p:cNvSpPr>
            <a:spLocks noChangeArrowheads="1"/>
          </p:cNvSpPr>
          <p:nvPr/>
        </p:nvSpPr>
        <p:spPr bwMode="auto">
          <a:xfrm>
            <a:off x="6717973" y="1378785"/>
            <a:ext cx="569660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marL="177800" indent="-1778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latinLnBrk="1" hangingPunct="1">
              <a:lnSpc>
                <a:spcPct val="120000"/>
              </a:lnSpc>
              <a:buClr>
                <a:srgbClr val="FF9900"/>
              </a:buClr>
              <a:buSzPct val="80000"/>
              <a:buFont typeface="Wingdings" pitchFamily="2" charset="2"/>
              <a:buChar char="n"/>
            </a:pPr>
            <a:endParaRPr kumimoji="1" lang="zh-CN" altLang="en-US" sz="1600" dirty="0">
              <a:latin typeface="SimHei" panose="02010609060101010101" pitchFamily="49" charset="-122"/>
              <a:ea typeface="SimHei" panose="02010609060101010101" pitchFamily="49" charset="-122"/>
            </a:endParaRPr>
          </a:p>
        </p:txBody>
      </p:sp>
      <p:grpSp>
        <p:nvGrpSpPr>
          <p:cNvPr id="4" name="组合 3">
            <a:extLst>
              <a:ext uri="{FF2B5EF4-FFF2-40B4-BE49-F238E27FC236}">
                <a16:creationId xmlns:a16="http://schemas.microsoft.com/office/drawing/2014/main" id="{4E9BEDF8-C6D8-3B4A-B428-944487B782EE}"/>
              </a:ext>
            </a:extLst>
          </p:cNvPr>
          <p:cNvGrpSpPr/>
          <p:nvPr/>
        </p:nvGrpSpPr>
        <p:grpSpPr>
          <a:xfrm>
            <a:off x="2770187" y="4163172"/>
            <a:ext cx="6986587" cy="992187"/>
            <a:chOff x="2819401" y="3732214"/>
            <a:chExt cx="6986587" cy="992187"/>
          </a:xfrm>
        </p:grpSpPr>
        <p:pic>
          <p:nvPicPr>
            <p:cNvPr id="81927" name="Picture 8">
              <a:extLst>
                <a:ext uri="{FF2B5EF4-FFF2-40B4-BE49-F238E27FC236}">
                  <a16:creationId xmlns:a16="http://schemas.microsoft.com/office/drawing/2014/main" id="{64BD2FEA-8B79-F74E-AE62-07E17A3393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66046"/>
            <a:stretch>
              <a:fillRect/>
            </a:stretch>
          </p:blipFill>
          <p:spPr bwMode="auto">
            <a:xfrm>
              <a:off x="2819401" y="3935413"/>
              <a:ext cx="153352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9">
              <a:extLst>
                <a:ext uri="{FF2B5EF4-FFF2-40B4-BE49-F238E27FC236}">
                  <a16:creationId xmlns:a16="http://schemas.microsoft.com/office/drawing/2014/main" id="{29A06FE8-C45C-F14C-9A99-C06EFED673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901" y="3848100"/>
              <a:ext cx="217646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3" name="图片 2">
              <a:extLst>
                <a:ext uri="{FF2B5EF4-FFF2-40B4-BE49-F238E27FC236}">
                  <a16:creationId xmlns:a16="http://schemas.microsoft.com/office/drawing/2014/main" id="{975CB35E-3DD8-B749-B09E-4653F6D28F7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53400" y="3732214"/>
              <a:ext cx="1652588"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id="{13D19A97-1E9D-FD4A-AFC0-E476EDC992F6}"/>
              </a:ext>
            </a:extLst>
          </p:cNvPr>
          <p:cNvGrpSpPr/>
          <p:nvPr/>
        </p:nvGrpSpPr>
        <p:grpSpPr>
          <a:xfrm>
            <a:off x="5850363" y="5485451"/>
            <a:ext cx="5410200" cy="1331912"/>
            <a:chOff x="2514600" y="5465763"/>
            <a:chExt cx="5410200" cy="1331912"/>
          </a:xfrm>
        </p:grpSpPr>
        <p:pic>
          <p:nvPicPr>
            <p:cNvPr id="81929" name="Picture 11">
              <a:extLst>
                <a:ext uri="{FF2B5EF4-FFF2-40B4-BE49-F238E27FC236}">
                  <a16:creationId xmlns:a16="http://schemas.microsoft.com/office/drawing/2014/main" id="{3666FACD-8F74-6F4A-95DB-AD9168B78C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5537200"/>
              <a:ext cx="1778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图片 17">
              <a:extLst>
                <a:ext uri="{FF2B5EF4-FFF2-40B4-BE49-F238E27FC236}">
                  <a16:creationId xmlns:a16="http://schemas.microsoft.com/office/drawing/2014/main" id="{1855D64F-713E-294F-84D1-967AF003C0B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5521325"/>
              <a:ext cx="202723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5" name="图片 1">
              <a:extLst>
                <a:ext uri="{FF2B5EF4-FFF2-40B4-BE49-F238E27FC236}">
                  <a16:creationId xmlns:a16="http://schemas.microsoft.com/office/drawing/2014/main" id="{FC7AB6B4-033A-FF41-A496-D4E3AFA4B04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29400" y="5465763"/>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31" name="矩形 18">
            <a:extLst>
              <a:ext uri="{FF2B5EF4-FFF2-40B4-BE49-F238E27FC236}">
                <a16:creationId xmlns:a16="http://schemas.microsoft.com/office/drawing/2014/main" id="{5604B927-46E0-3D42-8E99-9826EDADBB63}"/>
              </a:ext>
            </a:extLst>
          </p:cNvPr>
          <p:cNvSpPr>
            <a:spLocks noChangeArrowheads="1"/>
          </p:cNvSpPr>
          <p:nvPr/>
        </p:nvSpPr>
        <p:spPr bwMode="auto">
          <a:xfrm>
            <a:off x="6388729" y="3328195"/>
            <a:ext cx="5414387"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marL="177800" indent="-1778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latinLnBrk="1" hangingPunct="1">
              <a:lnSpc>
                <a:spcPct val="120000"/>
              </a:lnSpc>
              <a:buClr>
                <a:srgbClr val="FF9900"/>
              </a:buClr>
              <a:buSzPct val="80000"/>
              <a:buFont typeface="Wingdings" pitchFamily="2" charset="2"/>
              <a:buChar char="n"/>
            </a:pPr>
            <a:endParaRPr kumimoji="1" lang="zh-CN" altLang="en-US"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60689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8">
            <a:extLst>
              <a:ext uri="{FF2B5EF4-FFF2-40B4-BE49-F238E27FC236}">
                <a16:creationId xmlns:a16="http://schemas.microsoft.com/office/drawing/2014/main" id="{ED242456-AD84-BB42-AB13-D17B3C0E0ACD}"/>
              </a:ext>
            </a:extLst>
          </p:cNvPr>
          <p:cNvSpPr>
            <a:spLocks noChangeArrowheads="1"/>
          </p:cNvSpPr>
          <p:nvPr/>
        </p:nvSpPr>
        <p:spPr bwMode="auto">
          <a:xfrm>
            <a:off x="3581401" y="1361323"/>
            <a:ext cx="63277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tabLst>
                <a:tab pos="12118975" algn="r"/>
              </a:tabLst>
              <a:defRPr>
                <a:solidFill>
                  <a:schemeClr val="tx1"/>
                </a:solidFill>
                <a:latin typeface="Arial" panose="020B0604020202020204" pitchFamily="34" charset="0"/>
                <a:cs typeface="Arial" panose="020B0604020202020204" pitchFamily="34" charset="0"/>
              </a:defRPr>
            </a:lvl1pPr>
            <a:lvl2pPr marL="254000">
              <a:tabLst>
                <a:tab pos="12118975" algn="r"/>
              </a:tabLst>
              <a:defRPr>
                <a:solidFill>
                  <a:schemeClr val="tx1"/>
                </a:solidFill>
                <a:latin typeface="Arial" panose="020B0604020202020204" pitchFamily="34" charset="0"/>
                <a:cs typeface="Arial" panose="020B0604020202020204" pitchFamily="34" charset="0"/>
              </a:defRPr>
            </a:lvl2pPr>
            <a:lvl3pPr marL="1143000" indent="-228600">
              <a:tabLst>
                <a:tab pos="12118975" algn="r"/>
              </a:tabLst>
              <a:defRPr>
                <a:solidFill>
                  <a:schemeClr val="tx1"/>
                </a:solidFill>
                <a:latin typeface="Arial" panose="020B0604020202020204" pitchFamily="34" charset="0"/>
                <a:cs typeface="Arial" panose="020B0604020202020204" pitchFamily="34" charset="0"/>
              </a:defRPr>
            </a:lvl3pPr>
            <a:lvl4pPr marL="1600200" indent="-228600">
              <a:tabLst>
                <a:tab pos="12118975" algn="r"/>
              </a:tabLst>
              <a:defRPr>
                <a:solidFill>
                  <a:schemeClr val="tx1"/>
                </a:solidFill>
                <a:latin typeface="Arial" panose="020B0604020202020204" pitchFamily="34" charset="0"/>
                <a:cs typeface="Arial" panose="020B0604020202020204" pitchFamily="34" charset="0"/>
              </a:defRPr>
            </a:lvl4pPr>
            <a:lvl5pPr marL="2057400" indent="-228600">
              <a:tabLst>
                <a:tab pos="12118975"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9pPr>
          </a:lstStyle>
          <a:p>
            <a:pPr lvl="1"/>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将计算和存储以授权服务形式提供。其核心是将某一或某几个数据中心的计算</a:t>
            </a:r>
            <a:r>
              <a:rPr lang="en-US" altLang="zh-CN"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a:t>
            </a:r>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存储</a:t>
            </a:r>
            <a:r>
              <a:rPr lang="zh-CN" altLang="en-US" sz="2400" b="1" dirty="0">
                <a:latin typeface="SimHei" panose="02010609060101010101" pitchFamily="49" charset="-122"/>
                <a:ea typeface="SimHei" panose="02010609060101010101" pitchFamily="49" charset="-122"/>
                <a:sym typeface="Chalkboard" panose="03050602040202020205" pitchFamily="66" charset="0"/>
              </a:rPr>
              <a:t>资源虚拟化</a:t>
            </a:r>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，以灵活划分资源。</a:t>
            </a:r>
            <a:endParaRPr lang="zh-CN" altLang="de-DE" sz="24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p:txBody>
      </p:sp>
      <p:sp>
        <p:nvSpPr>
          <p:cNvPr id="82946" name="Rectangle 11">
            <a:extLst>
              <a:ext uri="{FF2B5EF4-FFF2-40B4-BE49-F238E27FC236}">
                <a16:creationId xmlns:a16="http://schemas.microsoft.com/office/drawing/2014/main" id="{F9DE90F4-57D8-0B48-8458-0A784B060385}"/>
              </a:ext>
            </a:extLst>
          </p:cNvPr>
          <p:cNvSpPr>
            <a:spLocks noChangeArrowheads="1"/>
          </p:cNvSpPr>
          <p:nvPr/>
        </p:nvSpPr>
        <p:spPr bwMode="auto">
          <a:xfrm>
            <a:off x="3584576" y="3009426"/>
            <a:ext cx="62769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342900" indent="-342900">
              <a:tabLst>
                <a:tab pos="12118975" algn="r"/>
              </a:tabLst>
              <a:defRPr>
                <a:solidFill>
                  <a:schemeClr val="tx1"/>
                </a:solidFill>
                <a:latin typeface="Arial" panose="020B0604020202020204" pitchFamily="34" charset="0"/>
                <a:cs typeface="Arial" panose="020B0604020202020204" pitchFamily="34" charset="0"/>
              </a:defRPr>
            </a:lvl1pPr>
            <a:lvl2pPr marL="254000">
              <a:tabLst>
                <a:tab pos="12118975" algn="r"/>
              </a:tabLst>
              <a:defRPr>
                <a:solidFill>
                  <a:schemeClr val="tx1"/>
                </a:solidFill>
                <a:latin typeface="Arial" panose="020B0604020202020204" pitchFamily="34" charset="0"/>
                <a:cs typeface="Arial" panose="020B0604020202020204" pitchFamily="34" charset="0"/>
              </a:defRPr>
            </a:lvl2pPr>
            <a:lvl3pPr marL="1143000" indent="-228600">
              <a:tabLst>
                <a:tab pos="12118975" algn="r"/>
              </a:tabLst>
              <a:defRPr>
                <a:solidFill>
                  <a:schemeClr val="tx1"/>
                </a:solidFill>
                <a:latin typeface="Arial" panose="020B0604020202020204" pitchFamily="34" charset="0"/>
                <a:cs typeface="Arial" panose="020B0604020202020204" pitchFamily="34" charset="0"/>
              </a:defRPr>
            </a:lvl3pPr>
            <a:lvl4pPr marL="1600200" indent="-228600">
              <a:tabLst>
                <a:tab pos="12118975" algn="r"/>
              </a:tabLst>
              <a:defRPr>
                <a:solidFill>
                  <a:schemeClr val="tx1"/>
                </a:solidFill>
                <a:latin typeface="Arial" panose="020B0604020202020204" pitchFamily="34" charset="0"/>
                <a:cs typeface="Arial" panose="020B0604020202020204" pitchFamily="34" charset="0"/>
              </a:defRPr>
            </a:lvl4pPr>
            <a:lvl5pPr marL="2057400" indent="-228600">
              <a:tabLst>
                <a:tab pos="12118975"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118975" algn="r"/>
              </a:tabLst>
              <a:defRPr>
                <a:solidFill>
                  <a:schemeClr val="tx1"/>
                </a:solidFill>
                <a:latin typeface="Arial" panose="020B0604020202020204" pitchFamily="34" charset="0"/>
                <a:cs typeface="Arial" panose="020B0604020202020204" pitchFamily="34" charset="0"/>
              </a:defRPr>
            </a:lvl9pPr>
          </a:lstStyle>
          <a:p>
            <a:pPr lvl="1"/>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云计算的基础架构一般架设在拥有大规模计算和存储的</a:t>
            </a:r>
            <a:r>
              <a:rPr lang="zh-CN" altLang="en-US" sz="2400" b="1" dirty="0">
                <a:latin typeface="SimHei" panose="02010609060101010101" pitchFamily="49" charset="-122"/>
                <a:ea typeface="SimHei" panose="02010609060101010101" pitchFamily="49" charset="-122"/>
                <a:sym typeface="Chalkboard" panose="03050602040202020205" pitchFamily="66" charset="0"/>
              </a:rPr>
              <a:t>数据中心</a:t>
            </a:r>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。使得中小企业部门也能够利用到原来大型企业才具备的信息基础设施。多个应用共享基础设施也降低了成本。</a:t>
            </a:r>
            <a:endParaRPr lang="zh-CN" altLang="de-DE" sz="24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p:txBody>
      </p:sp>
      <p:grpSp>
        <p:nvGrpSpPr>
          <p:cNvPr id="82948" name="Group 21">
            <a:extLst>
              <a:ext uri="{FF2B5EF4-FFF2-40B4-BE49-F238E27FC236}">
                <a16:creationId xmlns:a16="http://schemas.microsoft.com/office/drawing/2014/main" id="{357C42DB-9472-B149-BDD4-CB4DF4DCF518}"/>
              </a:ext>
            </a:extLst>
          </p:cNvPr>
          <p:cNvGrpSpPr>
            <a:grpSpLocks/>
          </p:cNvGrpSpPr>
          <p:nvPr/>
        </p:nvGrpSpPr>
        <p:grpSpPr bwMode="auto">
          <a:xfrm>
            <a:off x="2163763" y="5080000"/>
            <a:ext cx="1270000" cy="465138"/>
            <a:chOff x="403" y="3212"/>
            <a:chExt cx="800" cy="284"/>
          </a:xfrm>
        </p:grpSpPr>
        <p:sp>
          <p:nvSpPr>
            <p:cNvPr id="6" name="Rectangle 4">
              <a:extLst>
                <a:ext uri="{FF2B5EF4-FFF2-40B4-BE49-F238E27FC236}">
                  <a16:creationId xmlns:a16="http://schemas.microsoft.com/office/drawing/2014/main" id="{4FDA370B-E2CD-3447-94F2-73F350EB67EA}"/>
                </a:ext>
              </a:extLst>
            </p:cNvPr>
            <p:cNvSpPr>
              <a:spLocks noChangeArrowheads="1"/>
            </p:cNvSpPr>
            <p:nvPr/>
          </p:nvSpPr>
          <p:spPr bwMode="auto">
            <a:xfrm>
              <a:off x="403" y="3212"/>
              <a:ext cx="786" cy="284"/>
            </a:xfrm>
            <a:prstGeom prst="rect">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eaLnBrk="1" hangingPunct="1">
                <a:defRPr/>
              </a:pPr>
              <a:endParaRPr lang="zh-CN" altLang="en-US" sz="3023">
                <a:solidFill>
                  <a:srgbClr val="FFFFFF"/>
                </a:solidFill>
                <a:latin typeface="Chalkboard"/>
                <a:ea typeface="华文细黑" panose="02010600040101010101" pitchFamily="2" charset="-122"/>
                <a:cs typeface="Arial"/>
                <a:sym typeface="Chalkboard"/>
              </a:endParaRPr>
            </a:p>
          </p:txBody>
        </p:sp>
        <p:sp>
          <p:nvSpPr>
            <p:cNvPr id="7" name="Text Box 13">
              <a:extLst>
                <a:ext uri="{FF2B5EF4-FFF2-40B4-BE49-F238E27FC236}">
                  <a16:creationId xmlns:a16="http://schemas.microsoft.com/office/drawing/2014/main" id="{3EFF319D-A924-544E-87B5-C13C84CE0F9E}"/>
                </a:ext>
              </a:extLst>
            </p:cNvPr>
            <p:cNvSpPr txBox="1">
              <a:spLocks noChangeArrowheads="1"/>
            </p:cNvSpPr>
            <p:nvPr/>
          </p:nvSpPr>
          <p:spPr bwMode="auto">
            <a:xfrm>
              <a:off x="412" y="3243"/>
              <a:ext cx="791" cy="225"/>
            </a:xfrm>
            <a:prstGeom prst="rect">
              <a:avLst/>
            </a:prstGeom>
            <a:noFill/>
            <a:ln>
              <a:noFill/>
            </a:ln>
          </p:spPr>
          <p:txBody>
            <a:bodyPr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391" dirty="0">
                  <a:latin typeface="SimHei" panose="02010609060101010101" pitchFamily="49" charset="-122"/>
                  <a:ea typeface="SimHei" panose="02010609060101010101" pitchFamily="49" charset="-122"/>
                </a:rPr>
                <a:t>典型代表</a:t>
              </a:r>
            </a:p>
          </p:txBody>
        </p:sp>
      </p:grpSp>
      <p:sp>
        <p:nvSpPr>
          <p:cNvPr id="82949" name="Rectangle 14">
            <a:extLst>
              <a:ext uri="{FF2B5EF4-FFF2-40B4-BE49-F238E27FC236}">
                <a16:creationId xmlns:a16="http://schemas.microsoft.com/office/drawing/2014/main" id="{FDDEE0CF-D187-3D46-B28F-F6B5DC7A435C}"/>
              </a:ext>
            </a:extLst>
          </p:cNvPr>
          <p:cNvSpPr>
            <a:spLocks noChangeArrowheads="1"/>
          </p:cNvSpPr>
          <p:nvPr/>
        </p:nvSpPr>
        <p:spPr bwMode="auto">
          <a:xfrm>
            <a:off x="3769112" y="5126317"/>
            <a:ext cx="5603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188913" indent="265113">
              <a:tabLst>
                <a:tab pos="8520113" algn="r"/>
              </a:tabLst>
              <a:defRPr>
                <a:solidFill>
                  <a:schemeClr val="tx1"/>
                </a:solidFill>
                <a:latin typeface="Arial" panose="020B0604020202020204" pitchFamily="34" charset="0"/>
                <a:cs typeface="Arial" panose="020B0604020202020204" pitchFamily="34" charset="0"/>
              </a:defRPr>
            </a:lvl2pPr>
            <a:lvl3pPr marL="1143000" indent="-2286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pPr>
            <a:r>
              <a:rPr lang="en-US" altLang="zh-CN" sz="2400" b="1" dirty="0">
                <a:solidFill>
                  <a:srgbClr val="3E2BFF"/>
                </a:solidFill>
                <a:latin typeface="+mn-lt"/>
                <a:ea typeface="SimHei" panose="02010609060101010101" pitchFamily="49" charset="-122"/>
                <a:sym typeface="Chalkboard" panose="03050602040202020205" pitchFamily="66" charset="0"/>
              </a:rPr>
              <a:t>Amazon’s EC2</a:t>
            </a:r>
            <a:r>
              <a:rPr lang="zh-CN" altLang="en-US" sz="2400" b="1" dirty="0">
                <a:solidFill>
                  <a:srgbClr val="3E2BFF"/>
                </a:solidFill>
                <a:latin typeface="+mn-lt"/>
                <a:ea typeface="SimHei" panose="02010609060101010101" pitchFamily="49" charset="-122"/>
                <a:sym typeface="Chalkboard" panose="03050602040202020205" pitchFamily="66" charset="0"/>
              </a:rPr>
              <a:t>，阿里云，</a:t>
            </a:r>
            <a:r>
              <a:rPr lang="en-US" altLang="zh-CN" sz="2400" b="1" dirty="0">
                <a:solidFill>
                  <a:srgbClr val="3E2BFF"/>
                </a:solidFill>
                <a:latin typeface="+mn-lt"/>
                <a:ea typeface="SimHei" panose="02010609060101010101" pitchFamily="49" charset="-122"/>
                <a:sym typeface="Chalkboard" panose="03050602040202020205" pitchFamily="66" charset="0"/>
              </a:rPr>
              <a:t>OpenStack</a:t>
            </a:r>
          </a:p>
        </p:txBody>
      </p:sp>
      <p:grpSp>
        <p:nvGrpSpPr>
          <p:cNvPr id="82950" name="Group 16">
            <a:extLst>
              <a:ext uri="{FF2B5EF4-FFF2-40B4-BE49-F238E27FC236}">
                <a16:creationId xmlns:a16="http://schemas.microsoft.com/office/drawing/2014/main" id="{E58C8F16-6E79-8542-B675-EB47EBDB701B}"/>
              </a:ext>
            </a:extLst>
          </p:cNvPr>
          <p:cNvGrpSpPr>
            <a:grpSpLocks/>
          </p:cNvGrpSpPr>
          <p:nvPr/>
        </p:nvGrpSpPr>
        <p:grpSpPr bwMode="auto">
          <a:xfrm>
            <a:off x="2133601" y="1573214"/>
            <a:ext cx="1247775" cy="465137"/>
            <a:chOff x="403" y="1743"/>
            <a:chExt cx="786" cy="293"/>
          </a:xfrm>
        </p:grpSpPr>
        <p:sp>
          <p:nvSpPr>
            <p:cNvPr id="10" name="Rectangle 2">
              <a:extLst>
                <a:ext uri="{FF2B5EF4-FFF2-40B4-BE49-F238E27FC236}">
                  <a16:creationId xmlns:a16="http://schemas.microsoft.com/office/drawing/2014/main" id="{99734423-A12A-D54B-9B4C-243F75564642}"/>
                </a:ext>
              </a:extLst>
            </p:cNvPr>
            <p:cNvSpPr>
              <a:spLocks noChangeArrowheads="1"/>
            </p:cNvSpPr>
            <p:nvPr/>
          </p:nvSpPr>
          <p:spPr bwMode="auto">
            <a:xfrm>
              <a:off x="403" y="1743"/>
              <a:ext cx="786" cy="293"/>
            </a:xfrm>
            <a:prstGeom prst="rect">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eaLnBrk="1" hangingPunct="1">
                <a:defRPr/>
              </a:pPr>
              <a:endParaRPr lang="zh-CN" altLang="en-US" sz="3023">
                <a:solidFill>
                  <a:srgbClr val="FFFFFF"/>
                </a:solidFill>
                <a:latin typeface="Chalkboard"/>
                <a:ea typeface="华文细黑" panose="02010600040101010101" pitchFamily="2" charset="-122"/>
                <a:cs typeface="Arial"/>
                <a:sym typeface="Chalkboard"/>
              </a:endParaRPr>
            </a:p>
          </p:txBody>
        </p:sp>
        <p:sp>
          <p:nvSpPr>
            <p:cNvPr id="11" name="Text Box 15">
              <a:extLst>
                <a:ext uri="{FF2B5EF4-FFF2-40B4-BE49-F238E27FC236}">
                  <a16:creationId xmlns:a16="http://schemas.microsoft.com/office/drawing/2014/main" id="{09982925-66C5-BC4E-ABB4-EC5CB8A800DC}"/>
                </a:ext>
              </a:extLst>
            </p:cNvPr>
            <p:cNvSpPr txBox="1">
              <a:spLocks noChangeArrowheads="1"/>
            </p:cNvSpPr>
            <p:nvPr/>
          </p:nvSpPr>
          <p:spPr bwMode="auto">
            <a:xfrm>
              <a:off x="591" y="1764"/>
              <a:ext cx="568" cy="232"/>
            </a:xfrm>
            <a:prstGeom prst="rect">
              <a:avLst/>
            </a:prstGeom>
            <a:noFill/>
            <a:ln>
              <a:noFill/>
            </a:ln>
          </p:spPr>
          <p:txBody>
            <a:bodyPr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391" dirty="0">
                  <a:latin typeface="SimHei" panose="02010609060101010101" pitchFamily="49" charset="-122"/>
                  <a:ea typeface="SimHei" panose="02010609060101010101" pitchFamily="49" charset="-122"/>
                </a:rPr>
                <a:t>功能</a:t>
              </a:r>
            </a:p>
          </p:txBody>
        </p:sp>
      </p:grpSp>
      <p:grpSp>
        <p:nvGrpSpPr>
          <p:cNvPr id="82951" name="Group 20">
            <a:extLst>
              <a:ext uri="{FF2B5EF4-FFF2-40B4-BE49-F238E27FC236}">
                <a16:creationId xmlns:a16="http://schemas.microsoft.com/office/drawing/2014/main" id="{8CCAE994-F524-7F4E-8DA1-A655C1F9DD8F}"/>
              </a:ext>
            </a:extLst>
          </p:cNvPr>
          <p:cNvGrpSpPr>
            <a:grpSpLocks/>
          </p:cNvGrpSpPr>
          <p:nvPr/>
        </p:nvGrpSpPr>
        <p:grpSpPr bwMode="auto">
          <a:xfrm>
            <a:off x="2133601" y="3321051"/>
            <a:ext cx="1247775" cy="466725"/>
            <a:chOff x="432" y="2314"/>
            <a:chExt cx="786" cy="294"/>
          </a:xfrm>
        </p:grpSpPr>
        <p:sp>
          <p:nvSpPr>
            <p:cNvPr id="13" name="Rectangle 3">
              <a:extLst>
                <a:ext uri="{FF2B5EF4-FFF2-40B4-BE49-F238E27FC236}">
                  <a16:creationId xmlns:a16="http://schemas.microsoft.com/office/drawing/2014/main" id="{616DC440-FCEC-054B-B21B-7103BA7B7D0A}"/>
                </a:ext>
              </a:extLst>
            </p:cNvPr>
            <p:cNvSpPr>
              <a:spLocks noChangeArrowheads="1"/>
            </p:cNvSpPr>
            <p:nvPr/>
          </p:nvSpPr>
          <p:spPr bwMode="auto">
            <a:xfrm>
              <a:off x="432" y="2314"/>
              <a:ext cx="786" cy="294"/>
            </a:xfrm>
            <a:prstGeom prst="rect">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eaLnBrk="1" hangingPunct="1">
                <a:defRPr/>
              </a:pPr>
              <a:endParaRPr lang="zh-CN" altLang="en-US" sz="3023">
                <a:solidFill>
                  <a:srgbClr val="FFFFFF"/>
                </a:solidFill>
                <a:latin typeface="Chalkboard"/>
                <a:ea typeface="华文细黑" panose="02010600040101010101" pitchFamily="2" charset="-122"/>
                <a:cs typeface="Arial"/>
                <a:sym typeface="Chalkboard"/>
              </a:endParaRPr>
            </a:p>
          </p:txBody>
        </p:sp>
        <p:sp>
          <p:nvSpPr>
            <p:cNvPr id="82954" name="Text Box 17">
              <a:extLst>
                <a:ext uri="{FF2B5EF4-FFF2-40B4-BE49-F238E27FC236}">
                  <a16:creationId xmlns:a16="http://schemas.microsoft.com/office/drawing/2014/main" id="{A59AF715-A330-714A-BAAF-062B36F67241}"/>
                </a:ext>
              </a:extLst>
            </p:cNvPr>
            <p:cNvSpPr txBox="1">
              <a:spLocks noChangeArrowheads="1"/>
            </p:cNvSpPr>
            <p:nvPr/>
          </p:nvSpPr>
          <p:spPr bwMode="auto">
            <a:xfrm>
              <a:off x="621" y="2356"/>
              <a:ext cx="43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300" dirty="0">
                  <a:solidFill>
                    <a:srgbClr val="FFFFFF"/>
                  </a:solidFill>
                  <a:latin typeface="SimHei" panose="02010609060101010101" pitchFamily="49" charset="-122"/>
                  <a:ea typeface="SimHei" panose="02010609060101010101" pitchFamily="49" charset="-122"/>
                  <a:sym typeface="Chalkboard" panose="03050602040202020205" pitchFamily="66" charset="0"/>
                </a:rPr>
                <a:t>价值</a:t>
              </a:r>
            </a:p>
          </p:txBody>
        </p:sp>
      </p:grpSp>
      <p:sp>
        <p:nvSpPr>
          <p:cNvPr id="2" name="标题 1">
            <a:extLst>
              <a:ext uri="{FF2B5EF4-FFF2-40B4-BE49-F238E27FC236}">
                <a16:creationId xmlns:a16="http://schemas.microsoft.com/office/drawing/2014/main" id="{BE3E7C07-97AD-E44C-8150-C1CB5FE893CC}"/>
              </a:ext>
            </a:extLst>
          </p:cNvPr>
          <p:cNvSpPr>
            <a:spLocks noGrp="1"/>
          </p:cNvSpPr>
          <p:nvPr>
            <p:ph type="title"/>
          </p:nvPr>
        </p:nvSpPr>
        <p:spPr>
          <a:xfrm>
            <a:off x="0" y="-10279"/>
            <a:ext cx="12192000" cy="1143000"/>
          </a:xfrm>
        </p:spPr>
        <p:txBody>
          <a:bodyPr/>
          <a:lstStyle/>
          <a:p>
            <a:r>
              <a:rPr lang="zh-CN" altLang="en-US" sz="4800" b="1" dirty="0">
                <a:solidFill>
                  <a:srgbClr val="3E2BFF"/>
                </a:solidFill>
                <a:latin typeface="SimHei" panose="02010609060101010101" pitchFamily="49" charset="-122"/>
                <a:ea typeface="SimHei" panose="02010609060101010101" pitchFamily="49" charset="-122"/>
                <a:cs typeface="仿宋" charset="0"/>
                <a:sym typeface="Chalkboard" charset="0"/>
              </a:rPr>
              <a:t>基础设施云</a:t>
            </a:r>
            <a:endParaRPr kumimoji="1" lang="zh-CN" altLang="en-US" sz="4400" b="1" dirty="0">
              <a:solidFill>
                <a:srgbClr val="3E2BFF"/>
              </a:solidFill>
            </a:endParaRPr>
          </a:p>
        </p:txBody>
      </p:sp>
    </p:spTree>
    <p:extLst>
      <p:ext uri="{BB962C8B-B14F-4D97-AF65-F5344CB8AC3E}">
        <p14:creationId xmlns:p14="http://schemas.microsoft.com/office/powerpoint/2010/main" val="32107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9756487-6D24-A841-8309-DFC5653127D5}"/>
              </a:ext>
            </a:extLst>
          </p:cNvPr>
          <p:cNvSpPr>
            <a:spLocks noGrp="1"/>
          </p:cNvSpPr>
          <p:nvPr>
            <p:ph idx="1"/>
          </p:nvPr>
        </p:nvSpPr>
        <p:spPr>
          <a:xfrm>
            <a:off x="178419" y="1191817"/>
            <a:ext cx="11831443" cy="1033464"/>
          </a:xfrm>
        </p:spPr>
        <p:txBody>
          <a:bodyPr/>
          <a:lstStyle/>
          <a:p>
            <a:pPr eaLnBrk="1" hangingPunct="1"/>
            <a:r>
              <a:rPr lang="zh-CN" altLang="en-US" sz="2800" dirty="0">
                <a:solidFill>
                  <a:srgbClr val="000000"/>
                </a:solidFill>
                <a:latin typeface="SimHei" panose="02010609060101010101" pitchFamily="49" charset="-122"/>
                <a:ea typeface="SimHei" panose="02010609060101010101" pitchFamily="49" charset="-122"/>
                <a:sym typeface="Chalkboard" panose="03050602040202020205" pitchFamily="66" charset="0"/>
              </a:rPr>
              <a:t>基础设施云架构平台按功能分为四层</a:t>
            </a:r>
            <a:endParaRPr lang="en-US" altLang="zh-CN" sz="28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a:p>
            <a:pPr lvl="1" eaLnBrk="1" hangingPunct="1"/>
            <a:r>
              <a:rPr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物理设施、虚拟化、资源管理、服务提供</a:t>
            </a:r>
          </a:p>
        </p:txBody>
      </p:sp>
      <p:sp>
        <p:nvSpPr>
          <p:cNvPr id="3" name="标题 2">
            <a:extLst>
              <a:ext uri="{FF2B5EF4-FFF2-40B4-BE49-F238E27FC236}">
                <a16:creationId xmlns:a16="http://schemas.microsoft.com/office/drawing/2014/main" id="{861FC992-869B-214C-9794-91210A42B12A}"/>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sym typeface="Chalkboard" panose="03050602040202020205" pitchFamily="66" charset="0"/>
              </a:rPr>
              <a:t>基础设施云结构</a:t>
            </a:r>
            <a:endParaRPr kumimoji="1" lang="zh-CN" altLang="en-US" sz="4400" b="1" dirty="0">
              <a:solidFill>
                <a:srgbClr val="3E2BFF"/>
              </a:solidFill>
            </a:endParaRPr>
          </a:p>
        </p:txBody>
      </p:sp>
      <p:sp>
        <p:nvSpPr>
          <p:cNvPr id="18" name="Rectangle 2">
            <a:extLst>
              <a:ext uri="{FF2B5EF4-FFF2-40B4-BE49-F238E27FC236}">
                <a16:creationId xmlns:a16="http://schemas.microsoft.com/office/drawing/2014/main" id="{CD915FE4-F607-3C40-AE9A-5C97F5D2C0D3}"/>
              </a:ext>
            </a:extLst>
          </p:cNvPr>
          <p:cNvSpPr>
            <a:spLocks noChangeArrowheads="1"/>
          </p:cNvSpPr>
          <p:nvPr/>
        </p:nvSpPr>
        <p:spPr bwMode="auto">
          <a:xfrm>
            <a:off x="1393902" y="2747964"/>
            <a:ext cx="4168698" cy="3076575"/>
          </a:xfrm>
          <a:prstGeom prst="rect">
            <a:avLst/>
          </a:prstGeom>
          <a:solidFill>
            <a:srgbClr val="FFFFFF"/>
          </a:solidFill>
          <a:ln w="12700">
            <a:solidFill>
              <a:srgbClr val="000000"/>
            </a:solidFill>
            <a:miter lim="800000"/>
            <a:headEnd/>
            <a:tailEnd/>
          </a:ln>
        </p:spPr>
        <p:txBody>
          <a:bodyPr wrap="none" lIns="91439" tIns="45719" rIns="91439" bIns="45719" anchor="ct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eaLnBrk="1" hangingPunct="1">
              <a:defRPr/>
            </a:pPr>
            <a:endParaRPr lang="zh-CN" altLang="en-US" sz="3023" kern="0"/>
          </a:p>
        </p:txBody>
      </p:sp>
      <p:sp>
        <p:nvSpPr>
          <p:cNvPr id="83970" name="Rectangle 3">
            <a:extLst>
              <a:ext uri="{FF2B5EF4-FFF2-40B4-BE49-F238E27FC236}">
                <a16:creationId xmlns:a16="http://schemas.microsoft.com/office/drawing/2014/main" id="{8F151861-D2DB-F449-BC60-0A08DE951064}"/>
              </a:ext>
            </a:extLst>
          </p:cNvPr>
          <p:cNvSpPr>
            <a:spLocks noChangeArrowheads="1"/>
          </p:cNvSpPr>
          <p:nvPr/>
        </p:nvSpPr>
        <p:spPr bwMode="auto">
          <a:xfrm>
            <a:off x="1919288" y="1514476"/>
            <a:ext cx="8291512"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en-US" altLang="zh-CN" sz="1900" dirty="0">
              <a:solidFill>
                <a:srgbClr val="669999"/>
              </a:solidFill>
              <a:latin typeface="宋体" panose="02010600030101010101" pitchFamily="2" charset="-122"/>
              <a:ea typeface="华文细黑" panose="02010600040101010101" pitchFamily="2" charset="-122"/>
              <a:sym typeface="Chalkboard" panose="03050602040202020205" pitchFamily="66" charset="0"/>
            </a:endParaRPr>
          </a:p>
        </p:txBody>
      </p:sp>
      <p:grpSp>
        <p:nvGrpSpPr>
          <p:cNvPr id="83972" name="Group 6">
            <a:extLst>
              <a:ext uri="{FF2B5EF4-FFF2-40B4-BE49-F238E27FC236}">
                <a16:creationId xmlns:a16="http://schemas.microsoft.com/office/drawing/2014/main" id="{779B4A5D-3D82-AF4C-A8FC-0856C4F8A927}"/>
              </a:ext>
            </a:extLst>
          </p:cNvPr>
          <p:cNvGrpSpPr>
            <a:grpSpLocks/>
          </p:cNvGrpSpPr>
          <p:nvPr/>
        </p:nvGrpSpPr>
        <p:grpSpPr bwMode="auto">
          <a:xfrm>
            <a:off x="1517650" y="2798763"/>
            <a:ext cx="6330950" cy="3068638"/>
            <a:chOff x="332" y="1715"/>
            <a:chExt cx="3988" cy="1933"/>
          </a:xfrm>
        </p:grpSpPr>
        <p:sp>
          <p:nvSpPr>
            <p:cNvPr id="22" name="Rectangle 7">
              <a:extLst>
                <a:ext uri="{FF2B5EF4-FFF2-40B4-BE49-F238E27FC236}">
                  <a16:creationId xmlns:a16="http://schemas.microsoft.com/office/drawing/2014/main" id="{6266EAB8-9864-204B-9E07-2C2261A3D68C}"/>
                </a:ext>
              </a:extLst>
            </p:cNvPr>
            <p:cNvSpPr>
              <a:spLocks noChangeArrowheads="1"/>
            </p:cNvSpPr>
            <p:nvPr/>
          </p:nvSpPr>
          <p:spPr bwMode="auto">
            <a:xfrm>
              <a:off x="432" y="1824"/>
              <a:ext cx="3888" cy="1824"/>
            </a:xfrm>
            <a:prstGeom prst="rect">
              <a:avLst/>
            </a:prstGeom>
            <a:noFill/>
            <a:ln>
              <a:noFill/>
            </a:ln>
          </p:spPr>
          <p:txBody>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just" eaLnBrk="1" hangingPunct="1">
                <a:spcBef>
                  <a:spcPct val="20000"/>
                </a:spcBef>
                <a:defRPr/>
              </a:pPr>
              <a:endParaRPr kumimoji="1" lang="en-US" altLang="zh-CN" sz="1969">
                <a:latin typeface="宋体" panose="02010600030101010101" pitchFamily="2" charset="-122"/>
              </a:endParaRPr>
            </a:p>
          </p:txBody>
        </p:sp>
        <p:sp>
          <p:nvSpPr>
            <p:cNvPr id="83976" name="Rectangle 8">
              <a:extLst>
                <a:ext uri="{FF2B5EF4-FFF2-40B4-BE49-F238E27FC236}">
                  <a16:creationId xmlns:a16="http://schemas.microsoft.com/office/drawing/2014/main" id="{64DDC0FF-762A-1C43-A32E-73A2B2110C4C}"/>
                </a:ext>
              </a:extLst>
            </p:cNvPr>
            <p:cNvSpPr>
              <a:spLocks noChangeArrowheads="1"/>
            </p:cNvSpPr>
            <p:nvPr/>
          </p:nvSpPr>
          <p:spPr bwMode="auto">
            <a:xfrm>
              <a:off x="332" y="1715"/>
              <a:ext cx="2493"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5938" indent="-515938">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20000"/>
                </a:spcBef>
              </a:pPr>
              <a:r>
                <a:rPr kumimoji="1" lang="zh-CN" altLang="en-US" sz="2400" dirty="0">
                  <a:solidFill>
                    <a:srgbClr val="000000"/>
                  </a:solidFill>
                  <a:latin typeface="SimHei" panose="02010609060101010101" pitchFamily="49" charset="-122"/>
                  <a:ea typeface="SimHei" panose="02010609060101010101" pitchFamily="49" charset="-122"/>
                  <a:sym typeface="Chalkboard" panose="03050602040202020205" pitchFamily="66" charset="0"/>
                </a:rPr>
                <a:t>功能描述</a:t>
              </a:r>
            </a:p>
            <a:p>
              <a:pPr algn="just" eaLnBrk="1" hangingPunct="1">
                <a:spcBef>
                  <a:spcPct val="20000"/>
                </a:spcBef>
              </a:pPr>
              <a:endParaRPr kumimoji="1" lang="zh-CN" altLang="en-US" sz="10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a:p>
              <a:pPr algn="just" eaLnBrk="1" hangingPunct="1">
                <a:spcBef>
                  <a:spcPct val="20000"/>
                </a:spcBef>
                <a:buFont typeface="Wingdings" pitchFamily="2" charset="2"/>
                <a:buChar char="l"/>
              </a:pPr>
              <a:r>
                <a:rPr kumimoji="1" lang="zh-CN" altLang="en-US" sz="2000" dirty="0">
                  <a:solidFill>
                    <a:srgbClr val="000000"/>
                  </a:solidFill>
                  <a:latin typeface="SimHei" panose="02010609060101010101" pitchFamily="49" charset="-122"/>
                  <a:ea typeface="SimHei" panose="02010609060101010101" pitchFamily="49" charset="-122"/>
                  <a:sym typeface="Chalkboard" panose="03050602040202020205" pitchFamily="66" charset="0"/>
                </a:rPr>
                <a:t>虚拟化物理设施，生成一个高效灵活的资源池</a:t>
              </a:r>
            </a:p>
            <a:p>
              <a:pPr algn="just" eaLnBrk="1" hangingPunct="1">
                <a:spcBef>
                  <a:spcPct val="20000"/>
                </a:spcBef>
                <a:buFont typeface="Wingdings" pitchFamily="2" charset="2"/>
                <a:buChar char="l"/>
              </a:pPr>
              <a:r>
                <a:rPr kumimoji="1" lang="zh-CN" altLang="en-US" sz="2000" dirty="0">
                  <a:solidFill>
                    <a:srgbClr val="000000"/>
                  </a:solidFill>
                  <a:latin typeface="SimHei" panose="02010609060101010101" pitchFamily="49" charset="-122"/>
                  <a:ea typeface="SimHei" panose="02010609060101010101" pitchFamily="49" charset="-122"/>
                  <a:sym typeface="Chalkboard" panose="03050602040202020205" pitchFamily="66" charset="0"/>
                </a:rPr>
                <a:t>管理层管理、部署、监控物理资源和资源池</a:t>
              </a:r>
            </a:p>
            <a:p>
              <a:pPr algn="just" eaLnBrk="1" hangingPunct="1">
                <a:spcBef>
                  <a:spcPct val="20000"/>
                </a:spcBef>
                <a:buFont typeface="Wingdings" pitchFamily="2" charset="2"/>
                <a:buChar char="l"/>
              </a:pPr>
              <a:r>
                <a:rPr kumimoji="1" lang="zh-CN" altLang="en-US" sz="2000" dirty="0">
                  <a:solidFill>
                    <a:srgbClr val="000000"/>
                  </a:solidFill>
                  <a:latin typeface="SimHei" panose="02010609060101010101" pitchFamily="49" charset="-122"/>
                  <a:ea typeface="SimHei" panose="02010609060101010101" pitchFamily="49" charset="-122"/>
                  <a:sym typeface="Chalkboard" panose="03050602040202020205" pitchFamily="66" charset="0"/>
                </a:rPr>
                <a:t>服务提供层组合管理层的功能提供某种形式的服务</a:t>
              </a:r>
            </a:p>
          </p:txBody>
        </p:sp>
      </p:grpSp>
      <p:pic>
        <p:nvPicPr>
          <p:cNvPr id="83974" name="Picture 4" descr="clip_image001">
            <a:extLst>
              <a:ext uri="{FF2B5EF4-FFF2-40B4-BE49-F238E27FC236}">
                <a16:creationId xmlns:a16="http://schemas.microsoft.com/office/drawing/2014/main" id="{C3A09E7A-95FE-CF49-B45E-BF3E4A5F8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800" y="2207941"/>
            <a:ext cx="6153460" cy="461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16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2">
            <a:extLst>
              <a:ext uri="{FF2B5EF4-FFF2-40B4-BE49-F238E27FC236}">
                <a16:creationId xmlns:a16="http://schemas.microsoft.com/office/drawing/2014/main" id="{4568E5C0-56CB-594F-9908-6D90B48C9A1E}"/>
              </a:ext>
            </a:extLst>
          </p:cNvPr>
          <p:cNvSpPr>
            <a:spLocks noGrp="1"/>
          </p:cNvSpPr>
          <p:nvPr>
            <p:ph type="title"/>
          </p:nvPr>
        </p:nvSpPr>
        <p:spPr/>
        <p:txBody>
          <a:bodyPr vert="horz" lIns="130055" tIns="65028" rIns="130055" bIns="65028" rtlCol="0" anchor="ctr">
            <a:normAutofit/>
          </a:bodyPr>
          <a:lstStyle/>
          <a:p>
            <a:pPr defTabSz="-13873163">
              <a:defRPr/>
            </a:pPr>
            <a:r>
              <a:rPr altLang="zh-CN" sz="4800" b="1" dirty="0">
                <a:solidFill>
                  <a:srgbClr val="3E2BFF"/>
                </a:solidFill>
                <a:ea typeface="SimHei" panose="02010609060101010101" pitchFamily="49" charset="-122"/>
              </a:rPr>
              <a:t>Amazon Elastic Compute Cloud (EC2)</a:t>
            </a:r>
          </a:p>
        </p:txBody>
      </p:sp>
      <p:sp>
        <p:nvSpPr>
          <p:cNvPr id="84994" name="Content Placeholder 3">
            <a:extLst>
              <a:ext uri="{FF2B5EF4-FFF2-40B4-BE49-F238E27FC236}">
                <a16:creationId xmlns:a16="http://schemas.microsoft.com/office/drawing/2014/main" id="{79A59D59-60CC-BD40-9023-9548DC357EED}"/>
              </a:ext>
            </a:extLst>
          </p:cNvPr>
          <p:cNvSpPr>
            <a:spLocks noGrp="1"/>
          </p:cNvSpPr>
          <p:nvPr>
            <p:ph idx="1"/>
          </p:nvPr>
        </p:nvSpPr>
        <p:spPr>
          <a:xfrm>
            <a:off x="197005" y="1166019"/>
            <a:ext cx="11846312" cy="2748060"/>
          </a:xfrm>
        </p:spPr>
        <p:txBody>
          <a:bodyPr vert="horz" lIns="130055" tIns="65028" rIns="130055" bIns="65028" rtlCol="0">
            <a:normAutofit/>
          </a:bodyPr>
          <a:lstStyle/>
          <a:p>
            <a:r>
              <a:rPr lang="zh-CN" altLang="en-US" sz="3200" dirty="0">
                <a:latin typeface="SimHei" panose="02010609060101010101" pitchFamily="49" charset="-122"/>
                <a:ea typeface="SimHei" panose="02010609060101010101" pitchFamily="49" charset="-122"/>
              </a:rPr>
              <a:t>弹性计算云</a:t>
            </a:r>
          </a:p>
          <a:p>
            <a:pPr lvl="1"/>
            <a:r>
              <a:rPr lang="zh-CN" altLang="en-US" sz="2800" dirty="0">
                <a:latin typeface="SimHei" panose="02010609060101010101" pitchFamily="49" charset="-122"/>
                <a:ea typeface="SimHei" panose="02010609060101010101" pitchFamily="49" charset="-122"/>
              </a:rPr>
              <a:t>提供了快速可扩展、可重构的计算资源</a:t>
            </a:r>
          </a:p>
          <a:p>
            <a:pPr lvl="1"/>
            <a:r>
              <a:rPr lang="zh-CN" altLang="en-US" sz="2800" dirty="0">
                <a:latin typeface="SimHei" panose="02010609060101010101" pitchFamily="49" charset="-122"/>
                <a:ea typeface="SimHei" panose="02010609060101010101" pitchFamily="49" charset="-122"/>
              </a:rPr>
              <a:t>极大方便了</a:t>
            </a:r>
            <a:r>
              <a:rPr lang="en-US" altLang="zh-CN" sz="2800" dirty="0">
                <a:latin typeface="SimHei" panose="02010609060101010101" pitchFamily="49" charset="-122"/>
                <a:ea typeface="SimHei" panose="02010609060101010101" pitchFamily="49" charset="-122"/>
              </a:rPr>
              <a:t>web</a:t>
            </a:r>
            <a:r>
              <a:rPr lang="zh-CN" altLang="en-US" sz="2800" dirty="0">
                <a:latin typeface="SimHei" panose="02010609060101010101" pitchFamily="49" charset="-122"/>
                <a:ea typeface="SimHei" panose="02010609060101010101" pitchFamily="49" charset="-122"/>
              </a:rPr>
              <a:t>应用的开发和维护</a:t>
            </a:r>
          </a:p>
          <a:p>
            <a:pPr lvl="1"/>
            <a:r>
              <a:rPr lang="zh-CN" altLang="en-US" sz="2800" dirty="0">
                <a:latin typeface="SimHei" panose="02010609060101010101" pitchFamily="49" charset="-122"/>
                <a:ea typeface="SimHei" panose="02010609060101010101" pitchFamily="49" charset="-122"/>
              </a:rPr>
              <a:t>以简单的</a:t>
            </a:r>
            <a:r>
              <a:rPr lang="en-US" altLang="zh-CN" sz="2800" dirty="0">
                <a:latin typeface="SimHei" panose="02010609060101010101" pitchFamily="49" charset="-122"/>
                <a:ea typeface="SimHei" panose="02010609060101010101" pitchFamily="49" charset="-122"/>
              </a:rPr>
              <a:t>web</a:t>
            </a:r>
            <a:r>
              <a:rPr lang="zh-CN" altLang="en-US" sz="2800" dirty="0">
                <a:latin typeface="SimHei" panose="02010609060101010101" pitchFamily="49" charset="-122"/>
                <a:ea typeface="SimHei" panose="02010609060101010101" pitchFamily="49" charset="-122"/>
              </a:rPr>
              <a:t>服务接口向用户提供计算资源</a:t>
            </a:r>
          </a:p>
          <a:p>
            <a:pPr lvl="1"/>
            <a:r>
              <a:rPr lang="zh-CN" altLang="en-US" sz="2800" dirty="0">
                <a:latin typeface="SimHei" panose="02010609060101010101" pitchFamily="49" charset="-122"/>
                <a:ea typeface="SimHei" panose="02010609060101010101" pitchFamily="49" charset="-122"/>
              </a:rPr>
              <a:t>改变了计算的商业模型，“</a:t>
            </a:r>
            <a:r>
              <a:rPr lang="en-US" altLang="zh-CN" sz="2800" dirty="0">
                <a:latin typeface="SimHei" panose="02010609060101010101" pitchFamily="49" charset="-122"/>
                <a:ea typeface="SimHei" panose="02010609060101010101" pitchFamily="49" charset="-122"/>
              </a:rPr>
              <a:t>Pay as you use”</a:t>
            </a:r>
          </a:p>
        </p:txBody>
      </p:sp>
    </p:spTree>
    <p:extLst>
      <p:ext uri="{BB962C8B-B14F-4D97-AF65-F5344CB8AC3E}">
        <p14:creationId xmlns:p14="http://schemas.microsoft.com/office/powerpoint/2010/main" val="409249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loud Callout 3">
            <a:extLst>
              <a:ext uri="{FF2B5EF4-FFF2-40B4-BE49-F238E27FC236}">
                <a16:creationId xmlns:a16="http://schemas.microsoft.com/office/drawing/2014/main" id="{F8F74E72-0DAE-B145-82FE-641C6F69AADC}"/>
              </a:ext>
            </a:extLst>
          </p:cNvPr>
          <p:cNvSpPr/>
          <p:nvPr/>
        </p:nvSpPr>
        <p:spPr>
          <a:xfrm>
            <a:off x="3644900" y="1122449"/>
            <a:ext cx="5486400" cy="3505200"/>
          </a:xfrm>
          <a:prstGeom prst="cloudCallout">
            <a:avLst>
              <a:gd name="adj1" fmla="val -20016"/>
              <a:gd name="adj2" fmla="val 43916"/>
            </a:avLst>
          </a:prstGeom>
          <a:solidFill>
            <a:srgbClr val="5B9BD5">
              <a:alpha val="22000"/>
            </a:srgbClr>
          </a:solidFill>
          <a:ln w="6350" cap="flat" cmpd="sng" algn="ctr">
            <a:solidFill>
              <a:srgbClr val="5B9BD5">
                <a:shade val="50000"/>
              </a:srgbClr>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FFFFFF"/>
              </a:solidFill>
              <a:latin typeface="等线" panose="02010600030101010101" pitchFamily="2" charset="-122"/>
              <a:ea typeface="等线" panose="02010600030101010101" pitchFamily="2" charset="-122"/>
            </a:endParaRPr>
          </a:p>
        </p:txBody>
      </p:sp>
      <p:cxnSp>
        <p:nvCxnSpPr>
          <p:cNvPr id="86019" name="Straight Connector 19">
            <a:extLst>
              <a:ext uri="{FF2B5EF4-FFF2-40B4-BE49-F238E27FC236}">
                <a16:creationId xmlns:a16="http://schemas.microsoft.com/office/drawing/2014/main" id="{B248F431-F41F-964E-BC29-CFBA781D1D66}"/>
              </a:ext>
            </a:extLst>
          </p:cNvPr>
          <p:cNvCxnSpPr>
            <a:cxnSpLocks noChangeShapeType="1"/>
          </p:cNvCxnSpPr>
          <p:nvPr/>
        </p:nvCxnSpPr>
        <p:spPr bwMode="auto">
          <a:xfrm rot="16200000" flipH="1">
            <a:off x="4752976" y="2454362"/>
            <a:ext cx="911225" cy="2063750"/>
          </a:xfrm>
          <a:prstGeom prst="line">
            <a:avLst/>
          </a:prstGeom>
          <a:noFill/>
          <a:ln w="12700">
            <a:solidFill>
              <a:srgbClr val="ED7D31"/>
            </a:solidFill>
            <a:miter lim="800000"/>
            <a:headEnd/>
            <a:tailEnd/>
          </a:ln>
          <a:extLst>
            <a:ext uri="{909E8E84-426E-40DD-AFC4-6F175D3DCCD1}">
              <a14:hiddenFill xmlns:a14="http://schemas.microsoft.com/office/drawing/2010/main">
                <a:noFill/>
              </a14:hiddenFill>
            </a:ext>
          </a:extLst>
        </p:spPr>
      </p:cxnSp>
      <p:cxnSp>
        <p:nvCxnSpPr>
          <p:cNvPr id="86020" name="Straight Connector 21">
            <a:extLst>
              <a:ext uri="{FF2B5EF4-FFF2-40B4-BE49-F238E27FC236}">
                <a16:creationId xmlns:a16="http://schemas.microsoft.com/office/drawing/2014/main" id="{EB70F458-EEF1-4E4D-A4E2-D499047F0381}"/>
              </a:ext>
            </a:extLst>
          </p:cNvPr>
          <p:cNvCxnSpPr>
            <a:cxnSpLocks noChangeShapeType="1"/>
          </p:cNvCxnSpPr>
          <p:nvPr/>
        </p:nvCxnSpPr>
        <p:spPr bwMode="auto">
          <a:xfrm rot="16200000" flipH="1">
            <a:off x="5781676" y="3483062"/>
            <a:ext cx="377825" cy="539750"/>
          </a:xfrm>
          <a:prstGeom prst="line">
            <a:avLst/>
          </a:prstGeom>
          <a:noFill/>
          <a:ln w="12700">
            <a:solidFill>
              <a:srgbClr val="ED7D31"/>
            </a:solidFill>
            <a:miter lim="800000"/>
            <a:headEnd/>
            <a:tailEnd/>
          </a:ln>
          <a:extLst>
            <a:ext uri="{909E8E84-426E-40DD-AFC4-6F175D3DCCD1}">
              <a14:hiddenFill xmlns:a14="http://schemas.microsoft.com/office/drawing/2010/main">
                <a:noFill/>
              </a14:hiddenFill>
            </a:ext>
          </a:extLst>
        </p:spPr>
      </p:cxnSp>
      <p:cxnSp>
        <p:nvCxnSpPr>
          <p:cNvPr id="86021" name="Straight Connector 23">
            <a:extLst>
              <a:ext uri="{FF2B5EF4-FFF2-40B4-BE49-F238E27FC236}">
                <a16:creationId xmlns:a16="http://schemas.microsoft.com/office/drawing/2014/main" id="{457B2E92-5CBE-A442-9CFF-C47DC4DEE34A}"/>
              </a:ext>
            </a:extLst>
          </p:cNvPr>
          <p:cNvCxnSpPr>
            <a:cxnSpLocks noChangeShapeType="1"/>
          </p:cNvCxnSpPr>
          <p:nvPr/>
        </p:nvCxnSpPr>
        <p:spPr bwMode="auto">
          <a:xfrm rot="5400000">
            <a:off x="6429376" y="3527512"/>
            <a:ext cx="225425" cy="603250"/>
          </a:xfrm>
          <a:prstGeom prst="line">
            <a:avLst/>
          </a:prstGeom>
          <a:noFill/>
          <a:ln w="12700">
            <a:solidFill>
              <a:srgbClr val="ED7D31"/>
            </a:solidFill>
            <a:miter lim="800000"/>
            <a:headEnd/>
            <a:tailEnd/>
          </a:ln>
          <a:extLst>
            <a:ext uri="{909E8E84-426E-40DD-AFC4-6F175D3DCCD1}">
              <a14:hiddenFill xmlns:a14="http://schemas.microsoft.com/office/drawing/2010/main">
                <a:noFill/>
              </a14:hiddenFill>
            </a:ext>
          </a:extLst>
        </p:spPr>
      </p:cxnSp>
      <p:cxnSp>
        <p:nvCxnSpPr>
          <p:cNvPr id="86022" name="Straight Connector 25">
            <a:extLst>
              <a:ext uri="{FF2B5EF4-FFF2-40B4-BE49-F238E27FC236}">
                <a16:creationId xmlns:a16="http://schemas.microsoft.com/office/drawing/2014/main" id="{2B146325-D694-2B41-ABBA-24AE342C92DE}"/>
              </a:ext>
            </a:extLst>
          </p:cNvPr>
          <p:cNvCxnSpPr>
            <a:cxnSpLocks noChangeShapeType="1"/>
          </p:cNvCxnSpPr>
          <p:nvPr/>
        </p:nvCxnSpPr>
        <p:spPr bwMode="auto">
          <a:xfrm rot="5400000">
            <a:off x="6808788" y="2306724"/>
            <a:ext cx="1066800" cy="2203450"/>
          </a:xfrm>
          <a:prstGeom prst="line">
            <a:avLst/>
          </a:prstGeom>
          <a:noFill/>
          <a:ln w="12700">
            <a:solidFill>
              <a:srgbClr val="ED7D31"/>
            </a:solidFill>
            <a:miter lim="800000"/>
            <a:headEnd/>
            <a:tailEnd/>
          </a:ln>
          <a:extLst>
            <a:ext uri="{909E8E84-426E-40DD-AFC4-6F175D3DCCD1}">
              <a14:hiddenFill xmlns:a14="http://schemas.microsoft.com/office/drawing/2010/main">
                <a:noFill/>
              </a14:hiddenFill>
            </a:ext>
          </a:extLst>
        </p:spPr>
      </p:cxnSp>
      <p:grpSp>
        <p:nvGrpSpPr>
          <p:cNvPr id="86023" name="Group 53">
            <a:extLst>
              <a:ext uri="{FF2B5EF4-FFF2-40B4-BE49-F238E27FC236}">
                <a16:creationId xmlns:a16="http://schemas.microsoft.com/office/drawing/2014/main" id="{E68F0005-B4B1-3D47-9C58-1B781ABDCAD8}"/>
              </a:ext>
            </a:extLst>
          </p:cNvPr>
          <p:cNvGrpSpPr>
            <a:grpSpLocks/>
          </p:cNvGrpSpPr>
          <p:nvPr/>
        </p:nvGrpSpPr>
        <p:grpSpPr bwMode="auto">
          <a:xfrm>
            <a:off x="5245100" y="3941849"/>
            <a:ext cx="1684338" cy="990600"/>
            <a:chOff x="5410200" y="5486400"/>
            <a:chExt cx="1684564" cy="990600"/>
          </a:xfrm>
        </p:grpSpPr>
        <p:pic>
          <p:nvPicPr>
            <p:cNvPr id="86082" name="Picture 12" descr="s3.png">
              <a:extLst>
                <a:ext uri="{FF2B5EF4-FFF2-40B4-BE49-F238E27FC236}">
                  <a16:creationId xmlns:a16="http://schemas.microsoft.com/office/drawing/2014/main" id="{84C5876C-F1AB-B44F-A4E8-094270EAC3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486400"/>
              <a:ext cx="1379764"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461F8CF3-CDAF-4041-81AC-6918B32613B1}"/>
                </a:ext>
              </a:extLst>
            </p:cNvPr>
            <p:cNvSpPr txBox="1"/>
            <p:nvPr/>
          </p:nvSpPr>
          <p:spPr>
            <a:xfrm>
              <a:off x="5410200" y="5943600"/>
              <a:ext cx="404332" cy="307777"/>
            </a:xfrm>
            <a:prstGeom prst="rect">
              <a:avLst/>
            </a:prstGeom>
            <a:noFill/>
          </p:spPr>
          <p:txBody>
            <a:bodyPr wrap="none">
              <a:spAutoFit/>
            </a:bodyPr>
            <a:lstStyle/>
            <a:p>
              <a:pPr>
                <a:defRPr/>
              </a:pPr>
              <a:r>
                <a:rPr lang="en-US" altLang="zh-CN" sz="1400" kern="0" dirty="0">
                  <a:solidFill>
                    <a:srgbClr val="00B050"/>
                  </a:solidFill>
                  <a:latin typeface="Arial" charset="0"/>
                  <a:ea typeface="宋体" charset="0"/>
                  <a:cs typeface="Arial" charset="0"/>
                </a:rPr>
                <a:t>S3</a:t>
              </a:r>
              <a:endParaRPr lang="zh-CN" altLang="en-US" sz="1400" kern="0" dirty="0">
                <a:solidFill>
                  <a:srgbClr val="00B050"/>
                </a:solidFill>
                <a:latin typeface="Arial" charset="0"/>
                <a:ea typeface="宋体" charset="0"/>
                <a:cs typeface="Arial" charset="0"/>
              </a:endParaRPr>
            </a:p>
          </p:txBody>
        </p:sp>
      </p:grpSp>
      <p:grpSp>
        <p:nvGrpSpPr>
          <p:cNvPr id="86024" name="Group 45">
            <a:extLst>
              <a:ext uri="{FF2B5EF4-FFF2-40B4-BE49-F238E27FC236}">
                <a16:creationId xmlns:a16="http://schemas.microsoft.com/office/drawing/2014/main" id="{B6A18A70-1B8A-E54B-801F-819F91A91C53}"/>
              </a:ext>
            </a:extLst>
          </p:cNvPr>
          <p:cNvGrpSpPr>
            <a:grpSpLocks/>
          </p:cNvGrpSpPr>
          <p:nvPr/>
        </p:nvGrpSpPr>
        <p:grpSpPr bwMode="auto">
          <a:xfrm>
            <a:off x="3797300" y="1732050"/>
            <a:ext cx="762000" cy="1298377"/>
            <a:chOff x="3352800" y="3502223"/>
            <a:chExt cx="762000" cy="1298179"/>
          </a:xfrm>
        </p:grpSpPr>
        <p:pic>
          <p:nvPicPr>
            <p:cNvPr id="86077" name="Picture 2">
              <a:extLst>
                <a:ext uri="{FF2B5EF4-FFF2-40B4-BE49-F238E27FC236}">
                  <a16:creationId xmlns:a16="http://schemas.microsoft.com/office/drawing/2014/main" id="{CD72EF7D-E9C3-E645-9CBC-64FB078F3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2672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3">
              <a:extLst>
                <a:ext uri="{FF2B5EF4-FFF2-40B4-BE49-F238E27FC236}">
                  <a16:creationId xmlns:a16="http://schemas.microsoft.com/office/drawing/2014/main" id="{E551AAFC-B516-204D-B2E7-4AA9A0E3C8BB}"/>
                </a:ext>
              </a:extLst>
            </p:cNvPr>
            <p:cNvSpPr txBox="1"/>
            <p:nvPr/>
          </p:nvSpPr>
          <p:spPr>
            <a:xfrm>
              <a:off x="3505200" y="4492672"/>
              <a:ext cx="545342" cy="307730"/>
            </a:xfrm>
            <a:prstGeom prst="rect">
              <a:avLst/>
            </a:prstGeom>
            <a:noFill/>
          </p:spPr>
          <p:txBody>
            <a:bodyPr wrap="none">
              <a:spAutoFit/>
            </a:bodyPr>
            <a:lstStyle/>
            <a:p>
              <a:pPr>
                <a:defRPr/>
              </a:pPr>
              <a:r>
                <a:rPr lang="en-US" altLang="zh-CN" sz="1400" kern="0" dirty="0">
                  <a:solidFill>
                    <a:srgbClr val="0070C0"/>
                  </a:solidFill>
                  <a:latin typeface="Arial" charset="0"/>
                  <a:ea typeface="宋体" charset="0"/>
                  <a:cs typeface="Arial" charset="0"/>
                </a:rPr>
                <a:t>EBS</a:t>
              </a:r>
              <a:endParaRPr lang="zh-CN" altLang="en-US" sz="1400" kern="0" dirty="0">
                <a:solidFill>
                  <a:srgbClr val="0070C0"/>
                </a:solidFill>
                <a:latin typeface="Arial" charset="0"/>
                <a:ea typeface="宋体" charset="0"/>
                <a:cs typeface="Arial" charset="0"/>
              </a:endParaRPr>
            </a:p>
          </p:txBody>
        </p:sp>
        <p:pic>
          <p:nvPicPr>
            <p:cNvPr id="86079" name="Picture 4" descr="server2.png">
              <a:extLst>
                <a:ext uri="{FF2B5EF4-FFF2-40B4-BE49-F238E27FC236}">
                  <a16:creationId xmlns:a16="http://schemas.microsoft.com/office/drawing/2014/main" id="{162D9B64-189B-C647-A604-7FC74557FE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733800"/>
              <a:ext cx="28724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27">
              <a:extLst>
                <a:ext uri="{FF2B5EF4-FFF2-40B4-BE49-F238E27FC236}">
                  <a16:creationId xmlns:a16="http://schemas.microsoft.com/office/drawing/2014/main" id="{D378FFCA-71DB-2144-B9C6-3142542297F1}"/>
                </a:ext>
              </a:extLst>
            </p:cNvPr>
            <p:cNvSpPr txBox="1"/>
            <p:nvPr/>
          </p:nvSpPr>
          <p:spPr>
            <a:xfrm>
              <a:off x="3505200" y="3502223"/>
              <a:ext cx="534121" cy="307730"/>
            </a:xfrm>
            <a:prstGeom prst="rect">
              <a:avLst/>
            </a:prstGeom>
            <a:noFill/>
          </p:spPr>
          <p:txBody>
            <a:bodyPr wrap="none">
              <a:spAutoFit/>
            </a:bodyPr>
            <a:lstStyle/>
            <a:p>
              <a:pPr>
                <a:defRPr/>
              </a:pPr>
              <a:r>
                <a:rPr lang="en-US" altLang="zh-CN" sz="1400" kern="0" dirty="0">
                  <a:solidFill>
                    <a:srgbClr val="FF0000"/>
                  </a:solidFill>
                  <a:latin typeface="Arial" charset="0"/>
                  <a:ea typeface="宋体" charset="0"/>
                  <a:cs typeface="Arial" charset="0"/>
                </a:rPr>
                <a:t>EC2</a:t>
              </a:r>
              <a:endParaRPr lang="zh-CN" altLang="en-US" sz="1400" kern="0" dirty="0">
                <a:solidFill>
                  <a:srgbClr val="FF0000"/>
                </a:solidFill>
                <a:latin typeface="Arial" charset="0"/>
                <a:ea typeface="宋体" charset="0"/>
                <a:cs typeface="Arial" charset="0"/>
              </a:endParaRPr>
            </a:p>
          </p:txBody>
        </p:sp>
        <p:cxnSp>
          <p:nvCxnSpPr>
            <p:cNvPr id="86081" name="Straight Connector 31">
              <a:extLst>
                <a:ext uri="{FF2B5EF4-FFF2-40B4-BE49-F238E27FC236}">
                  <a16:creationId xmlns:a16="http://schemas.microsoft.com/office/drawing/2014/main" id="{37E6FAEC-F317-CD43-8261-5A4C3077C8CE}"/>
                </a:ext>
              </a:extLst>
            </p:cNvPr>
            <p:cNvCxnSpPr>
              <a:cxnSpLocks noChangeShapeType="1"/>
            </p:cNvCxnSpPr>
            <p:nvPr/>
          </p:nvCxnSpPr>
          <p:spPr bwMode="auto">
            <a:xfrm rot="5400000">
              <a:off x="3695700" y="4229100"/>
              <a:ext cx="76200" cy="1588"/>
            </a:xfrm>
            <a:prstGeom prst="line">
              <a:avLst/>
            </a:prstGeom>
            <a:noFill/>
            <a:ln w="12700">
              <a:solidFill>
                <a:srgbClr val="5B9BD5"/>
              </a:solidFill>
              <a:miter lim="800000"/>
              <a:headEnd/>
              <a:tailEnd/>
            </a:ln>
            <a:extLst>
              <a:ext uri="{909E8E84-426E-40DD-AFC4-6F175D3DCCD1}">
                <a14:hiddenFill xmlns:a14="http://schemas.microsoft.com/office/drawing/2010/main">
                  <a:noFill/>
                </a14:hiddenFill>
              </a:ext>
            </a:extLst>
          </p:spPr>
        </p:cxnSp>
      </p:grpSp>
      <p:grpSp>
        <p:nvGrpSpPr>
          <p:cNvPr id="86025" name="Group 46">
            <a:extLst>
              <a:ext uri="{FF2B5EF4-FFF2-40B4-BE49-F238E27FC236}">
                <a16:creationId xmlns:a16="http://schemas.microsoft.com/office/drawing/2014/main" id="{82098C2E-F6B0-C745-848B-BC7C00F80C38}"/>
              </a:ext>
            </a:extLst>
          </p:cNvPr>
          <p:cNvGrpSpPr>
            <a:grpSpLocks/>
          </p:cNvGrpSpPr>
          <p:nvPr/>
        </p:nvGrpSpPr>
        <p:grpSpPr bwMode="auto">
          <a:xfrm>
            <a:off x="5321300" y="2265448"/>
            <a:ext cx="762000" cy="2122449"/>
            <a:chOff x="4343400" y="3581400"/>
            <a:chExt cx="762000" cy="2122126"/>
          </a:xfrm>
        </p:grpSpPr>
        <p:pic>
          <p:nvPicPr>
            <p:cNvPr id="86071" name="Picture 2">
              <a:extLst>
                <a:ext uri="{FF2B5EF4-FFF2-40B4-BE49-F238E27FC236}">
                  <a16:creationId xmlns:a16="http://schemas.microsoft.com/office/drawing/2014/main" id="{183784AC-B9EB-1C49-AC96-06403417C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3434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15">
              <a:extLst>
                <a:ext uri="{FF2B5EF4-FFF2-40B4-BE49-F238E27FC236}">
                  <a16:creationId xmlns:a16="http://schemas.microsoft.com/office/drawing/2014/main" id="{A504A2E4-FE09-FB45-8454-8282433D2A9E}"/>
                </a:ext>
              </a:extLst>
            </p:cNvPr>
            <p:cNvSpPr txBox="1"/>
            <p:nvPr/>
          </p:nvSpPr>
          <p:spPr>
            <a:xfrm>
              <a:off x="4495800" y="4571849"/>
              <a:ext cx="545342" cy="307730"/>
            </a:xfrm>
            <a:prstGeom prst="rect">
              <a:avLst/>
            </a:prstGeom>
            <a:noFill/>
          </p:spPr>
          <p:txBody>
            <a:bodyPr wrap="none">
              <a:spAutoFit/>
            </a:bodyPr>
            <a:lstStyle/>
            <a:p>
              <a:pPr>
                <a:defRPr/>
              </a:pPr>
              <a:r>
                <a:rPr lang="en-US" altLang="zh-CN" sz="1400" kern="0" dirty="0">
                  <a:solidFill>
                    <a:srgbClr val="0070C0"/>
                  </a:solidFill>
                  <a:latin typeface="Arial" charset="0"/>
                  <a:ea typeface="宋体" charset="0"/>
                  <a:cs typeface="Arial" charset="0"/>
                </a:rPr>
                <a:t>EBS</a:t>
              </a:r>
              <a:endParaRPr lang="zh-CN" altLang="en-US" sz="1400" kern="0" dirty="0">
                <a:solidFill>
                  <a:srgbClr val="0070C0"/>
                </a:solidFill>
                <a:latin typeface="Arial" charset="0"/>
                <a:ea typeface="宋体" charset="0"/>
                <a:cs typeface="Arial" charset="0"/>
              </a:endParaRPr>
            </a:p>
          </p:txBody>
        </p:sp>
        <p:grpSp>
          <p:nvGrpSpPr>
            <p:cNvPr id="86073" name="Group 44">
              <a:extLst>
                <a:ext uri="{FF2B5EF4-FFF2-40B4-BE49-F238E27FC236}">
                  <a16:creationId xmlns:a16="http://schemas.microsoft.com/office/drawing/2014/main" id="{BB08AC1E-2967-1248-9CF1-6A7A7ACC3E22}"/>
                </a:ext>
              </a:extLst>
            </p:cNvPr>
            <p:cNvGrpSpPr>
              <a:grpSpLocks/>
            </p:cNvGrpSpPr>
            <p:nvPr/>
          </p:nvGrpSpPr>
          <p:grpSpPr bwMode="auto">
            <a:xfrm>
              <a:off x="4495800" y="3581400"/>
              <a:ext cx="534121" cy="685800"/>
              <a:chOff x="4495800" y="3581400"/>
              <a:chExt cx="534121" cy="685800"/>
            </a:xfrm>
          </p:grpSpPr>
          <p:pic>
            <p:nvPicPr>
              <p:cNvPr id="86075" name="Picture 5" descr="server2.png">
                <a:extLst>
                  <a:ext uri="{FF2B5EF4-FFF2-40B4-BE49-F238E27FC236}">
                    <a16:creationId xmlns:a16="http://schemas.microsoft.com/office/drawing/2014/main" id="{624321E7-18D3-824B-A288-F20DC6296D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810000"/>
                <a:ext cx="28724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28">
                <a:extLst>
                  <a:ext uri="{FF2B5EF4-FFF2-40B4-BE49-F238E27FC236}">
                    <a16:creationId xmlns:a16="http://schemas.microsoft.com/office/drawing/2014/main" id="{BF22BA0A-47DF-734D-8F7C-F3F8ED8E9BC0}"/>
                  </a:ext>
                </a:extLst>
              </p:cNvPr>
              <p:cNvSpPr txBox="1"/>
              <p:nvPr/>
            </p:nvSpPr>
            <p:spPr>
              <a:xfrm>
                <a:off x="4495800" y="3581400"/>
                <a:ext cx="534121" cy="307730"/>
              </a:xfrm>
              <a:prstGeom prst="rect">
                <a:avLst/>
              </a:prstGeom>
              <a:noFill/>
            </p:spPr>
            <p:txBody>
              <a:bodyPr wrap="none">
                <a:spAutoFit/>
              </a:bodyPr>
              <a:lstStyle/>
              <a:p>
                <a:pPr>
                  <a:defRPr/>
                </a:pPr>
                <a:r>
                  <a:rPr lang="en-US" altLang="zh-CN" sz="1400" kern="0" dirty="0">
                    <a:solidFill>
                      <a:srgbClr val="FF0000"/>
                    </a:solidFill>
                    <a:latin typeface="Arial" charset="0"/>
                    <a:ea typeface="宋体" charset="0"/>
                    <a:cs typeface="Arial" charset="0"/>
                  </a:rPr>
                  <a:t>EC2</a:t>
                </a:r>
                <a:endParaRPr lang="zh-CN" altLang="en-US" sz="1400" kern="0" dirty="0">
                  <a:solidFill>
                    <a:srgbClr val="FF0000"/>
                  </a:solidFill>
                  <a:latin typeface="Arial" charset="0"/>
                  <a:ea typeface="宋体" charset="0"/>
                  <a:cs typeface="Arial" charset="0"/>
                </a:endParaRPr>
              </a:p>
            </p:txBody>
          </p:sp>
        </p:grpSp>
        <p:cxnSp>
          <p:nvCxnSpPr>
            <p:cNvPr id="86074" name="Straight Connector 33">
              <a:extLst>
                <a:ext uri="{FF2B5EF4-FFF2-40B4-BE49-F238E27FC236}">
                  <a16:creationId xmlns:a16="http://schemas.microsoft.com/office/drawing/2014/main" id="{627FEF97-81BA-A942-89F2-CB7C6A93BE3C}"/>
                </a:ext>
              </a:extLst>
            </p:cNvPr>
            <p:cNvCxnSpPr>
              <a:cxnSpLocks noChangeShapeType="1"/>
              <a:stCxn id="86022" idx="2"/>
              <a:endCxn id="78" idx="0"/>
            </p:cNvCxnSpPr>
            <p:nvPr/>
          </p:nvCxnSpPr>
          <p:spPr bwMode="auto">
            <a:xfrm flipH="1">
              <a:off x="4469339" y="4267199"/>
              <a:ext cx="246284" cy="1436327"/>
            </a:xfrm>
            <a:prstGeom prst="line">
              <a:avLst/>
            </a:prstGeom>
            <a:noFill/>
            <a:ln w="12700">
              <a:solidFill>
                <a:srgbClr val="5B9BD5"/>
              </a:solidFill>
              <a:miter lim="800000"/>
              <a:headEnd/>
              <a:tailEnd/>
            </a:ln>
            <a:extLst>
              <a:ext uri="{909E8E84-426E-40DD-AFC4-6F175D3DCCD1}">
                <a14:hiddenFill xmlns:a14="http://schemas.microsoft.com/office/drawing/2010/main">
                  <a:noFill/>
                </a14:hiddenFill>
              </a:ext>
            </a:extLst>
          </p:spPr>
        </p:cxnSp>
      </p:grpSp>
      <p:grpSp>
        <p:nvGrpSpPr>
          <p:cNvPr id="86026" name="Group 47">
            <a:extLst>
              <a:ext uri="{FF2B5EF4-FFF2-40B4-BE49-F238E27FC236}">
                <a16:creationId xmlns:a16="http://schemas.microsoft.com/office/drawing/2014/main" id="{7DFAE05C-CA48-EA4A-B0AD-DEA2411CC67D}"/>
              </a:ext>
            </a:extLst>
          </p:cNvPr>
          <p:cNvGrpSpPr>
            <a:grpSpLocks/>
          </p:cNvGrpSpPr>
          <p:nvPr/>
        </p:nvGrpSpPr>
        <p:grpSpPr bwMode="auto">
          <a:xfrm>
            <a:off x="6464300" y="2417850"/>
            <a:ext cx="762000" cy="1298377"/>
            <a:chOff x="5334000" y="3505200"/>
            <a:chExt cx="762000" cy="1298179"/>
          </a:xfrm>
        </p:grpSpPr>
        <p:pic>
          <p:nvPicPr>
            <p:cNvPr id="86066" name="Picture 6" descr="server2.png">
              <a:extLst>
                <a:ext uri="{FF2B5EF4-FFF2-40B4-BE49-F238E27FC236}">
                  <a16:creationId xmlns:a16="http://schemas.microsoft.com/office/drawing/2014/main" id="{9FA258CF-7DBC-5349-9D2B-7ADB8BCC43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733800"/>
              <a:ext cx="28724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7" name="Picture 2">
              <a:extLst>
                <a:ext uri="{FF2B5EF4-FFF2-40B4-BE49-F238E27FC236}">
                  <a16:creationId xmlns:a16="http://schemas.microsoft.com/office/drawing/2014/main" id="{405E3402-46A8-0A45-A0DC-C0513B93A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2672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16">
              <a:extLst>
                <a:ext uri="{FF2B5EF4-FFF2-40B4-BE49-F238E27FC236}">
                  <a16:creationId xmlns:a16="http://schemas.microsoft.com/office/drawing/2014/main" id="{ABC22D9E-3541-F744-99ED-19DEFE5F7DF3}"/>
                </a:ext>
              </a:extLst>
            </p:cNvPr>
            <p:cNvSpPr txBox="1"/>
            <p:nvPr/>
          </p:nvSpPr>
          <p:spPr>
            <a:xfrm>
              <a:off x="5486400" y="4495649"/>
              <a:ext cx="545342" cy="307730"/>
            </a:xfrm>
            <a:prstGeom prst="rect">
              <a:avLst/>
            </a:prstGeom>
            <a:noFill/>
          </p:spPr>
          <p:txBody>
            <a:bodyPr wrap="none">
              <a:spAutoFit/>
            </a:bodyPr>
            <a:lstStyle/>
            <a:p>
              <a:pPr>
                <a:defRPr/>
              </a:pPr>
              <a:r>
                <a:rPr lang="en-US" altLang="zh-CN" sz="1400" kern="0" dirty="0">
                  <a:solidFill>
                    <a:srgbClr val="0070C0"/>
                  </a:solidFill>
                  <a:latin typeface="Arial" charset="0"/>
                  <a:ea typeface="宋体" charset="0"/>
                  <a:cs typeface="Arial" charset="0"/>
                </a:rPr>
                <a:t>EBS</a:t>
              </a:r>
              <a:endParaRPr lang="zh-CN" altLang="en-US" sz="1400" kern="0" dirty="0">
                <a:solidFill>
                  <a:srgbClr val="0070C0"/>
                </a:solidFill>
                <a:latin typeface="Arial" charset="0"/>
                <a:ea typeface="宋体" charset="0"/>
                <a:cs typeface="Arial" charset="0"/>
              </a:endParaRPr>
            </a:p>
          </p:txBody>
        </p:sp>
        <p:sp>
          <p:nvSpPr>
            <p:cNvPr id="96" name="TextBox 29">
              <a:extLst>
                <a:ext uri="{FF2B5EF4-FFF2-40B4-BE49-F238E27FC236}">
                  <a16:creationId xmlns:a16="http://schemas.microsoft.com/office/drawing/2014/main" id="{EF0EE2C9-57C7-DD4E-A821-232A4296BD06}"/>
                </a:ext>
              </a:extLst>
            </p:cNvPr>
            <p:cNvSpPr txBox="1"/>
            <p:nvPr/>
          </p:nvSpPr>
          <p:spPr>
            <a:xfrm>
              <a:off x="5484813" y="3505200"/>
              <a:ext cx="534121" cy="307730"/>
            </a:xfrm>
            <a:prstGeom prst="rect">
              <a:avLst/>
            </a:prstGeom>
            <a:noFill/>
          </p:spPr>
          <p:txBody>
            <a:bodyPr wrap="none">
              <a:spAutoFit/>
            </a:bodyPr>
            <a:lstStyle/>
            <a:p>
              <a:pPr>
                <a:defRPr/>
              </a:pPr>
              <a:r>
                <a:rPr lang="en-US" altLang="zh-CN" sz="1400" kern="0" dirty="0">
                  <a:solidFill>
                    <a:srgbClr val="FF0000"/>
                  </a:solidFill>
                  <a:latin typeface="Arial" charset="0"/>
                  <a:ea typeface="宋体" charset="0"/>
                  <a:cs typeface="Arial" charset="0"/>
                </a:rPr>
                <a:t>EC2</a:t>
              </a:r>
              <a:endParaRPr lang="zh-CN" altLang="en-US" sz="1400" kern="0" dirty="0">
                <a:solidFill>
                  <a:srgbClr val="FF0000"/>
                </a:solidFill>
                <a:latin typeface="Arial" charset="0"/>
                <a:ea typeface="宋体" charset="0"/>
                <a:cs typeface="Arial" charset="0"/>
              </a:endParaRPr>
            </a:p>
          </p:txBody>
        </p:sp>
        <p:cxnSp>
          <p:nvCxnSpPr>
            <p:cNvPr id="86070" name="Straight Connector 35">
              <a:extLst>
                <a:ext uri="{FF2B5EF4-FFF2-40B4-BE49-F238E27FC236}">
                  <a16:creationId xmlns:a16="http://schemas.microsoft.com/office/drawing/2014/main" id="{A02586A0-8CD5-CA41-A5FD-9EE25C62945C}"/>
                </a:ext>
              </a:extLst>
            </p:cNvPr>
            <p:cNvCxnSpPr>
              <a:cxnSpLocks noChangeShapeType="1"/>
            </p:cNvCxnSpPr>
            <p:nvPr/>
          </p:nvCxnSpPr>
          <p:spPr bwMode="auto">
            <a:xfrm rot="16200000" flipH="1">
              <a:off x="5672511" y="4224711"/>
              <a:ext cx="76200" cy="8777"/>
            </a:xfrm>
            <a:prstGeom prst="line">
              <a:avLst/>
            </a:prstGeom>
            <a:noFill/>
            <a:ln w="12700">
              <a:solidFill>
                <a:srgbClr val="5B9BD5"/>
              </a:solidFill>
              <a:miter lim="800000"/>
              <a:headEnd/>
              <a:tailEnd/>
            </a:ln>
            <a:extLst>
              <a:ext uri="{909E8E84-426E-40DD-AFC4-6F175D3DCCD1}">
                <a14:hiddenFill xmlns:a14="http://schemas.microsoft.com/office/drawing/2010/main">
                  <a:noFill/>
                </a14:hiddenFill>
              </a:ext>
            </a:extLst>
          </p:spPr>
        </p:cxnSp>
      </p:grpSp>
      <p:grpSp>
        <p:nvGrpSpPr>
          <p:cNvPr id="86027" name="Group 48">
            <a:extLst>
              <a:ext uri="{FF2B5EF4-FFF2-40B4-BE49-F238E27FC236}">
                <a16:creationId xmlns:a16="http://schemas.microsoft.com/office/drawing/2014/main" id="{F6149D13-7569-5140-A027-AA9061DC0FCE}"/>
              </a:ext>
            </a:extLst>
          </p:cNvPr>
          <p:cNvGrpSpPr>
            <a:grpSpLocks/>
          </p:cNvGrpSpPr>
          <p:nvPr/>
        </p:nvGrpSpPr>
        <p:grpSpPr bwMode="auto">
          <a:xfrm>
            <a:off x="4178300" y="1579649"/>
            <a:ext cx="4781550" cy="3341649"/>
            <a:chOff x="2228850" y="3276600"/>
            <a:chExt cx="4781550" cy="3341649"/>
          </a:xfrm>
        </p:grpSpPr>
        <p:pic>
          <p:nvPicPr>
            <p:cNvPr id="86061" name="Picture 7" descr="server2.png">
              <a:extLst>
                <a:ext uri="{FF2B5EF4-FFF2-40B4-BE49-F238E27FC236}">
                  <a16:creationId xmlns:a16="http://schemas.microsoft.com/office/drawing/2014/main" id="{64A0A66F-3321-B843-9EB1-04CEC80C49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5933" y="3505200"/>
              <a:ext cx="28724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2" name="Picture 2">
              <a:extLst>
                <a:ext uri="{FF2B5EF4-FFF2-40B4-BE49-F238E27FC236}">
                  <a16:creationId xmlns:a16="http://schemas.microsoft.com/office/drawing/2014/main" id="{DEA73833-344D-DE4F-9EF9-99D4B0113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038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7">
              <a:extLst>
                <a:ext uri="{FF2B5EF4-FFF2-40B4-BE49-F238E27FC236}">
                  <a16:creationId xmlns:a16="http://schemas.microsoft.com/office/drawing/2014/main" id="{B927887E-40CA-F947-AE4C-5A509E8D6125}"/>
                </a:ext>
              </a:extLst>
            </p:cNvPr>
            <p:cNvSpPr txBox="1"/>
            <p:nvPr/>
          </p:nvSpPr>
          <p:spPr>
            <a:xfrm>
              <a:off x="6400800" y="4264025"/>
              <a:ext cx="545342" cy="307777"/>
            </a:xfrm>
            <a:prstGeom prst="rect">
              <a:avLst/>
            </a:prstGeom>
            <a:noFill/>
          </p:spPr>
          <p:txBody>
            <a:bodyPr wrap="none">
              <a:spAutoFit/>
            </a:bodyPr>
            <a:lstStyle/>
            <a:p>
              <a:pPr>
                <a:defRPr/>
              </a:pPr>
              <a:r>
                <a:rPr lang="en-US" altLang="zh-CN" sz="1400" kern="0" dirty="0">
                  <a:solidFill>
                    <a:srgbClr val="0070C0"/>
                  </a:solidFill>
                  <a:latin typeface="Arial" charset="0"/>
                  <a:ea typeface="宋体" charset="0"/>
                  <a:cs typeface="Arial" charset="0"/>
                </a:rPr>
                <a:t>EBS</a:t>
              </a:r>
              <a:endParaRPr lang="zh-CN" altLang="en-US" sz="1400" kern="0" dirty="0">
                <a:solidFill>
                  <a:srgbClr val="0070C0"/>
                </a:solidFill>
                <a:latin typeface="Arial" charset="0"/>
                <a:ea typeface="宋体" charset="0"/>
                <a:cs typeface="Arial" charset="0"/>
              </a:endParaRPr>
            </a:p>
          </p:txBody>
        </p:sp>
        <p:sp>
          <p:nvSpPr>
            <p:cNvPr id="102" name="TextBox 30">
              <a:extLst>
                <a:ext uri="{FF2B5EF4-FFF2-40B4-BE49-F238E27FC236}">
                  <a16:creationId xmlns:a16="http://schemas.microsoft.com/office/drawing/2014/main" id="{EB808B90-858E-9040-8415-D8F7E5CF10B3}"/>
                </a:ext>
              </a:extLst>
            </p:cNvPr>
            <p:cNvSpPr txBox="1"/>
            <p:nvPr/>
          </p:nvSpPr>
          <p:spPr>
            <a:xfrm>
              <a:off x="6399213" y="3276600"/>
              <a:ext cx="534121" cy="307777"/>
            </a:xfrm>
            <a:prstGeom prst="rect">
              <a:avLst/>
            </a:prstGeom>
            <a:noFill/>
          </p:spPr>
          <p:txBody>
            <a:bodyPr wrap="none">
              <a:spAutoFit/>
            </a:bodyPr>
            <a:lstStyle/>
            <a:p>
              <a:pPr>
                <a:defRPr/>
              </a:pPr>
              <a:r>
                <a:rPr lang="en-US" altLang="zh-CN" sz="1400" kern="0" dirty="0">
                  <a:solidFill>
                    <a:srgbClr val="FF0000"/>
                  </a:solidFill>
                  <a:latin typeface="Arial" charset="0"/>
                  <a:ea typeface="宋体" charset="0"/>
                  <a:cs typeface="Arial" charset="0"/>
                </a:rPr>
                <a:t>EC2</a:t>
              </a:r>
              <a:endParaRPr lang="zh-CN" altLang="en-US" sz="1400" kern="0" dirty="0">
                <a:solidFill>
                  <a:srgbClr val="FF0000"/>
                </a:solidFill>
                <a:latin typeface="Arial" charset="0"/>
                <a:ea typeface="宋体" charset="0"/>
                <a:cs typeface="Arial" charset="0"/>
              </a:endParaRPr>
            </a:p>
          </p:txBody>
        </p:sp>
        <p:cxnSp>
          <p:nvCxnSpPr>
            <p:cNvPr id="86065" name="Straight Connector 37">
              <a:extLst>
                <a:ext uri="{FF2B5EF4-FFF2-40B4-BE49-F238E27FC236}">
                  <a16:creationId xmlns:a16="http://schemas.microsoft.com/office/drawing/2014/main" id="{413118A0-EFC1-C640-BFB3-4F4B4D99A2A4}"/>
                </a:ext>
              </a:extLst>
            </p:cNvPr>
            <p:cNvCxnSpPr>
              <a:cxnSpLocks noChangeShapeType="1"/>
              <a:stCxn id="86082" idx="2"/>
              <a:endCxn id="86077" idx="0"/>
            </p:cNvCxnSpPr>
            <p:nvPr/>
          </p:nvCxnSpPr>
          <p:spPr bwMode="auto">
            <a:xfrm flipH="1" flipV="1">
              <a:off x="2228850" y="4182944"/>
              <a:ext cx="2061349" cy="2435305"/>
            </a:xfrm>
            <a:prstGeom prst="line">
              <a:avLst/>
            </a:prstGeom>
            <a:noFill/>
            <a:ln w="12700">
              <a:solidFill>
                <a:srgbClr val="5B9BD5"/>
              </a:solidFill>
              <a:miter lim="800000"/>
              <a:headEnd/>
              <a:tailEnd/>
            </a:ln>
            <a:extLst>
              <a:ext uri="{909E8E84-426E-40DD-AFC4-6F175D3DCCD1}">
                <a14:hiddenFill xmlns:a14="http://schemas.microsoft.com/office/drawing/2010/main">
                  <a:noFill/>
                </a14:hiddenFill>
              </a:ext>
            </a:extLst>
          </p:spPr>
        </p:cxnSp>
      </p:grpSp>
      <p:grpSp>
        <p:nvGrpSpPr>
          <p:cNvPr id="86028" name="Group 69">
            <a:extLst>
              <a:ext uri="{FF2B5EF4-FFF2-40B4-BE49-F238E27FC236}">
                <a16:creationId xmlns:a16="http://schemas.microsoft.com/office/drawing/2014/main" id="{69FDC185-10CA-0D43-B976-7C605CB0449C}"/>
              </a:ext>
            </a:extLst>
          </p:cNvPr>
          <p:cNvGrpSpPr>
            <a:grpSpLocks/>
          </p:cNvGrpSpPr>
          <p:nvPr/>
        </p:nvGrpSpPr>
        <p:grpSpPr bwMode="auto">
          <a:xfrm>
            <a:off x="7435850" y="3484649"/>
            <a:ext cx="1371600" cy="914400"/>
            <a:chOff x="1295400" y="2057400"/>
            <a:chExt cx="1371600" cy="914400"/>
          </a:xfrm>
        </p:grpSpPr>
        <p:sp>
          <p:nvSpPr>
            <p:cNvPr id="105" name="Can 42">
              <a:extLst>
                <a:ext uri="{FF2B5EF4-FFF2-40B4-BE49-F238E27FC236}">
                  <a16:creationId xmlns:a16="http://schemas.microsoft.com/office/drawing/2014/main" id="{E05E0096-01DE-6A45-AED5-1E84B94E9B67}"/>
                </a:ext>
              </a:extLst>
            </p:cNvPr>
            <p:cNvSpPr/>
            <p:nvPr/>
          </p:nvSpPr>
          <p:spPr>
            <a:xfrm>
              <a:off x="1295400" y="2057400"/>
              <a:ext cx="1371600" cy="914400"/>
            </a:xfrm>
            <a:prstGeom prst="can">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grpSp>
          <p:nvGrpSpPr>
            <p:cNvPr id="86047" name="Group 67">
              <a:extLst>
                <a:ext uri="{FF2B5EF4-FFF2-40B4-BE49-F238E27FC236}">
                  <a16:creationId xmlns:a16="http://schemas.microsoft.com/office/drawing/2014/main" id="{13DB3F2E-ED10-9E47-8D90-2745C64607C2}"/>
                </a:ext>
              </a:extLst>
            </p:cNvPr>
            <p:cNvGrpSpPr>
              <a:grpSpLocks/>
            </p:cNvGrpSpPr>
            <p:nvPr/>
          </p:nvGrpSpPr>
          <p:grpSpPr bwMode="auto">
            <a:xfrm>
              <a:off x="1676400" y="2438400"/>
              <a:ext cx="609600" cy="457200"/>
              <a:chOff x="3048000" y="2438400"/>
              <a:chExt cx="609600" cy="457200"/>
            </a:xfrm>
          </p:grpSpPr>
          <p:sp>
            <p:nvSpPr>
              <p:cNvPr id="108" name="Rectangle 55">
                <a:extLst>
                  <a:ext uri="{FF2B5EF4-FFF2-40B4-BE49-F238E27FC236}">
                    <a16:creationId xmlns:a16="http://schemas.microsoft.com/office/drawing/2014/main" id="{711E5F03-959C-124B-93B7-4FD75D59F104}"/>
                  </a:ext>
                </a:extLst>
              </p:cNvPr>
              <p:cNvSpPr/>
              <p:nvPr/>
            </p:nvSpPr>
            <p:spPr>
              <a:xfrm>
                <a:off x="3048000" y="2438400"/>
                <a:ext cx="152400" cy="152400"/>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09" name="Rectangle 56">
                <a:extLst>
                  <a:ext uri="{FF2B5EF4-FFF2-40B4-BE49-F238E27FC236}">
                    <a16:creationId xmlns:a16="http://schemas.microsoft.com/office/drawing/2014/main" id="{1AE58C00-E558-0349-A7FD-46DA532DBD48}"/>
                  </a:ext>
                </a:extLst>
              </p:cNvPr>
              <p:cNvSpPr/>
              <p:nvPr/>
            </p:nvSpPr>
            <p:spPr>
              <a:xfrm>
                <a:off x="3200400" y="25908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0" name="Rectangle 57">
                <a:extLst>
                  <a:ext uri="{FF2B5EF4-FFF2-40B4-BE49-F238E27FC236}">
                    <a16:creationId xmlns:a16="http://schemas.microsoft.com/office/drawing/2014/main" id="{19746170-6D12-8742-8DD4-240520FF351F}"/>
                  </a:ext>
                </a:extLst>
              </p:cNvPr>
              <p:cNvSpPr/>
              <p:nvPr/>
            </p:nvSpPr>
            <p:spPr>
              <a:xfrm>
                <a:off x="3352800" y="27432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1" name="Rectangle 58">
                <a:extLst>
                  <a:ext uri="{FF2B5EF4-FFF2-40B4-BE49-F238E27FC236}">
                    <a16:creationId xmlns:a16="http://schemas.microsoft.com/office/drawing/2014/main" id="{D846F725-3576-114A-8745-F6E6198AE68F}"/>
                  </a:ext>
                </a:extLst>
              </p:cNvPr>
              <p:cNvSpPr/>
              <p:nvPr/>
            </p:nvSpPr>
            <p:spPr>
              <a:xfrm>
                <a:off x="3048000" y="27432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2" name="Rectangle 59">
                <a:extLst>
                  <a:ext uri="{FF2B5EF4-FFF2-40B4-BE49-F238E27FC236}">
                    <a16:creationId xmlns:a16="http://schemas.microsoft.com/office/drawing/2014/main" id="{D4DAAA74-5AAF-8F47-8924-192B22FAB706}"/>
                  </a:ext>
                </a:extLst>
              </p:cNvPr>
              <p:cNvSpPr/>
              <p:nvPr/>
            </p:nvSpPr>
            <p:spPr>
              <a:xfrm>
                <a:off x="3200400" y="2438400"/>
                <a:ext cx="152400" cy="152400"/>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3" name="Rectangle 60">
                <a:extLst>
                  <a:ext uri="{FF2B5EF4-FFF2-40B4-BE49-F238E27FC236}">
                    <a16:creationId xmlns:a16="http://schemas.microsoft.com/office/drawing/2014/main" id="{95916ECD-7837-1443-A2CF-72965D576462}"/>
                  </a:ext>
                </a:extLst>
              </p:cNvPr>
              <p:cNvSpPr/>
              <p:nvPr/>
            </p:nvSpPr>
            <p:spPr>
              <a:xfrm>
                <a:off x="3352800" y="2438400"/>
                <a:ext cx="152400" cy="152400"/>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4" name="Rectangle 61">
                <a:extLst>
                  <a:ext uri="{FF2B5EF4-FFF2-40B4-BE49-F238E27FC236}">
                    <a16:creationId xmlns:a16="http://schemas.microsoft.com/office/drawing/2014/main" id="{CD00C9A1-FCCF-4841-B8A1-9FEF61ECE35E}"/>
                  </a:ext>
                </a:extLst>
              </p:cNvPr>
              <p:cNvSpPr/>
              <p:nvPr/>
            </p:nvSpPr>
            <p:spPr>
              <a:xfrm>
                <a:off x="3505200" y="2438400"/>
                <a:ext cx="152400" cy="152400"/>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5" name="Rectangle 62">
                <a:extLst>
                  <a:ext uri="{FF2B5EF4-FFF2-40B4-BE49-F238E27FC236}">
                    <a16:creationId xmlns:a16="http://schemas.microsoft.com/office/drawing/2014/main" id="{200553A7-6BE2-0A46-AF6A-9DB3CB3D4269}"/>
                  </a:ext>
                </a:extLst>
              </p:cNvPr>
              <p:cNvSpPr/>
              <p:nvPr/>
            </p:nvSpPr>
            <p:spPr>
              <a:xfrm>
                <a:off x="3048000" y="25908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6" name="Rectangle 63">
                <a:extLst>
                  <a:ext uri="{FF2B5EF4-FFF2-40B4-BE49-F238E27FC236}">
                    <a16:creationId xmlns:a16="http://schemas.microsoft.com/office/drawing/2014/main" id="{3ACC2588-1254-A641-B003-6DEF733486BC}"/>
                  </a:ext>
                </a:extLst>
              </p:cNvPr>
              <p:cNvSpPr/>
              <p:nvPr/>
            </p:nvSpPr>
            <p:spPr>
              <a:xfrm>
                <a:off x="3352800" y="25908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7" name="Rectangle 64">
                <a:extLst>
                  <a:ext uri="{FF2B5EF4-FFF2-40B4-BE49-F238E27FC236}">
                    <a16:creationId xmlns:a16="http://schemas.microsoft.com/office/drawing/2014/main" id="{930F869C-45A9-CC44-BF0C-DB81EC5BDC01}"/>
                  </a:ext>
                </a:extLst>
              </p:cNvPr>
              <p:cNvSpPr/>
              <p:nvPr/>
            </p:nvSpPr>
            <p:spPr>
              <a:xfrm>
                <a:off x="3505200" y="25908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8" name="Rectangle 65">
                <a:extLst>
                  <a:ext uri="{FF2B5EF4-FFF2-40B4-BE49-F238E27FC236}">
                    <a16:creationId xmlns:a16="http://schemas.microsoft.com/office/drawing/2014/main" id="{0D2BFCDB-BCA7-5A40-B783-DF258705CC2B}"/>
                  </a:ext>
                </a:extLst>
              </p:cNvPr>
              <p:cNvSpPr/>
              <p:nvPr/>
            </p:nvSpPr>
            <p:spPr>
              <a:xfrm>
                <a:off x="3200400" y="27432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sp>
            <p:nvSpPr>
              <p:cNvPr id="119" name="Rectangle 66">
                <a:extLst>
                  <a:ext uri="{FF2B5EF4-FFF2-40B4-BE49-F238E27FC236}">
                    <a16:creationId xmlns:a16="http://schemas.microsoft.com/office/drawing/2014/main" id="{B5935C4D-8C06-7748-9FAE-6D123FEEEF7D}"/>
                  </a:ext>
                </a:extLst>
              </p:cNvPr>
              <p:cNvSpPr/>
              <p:nvPr/>
            </p:nvSpPr>
            <p:spPr>
              <a:xfrm>
                <a:off x="3505200" y="2743200"/>
                <a:ext cx="152400" cy="152400"/>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grpSp>
        <p:sp>
          <p:nvSpPr>
            <p:cNvPr id="107" name="TextBox 68">
              <a:extLst>
                <a:ext uri="{FF2B5EF4-FFF2-40B4-BE49-F238E27FC236}">
                  <a16:creationId xmlns:a16="http://schemas.microsoft.com/office/drawing/2014/main" id="{4A88C771-B1D8-3E43-9905-9DF3D08AEFEE}"/>
                </a:ext>
              </a:extLst>
            </p:cNvPr>
            <p:cNvSpPr txBox="1"/>
            <p:nvPr/>
          </p:nvSpPr>
          <p:spPr>
            <a:xfrm>
              <a:off x="1524000" y="2133600"/>
              <a:ext cx="982961" cy="307777"/>
            </a:xfrm>
            <a:prstGeom prst="rect">
              <a:avLst/>
            </a:prstGeom>
            <a:noFill/>
          </p:spPr>
          <p:txBody>
            <a:bodyPr wrap="none">
              <a:spAutoFit/>
            </a:bodyPr>
            <a:lstStyle/>
            <a:p>
              <a:pPr>
                <a:defRPr/>
              </a:pPr>
              <a:r>
                <a:rPr lang="en-US" altLang="zh-CN" sz="1400" kern="0" dirty="0" err="1">
                  <a:solidFill>
                    <a:srgbClr val="4472C4">
                      <a:lumMod val="50000"/>
                    </a:srgbClr>
                  </a:solidFill>
                  <a:latin typeface="Arial" charset="0"/>
                  <a:ea typeface="宋体" charset="0"/>
                  <a:cs typeface="Arial" charset="0"/>
                </a:rPr>
                <a:t>SimpleDB</a:t>
              </a:r>
              <a:endParaRPr lang="zh-CN" altLang="en-US" sz="1400" kern="0" dirty="0">
                <a:solidFill>
                  <a:srgbClr val="4472C4">
                    <a:lumMod val="50000"/>
                  </a:srgbClr>
                </a:solidFill>
                <a:latin typeface="Arial" charset="0"/>
                <a:ea typeface="宋体" charset="0"/>
                <a:cs typeface="Arial" charset="0"/>
              </a:endParaRPr>
            </a:p>
          </p:txBody>
        </p:sp>
      </p:grpSp>
      <p:grpSp>
        <p:nvGrpSpPr>
          <p:cNvPr id="86029" name="Group 75">
            <a:extLst>
              <a:ext uri="{FF2B5EF4-FFF2-40B4-BE49-F238E27FC236}">
                <a16:creationId xmlns:a16="http://schemas.microsoft.com/office/drawing/2014/main" id="{EE694A9E-79AA-1A4A-8DCF-DFE1D533FE73}"/>
              </a:ext>
            </a:extLst>
          </p:cNvPr>
          <p:cNvGrpSpPr>
            <a:grpSpLocks/>
          </p:cNvGrpSpPr>
          <p:nvPr/>
        </p:nvGrpSpPr>
        <p:grpSpPr bwMode="auto">
          <a:xfrm>
            <a:off x="5973763" y="1427249"/>
            <a:ext cx="1371600" cy="685800"/>
            <a:chOff x="5029200" y="1447800"/>
            <a:chExt cx="1371600" cy="685800"/>
          </a:xfrm>
        </p:grpSpPr>
        <p:sp>
          <p:nvSpPr>
            <p:cNvPr id="121" name="Rounded Rectangle 72">
              <a:extLst>
                <a:ext uri="{FF2B5EF4-FFF2-40B4-BE49-F238E27FC236}">
                  <a16:creationId xmlns:a16="http://schemas.microsoft.com/office/drawing/2014/main" id="{D1DB47DC-E9A7-414E-A147-033A7A3C82D5}"/>
                </a:ext>
              </a:extLst>
            </p:cNvPr>
            <p:cNvSpPr/>
            <p:nvPr/>
          </p:nvSpPr>
          <p:spPr>
            <a:xfrm>
              <a:off x="5029200" y="1447800"/>
              <a:ext cx="1371600" cy="68580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pic>
          <p:nvPicPr>
            <p:cNvPr id="86043" name="Picture 70" descr="switch.png">
              <a:extLst>
                <a:ext uri="{FF2B5EF4-FFF2-40B4-BE49-F238E27FC236}">
                  <a16:creationId xmlns:a16="http://schemas.microsoft.com/office/drawing/2014/main" id="{0E50AF2C-3F6B-D047-A47F-589BDFD082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05000"/>
              <a:ext cx="76914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71" descr="switch.png">
              <a:extLst>
                <a:ext uri="{FF2B5EF4-FFF2-40B4-BE49-F238E27FC236}">
                  <a16:creationId xmlns:a16="http://schemas.microsoft.com/office/drawing/2014/main" id="{DCE838A5-BF8F-3A41-8DF8-8E6A31FDDA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447800"/>
              <a:ext cx="76914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74">
              <a:extLst>
                <a:ext uri="{FF2B5EF4-FFF2-40B4-BE49-F238E27FC236}">
                  <a16:creationId xmlns:a16="http://schemas.microsoft.com/office/drawing/2014/main" id="{59BB6ECF-31DA-8448-A73D-96F13E7D7D42}"/>
                </a:ext>
              </a:extLst>
            </p:cNvPr>
            <p:cNvSpPr txBox="1"/>
            <p:nvPr/>
          </p:nvSpPr>
          <p:spPr>
            <a:xfrm>
              <a:off x="5486400" y="1600200"/>
              <a:ext cx="564578" cy="307777"/>
            </a:xfrm>
            <a:prstGeom prst="rect">
              <a:avLst/>
            </a:prstGeom>
            <a:noFill/>
          </p:spPr>
          <p:txBody>
            <a:bodyPr wrap="none">
              <a:spAutoFit/>
            </a:bodyPr>
            <a:lstStyle/>
            <a:p>
              <a:pPr>
                <a:defRPr/>
              </a:pPr>
              <a:r>
                <a:rPr lang="en-US" altLang="zh-CN" sz="1400" kern="0" dirty="0">
                  <a:solidFill>
                    <a:srgbClr val="4472C4">
                      <a:lumMod val="50000"/>
                    </a:srgbClr>
                  </a:solidFill>
                  <a:latin typeface="Arial" charset="0"/>
                  <a:ea typeface="宋体" charset="0"/>
                  <a:cs typeface="Arial" charset="0"/>
                </a:rPr>
                <a:t>SQS</a:t>
              </a:r>
              <a:endParaRPr lang="zh-CN" altLang="en-US" sz="1400" kern="0" dirty="0">
                <a:solidFill>
                  <a:srgbClr val="4472C4">
                    <a:lumMod val="50000"/>
                  </a:srgbClr>
                </a:solidFill>
                <a:latin typeface="Arial" charset="0"/>
                <a:ea typeface="宋体" charset="0"/>
                <a:cs typeface="Arial" charset="0"/>
              </a:endParaRPr>
            </a:p>
          </p:txBody>
        </p:sp>
      </p:grpSp>
      <p:cxnSp>
        <p:nvCxnSpPr>
          <p:cNvPr id="86030" name="Straight Connector 77">
            <a:extLst>
              <a:ext uri="{FF2B5EF4-FFF2-40B4-BE49-F238E27FC236}">
                <a16:creationId xmlns:a16="http://schemas.microsoft.com/office/drawing/2014/main" id="{09099CA6-C038-3542-A699-5C21D142402F}"/>
              </a:ext>
            </a:extLst>
          </p:cNvPr>
          <p:cNvCxnSpPr>
            <a:cxnSpLocks noChangeShapeType="1"/>
          </p:cNvCxnSpPr>
          <p:nvPr/>
        </p:nvCxnSpPr>
        <p:spPr bwMode="auto">
          <a:xfrm flipV="1">
            <a:off x="4313238" y="1770150"/>
            <a:ext cx="1541462" cy="422275"/>
          </a:xfrm>
          <a:prstGeom prst="line">
            <a:avLst/>
          </a:prstGeom>
          <a:noFill/>
          <a:ln w="12700">
            <a:solidFill>
              <a:srgbClr val="70AD47"/>
            </a:solidFill>
            <a:miter lim="800000"/>
            <a:headEnd/>
            <a:tailEnd/>
          </a:ln>
          <a:extLst>
            <a:ext uri="{909E8E84-426E-40DD-AFC4-6F175D3DCCD1}">
              <a14:hiddenFill xmlns:a14="http://schemas.microsoft.com/office/drawing/2010/main">
                <a:noFill/>
              </a14:hiddenFill>
            </a:ext>
          </a:extLst>
        </p:spPr>
      </p:cxnSp>
      <p:cxnSp>
        <p:nvCxnSpPr>
          <p:cNvPr id="86031" name="Straight Connector 79">
            <a:extLst>
              <a:ext uri="{FF2B5EF4-FFF2-40B4-BE49-F238E27FC236}">
                <a16:creationId xmlns:a16="http://schemas.microsoft.com/office/drawing/2014/main" id="{47366197-9165-9645-AEB7-2EE970660EDF}"/>
              </a:ext>
            </a:extLst>
          </p:cNvPr>
          <p:cNvCxnSpPr>
            <a:cxnSpLocks noChangeShapeType="1"/>
          </p:cNvCxnSpPr>
          <p:nvPr/>
        </p:nvCxnSpPr>
        <p:spPr bwMode="auto">
          <a:xfrm flipV="1">
            <a:off x="5837239" y="2113049"/>
            <a:ext cx="706437" cy="609600"/>
          </a:xfrm>
          <a:prstGeom prst="line">
            <a:avLst/>
          </a:prstGeom>
          <a:noFill/>
          <a:ln w="12700">
            <a:solidFill>
              <a:srgbClr val="70AD47"/>
            </a:solidFill>
            <a:miter lim="800000"/>
            <a:headEnd/>
            <a:tailEnd/>
          </a:ln>
          <a:extLst>
            <a:ext uri="{909E8E84-426E-40DD-AFC4-6F175D3DCCD1}">
              <a14:hiddenFill xmlns:a14="http://schemas.microsoft.com/office/drawing/2010/main">
                <a:noFill/>
              </a14:hiddenFill>
            </a:ext>
          </a:extLst>
        </p:spPr>
      </p:cxnSp>
      <p:cxnSp>
        <p:nvCxnSpPr>
          <p:cNvPr id="86032" name="Straight Connector 83">
            <a:extLst>
              <a:ext uri="{FF2B5EF4-FFF2-40B4-BE49-F238E27FC236}">
                <a16:creationId xmlns:a16="http://schemas.microsoft.com/office/drawing/2014/main" id="{4548F18C-459A-A844-8287-EBE1D6A06FC1}"/>
              </a:ext>
            </a:extLst>
          </p:cNvPr>
          <p:cNvCxnSpPr>
            <a:cxnSpLocks noChangeShapeType="1"/>
          </p:cNvCxnSpPr>
          <p:nvPr/>
        </p:nvCxnSpPr>
        <p:spPr bwMode="auto">
          <a:xfrm rot="16200000" flipV="1">
            <a:off x="6540500" y="2113049"/>
            <a:ext cx="304800" cy="304800"/>
          </a:xfrm>
          <a:prstGeom prst="line">
            <a:avLst/>
          </a:prstGeom>
          <a:noFill/>
          <a:ln w="12700">
            <a:solidFill>
              <a:srgbClr val="70AD47"/>
            </a:solidFill>
            <a:miter lim="800000"/>
            <a:headEnd/>
            <a:tailEnd/>
          </a:ln>
          <a:extLst>
            <a:ext uri="{909E8E84-426E-40DD-AFC4-6F175D3DCCD1}">
              <a14:hiddenFill xmlns:a14="http://schemas.microsoft.com/office/drawing/2010/main">
                <a:noFill/>
              </a14:hiddenFill>
            </a:ext>
          </a:extLst>
        </p:spPr>
      </p:cxnSp>
      <p:cxnSp>
        <p:nvCxnSpPr>
          <p:cNvPr id="86033" name="Straight Connector 85">
            <a:extLst>
              <a:ext uri="{FF2B5EF4-FFF2-40B4-BE49-F238E27FC236}">
                <a16:creationId xmlns:a16="http://schemas.microsoft.com/office/drawing/2014/main" id="{F0608560-7236-3F44-9FA8-61B49296376F}"/>
              </a:ext>
            </a:extLst>
          </p:cNvPr>
          <p:cNvCxnSpPr>
            <a:cxnSpLocks noChangeShapeType="1"/>
          </p:cNvCxnSpPr>
          <p:nvPr/>
        </p:nvCxnSpPr>
        <p:spPr bwMode="auto">
          <a:xfrm rot="10800000">
            <a:off x="7359651" y="1770149"/>
            <a:ext cx="1065213" cy="266700"/>
          </a:xfrm>
          <a:prstGeom prst="line">
            <a:avLst/>
          </a:prstGeom>
          <a:noFill/>
          <a:ln w="12700">
            <a:solidFill>
              <a:srgbClr val="70AD47"/>
            </a:solidFill>
            <a:miter lim="800000"/>
            <a:headEnd/>
            <a:tailEnd/>
          </a:ln>
          <a:extLst>
            <a:ext uri="{909E8E84-426E-40DD-AFC4-6F175D3DCCD1}">
              <a14:hiddenFill xmlns:a14="http://schemas.microsoft.com/office/drawing/2010/main">
                <a:noFill/>
              </a14:hiddenFill>
            </a:ext>
          </a:extLst>
        </p:spPr>
      </p:cxnSp>
      <p:cxnSp>
        <p:nvCxnSpPr>
          <p:cNvPr id="86034" name="Straight Connector 88">
            <a:extLst>
              <a:ext uri="{FF2B5EF4-FFF2-40B4-BE49-F238E27FC236}">
                <a16:creationId xmlns:a16="http://schemas.microsoft.com/office/drawing/2014/main" id="{36BFBA1A-09CE-BC4E-AFE7-013073EB1FA0}"/>
              </a:ext>
            </a:extLst>
          </p:cNvPr>
          <p:cNvCxnSpPr>
            <a:cxnSpLocks noChangeShapeType="1"/>
          </p:cNvCxnSpPr>
          <p:nvPr/>
        </p:nvCxnSpPr>
        <p:spPr bwMode="auto">
          <a:xfrm>
            <a:off x="3127376" y="2186074"/>
            <a:ext cx="898525" cy="6350"/>
          </a:xfrm>
          <a:prstGeom prst="line">
            <a:avLst/>
          </a:prstGeom>
          <a:noFill/>
          <a:ln w="12700">
            <a:solidFill>
              <a:srgbClr val="5B9BD5"/>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86035" name="Group 90">
            <a:extLst>
              <a:ext uri="{FF2B5EF4-FFF2-40B4-BE49-F238E27FC236}">
                <a16:creationId xmlns:a16="http://schemas.microsoft.com/office/drawing/2014/main" id="{EE2476AF-A663-A44C-B9D2-38B0FD2E495A}"/>
              </a:ext>
            </a:extLst>
          </p:cNvPr>
          <p:cNvGrpSpPr>
            <a:grpSpLocks/>
          </p:cNvGrpSpPr>
          <p:nvPr/>
        </p:nvGrpSpPr>
        <p:grpSpPr bwMode="auto">
          <a:xfrm>
            <a:off x="2422526" y="1995576"/>
            <a:ext cx="701675" cy="653852"/>
            <a:chOff x="1295400" y="3921940"/>
            <a:chExt cx="701040" cy="652839"/>
          </a:xfrm>
        </p:grpSpPr>
        <p:pic>
          <p:nvPicPr>
            <p:cNvPr id="86040" name="Picture 86" descr="macbookair.png">
              <a:extLst>
                <a:ext uri="{FF2B5EF4-FFF2-40B4-BE49-F238E27FC236}">
                  <a16:creationId xmlns:a16="http://schemas.microsoft.com/office/drawing/2014/main" id="{0CEF3341-EC8B-FE4D-AA91-C854C584E1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921940"/>
              <a:ext cx="7010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89">
              <a:extLst>
                <a:ext uri="{FF2B5EF4-FFF2-40B4-BE49-F238E27FC236}">
                  <a16:creationId xmlns:a16="http://schemas.microsoft.com/office/drawing/2014/main" id="{C8BDD2B3-6889-8148-9A56-DCBD25864BEE}"/>
                </a:ext>
              </a:extLst>
            </p:cNvPr>
            <p:cNvSpPr txBox="1"/>
            <p:nvPr/>
          </p:nvSpPr>
          <p:spPr>
            <a:xfrm>
              <a:off x="1371531" y="4267479"/>
              <a:ext cx="562466" cy="307300"/>
            </a:xfrm>
            <a:prstGeom prst="rect">
              <a:avLst/>
            </a:prstGeom>
            <a:noFill/>
          </p:spPr>
          <p:txBody>
            <a:bodyPr wrap="none">
              <a:spAutoFit/>
            </a:bodyPr>
            <a:lstStyle/>
            <a:p>
              <a:pPr>
                <a:defRPr/>
              </a:pPr>
              <a:r>
                <a:rPr lang="en-US" altLang="zh-CN" sz="1400" kern="0" dirty="0">
                  <a:solidFill>
                    <a:sysClr val="windowText" lastClr="000000"/>
                  </a:solidFill>
                  <a:latin typeface="Arial" charset="0"/>
                  <a:ea typeface="宋体" charset="0"/>
                  <a:cs typeface="Arial" charset="0"/>
                </a:rPr>
                <a:t>User</a:t>
              </a:r>
              <a:endParaRPr lang="zh-CN" altLang="en-US" sz="1400" kern="0" dirty="0">
                <a:solidFill>
                  <a:sysClr val="windowText" lastClr="000000"/>
                </a:solidFill>
                <a:latin typeface="Arial" charset="0"/>
                <a:ea typeface="宋体" charset="0"/>
                <a:cs typeface="Arial" charset="0"/>
              </a:endParaRPr>
            </a:p>
          </p:txBody>
        </p:sp>
      </p:grpSp>
      <p:sp>
        <p:nvSpPr>
          <p:cNvPr id="133" name="Left-Right Arrow 91">
            <a:extLst>
              <a:ext uri="{FF2B5EF4-FFF2-40B4-BE49-F238E27FC236}">
                <a16:creationId xmlns:a16="http://schemas.microsoft.com/office/drawing/2014/main" id="{C8251E47-9F15-6F4E-9577-8D8E9D791E9A}"/>
              </a:ext>
            </a:extLst>
          </p:cNvPr>
          <p:cNvSpPr/>
          <p:nvPr/>
        </p:nvSpPr>
        <p:spPr>
          <a:xfrm>
            <a:off x="8674100" y="2951249"/>
            <a:ext cx="685800" cy="304800"/>
          </a:xfrm>
          <a:prstGeom prst="leftRightArrow">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等线" panose="02010600030101010101" pitchFamily="2" charset="-122"/>
              <a:ea typeface="等线" panose="02010600030101010101" pitchFamily="2" charset="-122"/>
            </a:endParaRPr>
          </a:p>
        </p:txBody>
      </p:sp>
      <p:pic>
        <p:nvPicPr>
          <p:cNvPr id="86037" name="Picture 92" descr="visual studio.png">
            <a:extLst>
              <a:ext uri="{FF2B5EF4-FFF2-40B4-BE49-F238E27FC236}">
                <a16:creationId xmlns:a16="http://schemas.microsoft.com/office/drawing/2014/main" id="{913FB390-6B4B-0843-B7FF-947D04E79D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72600" y="2646449"/>
            <a:ext cx="11430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TextBox 93">
            <a:extLst>
              <a:ext uri="{FF2B5EF4-FFF2-40B4-BE49-F238E27FC236}">
                <a16:creationId xmlns:a16="http://schemas.microsoft.com/office/drawing/2014/main" id="{32244ED4-0977-BD4B-AE14-1CC6E2F724B9}"/>
              </a:ext>
            </a:extLst>
          </p:cNvPr>
          <p:cNvSpPr txBox="1"/>
          <p:nvPr/>
        </p:nvSpPr>
        <p:spPr>
          <a:xfrm>
            <a:off x="9569451" y="3484650"/>
            <a:ext cx="1000595" cy="307777"/>
          </a:xfrm>
          <a:prstGeom prst="rect">
            <a:avLst/>
          </a:prstGeom>
          <a:noFill/>
        </p:spPr>
        <p:txBody>
          <a:bodyPr wrap="none">
            <a:spAutoFit/>
          </a:bodyPr>
          <a:lstStyle/>
          <a:p>
            <a:pPr>
              <a:defRPr/>
            </a:pPr>
            <a:r>
              <a:rPr lang="en-US" altLang="zh-CN" sz="1400" kern="0" dirty="0">
                <a:solidFill>
                  <a:sysClr val="windowText" lastClr="000000"/>
                </a:solidFill>
                <a:latin typeface="Arial" charset="0"/>
                <a:ea typeface="宋体" charset="0"/>
                <a:cs typeface="Arial" charset="0"/>
              </a:rPr>
              <a:t>Developer</a:t>
            </a:r>
            <a:endParaRPr lang="zh-CN" altLang="en-US" sz="1400" kern="0" dirty="0">
              <a:solidFill>
                <a:sysClr val="windowText" lastClr="000000"/>
              </a:solidFill>
              <a:latin typeface="Arial" charset="0"/>
              <a:ea typeface="宋体" charset="0"/>
              <a:cs typeface="Arial" charset="0"/>
            </a:endParaRPr>
          </a:p>
        </p:txBody>
      </p:sp>
      <p:sp>
        <p:nvSpPr>
          <p:cNvPr id="86039" name="TextBox 73">
            <a:extLst>
              <a:ext uri="{FF2B5EF4-FFF2-40B4-BE49-F238E27FC236}">
                <a16:creationId xmlns:a16="http://schemas.microsoft.com/office/drawing/2014/main" id="{A46EADBB-6739-3D4D-A3CB-5DA63D774AC4}"/>
              </a:ext>
            </a:extLst>
          </p:cNvPr>
          <p:cNvSpPr txBox="1">
            <a:spLocks noChangeArrowheads="1"/>
          </p:cNvSpPr>
          <p:nvPr/>
        </p:nvSpPr>
        <p:spPr bwMode="auto">
          <a:xfrm>
            <a:off x="1676401" y="5410201"/>
            <a:ext cx="6997699"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dirty="0">
                <a:solidFill>
                  <a:srgbClr val="000000"/>
                </a:solidFill>
                <a:latin typeface="+mn-lt"/>
                <a:ea typeface="SimHei" panose="02010609060101010101" pitchFamily="49" charset="-122"/>
              </a:rPr>
              <a:t>EC2: </a:t>
            </a:r>
            <a:r>
              <a:rPr lang="zh-CN" altLang="en-US" dirty="0">
                <a:solidFill>
                  <a:srgbClr val="000000"/>
                </a:solidFill>
                <a:latin typeface="+mn-lt"/>
                <a:ea typeface="SimHei" panose="02010609060101010101" pitchFamily="49" charset="-122"/>
              </a:rPr>
              <a:t>运行虚拟机以及虚拟机实例的基础结构</a:t>
            </a:r>
            <a:endParaRPr lang="en-US" altLang="zh-CN" dirty="0">
              <a:solidFill>
                <a:srgbClr val="000000"/>
              </a:solidFill>
              <a:latin typeface="+mn-lt"/>
              <a:ea typeface="SimHei" panose="02010609060101010101" pitchFamily="49" charset="-122"/>
            </a:endParaRPr>
          </a:p>
          <a:p>
            <a:pPr eaLnBrk="1" hangingPunct="1"/>
            <a:r>
              <a:rPr lang="en-US" altLang="zh-CN" dirty="0">
                <a:solidFill>
                  <a:srgbClr val="000000"/>
                </a:solidFill>
                <a:latin typeface="+mn-lt"/>
                <a:ea typeface="SimHei" panose="02010609060101010101" pitchFamily="49" charset="-122"/>
              </a:rPr>
              <a:t>EBS: </a:t>
            </a:r>
            <a:r>
              <a:rPr lang="zh-CN" altLang="en-US" dirty="0">
                <a:solidFill>
                  <a:srgbClr val="000000"/>
                </a:solidFill>
                <a:latin typeface="+mn-lt"/>
                <a:ea typeface="SimHei" panose="02010609060101010101" pitchFamily="49" charset="-122"/>
              </a:rPr>
              <a:t>存储虚拟机的块接口，并最终存储到</a:t>
            </a:r>
            <a:r>
              <a:rPr lang="en-US" altLang="zh-CN" dirty="0">
                <a:solidFill>
                  <a:srgbClr val="000000"/>
                </a:solidFill>
                <a:latin typeface="+mn-lt"/>
                <a:ea typeface="SimHei" panose="02010609060101010101" pitchFamily="49" charset="-122"/>
              </a:rPr>
              <a:t>S3</a:t>
            </a:r>
            <a:r>
              <a:rPr lang="zh-CN" altLang="en-US" dirty="0">
                <a:solidFill>
                  <a:srgbClr val="000000"/>
                </a:solidFill>
                <a:latin typeface="+mn-lt"/>
                <a:ea typeface="SimHei" panose="02010609060101010101" pitchFamily="49" charset="-122"/>
              </a:rPr>
              <a:t>对象存储中</a:t>
            </a:r>
            <a:endParaRPr lang="en-US" altLang="zh-CN" dirty="0">
              <a:solidFill>
                <a:srgbClr val="000000"/>
              </a:solidFill>
              <a:latin typeface="+mn-lt"/>
              <a:ea typeface="SimHei" panose="02010609060101010101" pitchFamily="49" charset="-122"/>
            </a:endParaRPr>
          </a:p>
          <a:p>
            <a:pPr eaLnBrk="1" hangingPunct="1"/>
            <a:r>
              <a:rPr lang="en-US" altLang="zh-CN" dirty="0">
                <a:solidFill>
                  <a:srgbClr val="000000"/>
                </a:solidFill>
                <a:latin typeface="+mn-lt"/>
                <a:ea typeface="SimHei" panose="02010609060101010101" pitchFamily="49" charset="-122"/>
              </a:rPr>
              <a:t>S3: </a:t>
            </a:r>
            <a:r>
              <a:rPr lang="zh-CN" altLang="en-US" dirty="0">
                <a:solidFill>
                  <a:srgbClr val="000000"/>
                </a:solidFill>
                <a:latin typeface="+mn-lt"/>
                <a:ea typeface="SimHei" panose="02010609060101010101" pitchFamily="49" charset="-122"/>
              </a:rPr>
              <a:t>对象存储，独立的存储服务</a:t>
            </a:r>
            <a:endParaRPr lang="en-US" altLang="zh-CN" dirty="0">
              <a:solidFill>
                <a:srgbClr val="000000"/>
              </a:solidFill>
              <a:latin typeface="+mn-lt"/>
              <a:ea typeface="SimHei" panose="02010609060101010101" pitchFamily="49" charset="-122"/>
            </a:endParaRPr>
          </a:p>
          <a:p>
            <a:pPr eaLnBrk="1" hangingPunct="1"/>
            <a:r>
              <a:rPr lang="en-US" altLang="zh-CN" dirty="0">
                <a:solidFill>
                  <a:srgbClr val="000000"/>
                </a:solidFill>
                <a:latin typeface="+mn-lt"/>
                <a:ea typeface="SimHei" panose="02010609060101010101" pitchFamily="49" charset="-122"/>
              </a:rPr>
              <a:t>SQS: </a:t>
            </a:r>
            <a:r>
              <a:rPr lang="zh-CN" altLang="en-US" dirty="0">
                <a:solidFill>
                  <a:srgbClr val="000000"/>
                </a:solidFill>
                <a:latin typeface="+mn-lt"/>
                <a:ea typeface="SimHei" panose="02010609060101010101" pitchFamily="49" charset="-122"/>
              </a:rPr>
              <a:t>通信中间件</a:t>
            </a:r>
            <a:endParaRPr lang="en-US" altLang="zh-CN" dirty="0">
              <a:solidFill>
                <a:srgbClr val="000000"/>
              </a:solidFill>
              <a:latin typeface="+mn-lt"/>
              <a:ea typeface="SimHei" panose="02010609060101010101" pitchFamily="49" charset="-122"/>
            </a:endParaRPr>
          </a:p>
          <a:p>
            <a:pPr eaLnBrk="1" hangingPunct="1"/>
            <a:r>
              <a:rPr lang="en-US" altLang="zh-CN" dirty="0" err="1">
                <a:solidFill>
                  <a:srgbClr val="000000"/>
                </a:solidFill>
                <a:latin typeface="+mn-lt"/>
                <a:ea typeface="SimHei" panose="02010609060101010101" pitchFamily="49" charset="-122"/>
              </a:rPr>
              <a:t>SimpleDB</a:t>
            </a:r>
            <a:r>
              <a:rPr lang="en-US" altLang="zh-CN" dirty="0">
                <a:solidFill>
                  <a:srgbClr val="000000"/>
                </a:solidFill>
                <a:latin typeface="+mn-lt"/>
                <a:ea typeface="SimHei" panose="02010609060101010101" pitchFamily="49" charset="-122"/>
              </a:rPr>
              <a:t>: </a:t>
            </a:r>
            <a:r>
              <a:rPr lang="zh-CN" altLang="en-US" dirty="0">
                <a:solidFill>
                  <a:srgbClr val="000000"/>
                </a:solidFill>
                <a:latin typeface="+mn-lt"/>
                <a:ea typeface="SimHei" panose="02010609060101010101" pitchFamily="49" charset="-122"/>
              </a:rPr>
              <a:t>数据库服务</a:t>
            </a:r>
          </a:p>
        </p:txBody>
      </p:sp>
      <p:sp>
        <p:nvSpPr>
          <p:cNvPr id="3" name="标题 2">
            <a:extLst>
              <a:ext uri="{FF2B5EF4-FFF2-40B4-BE49-F238E27FC236}">
                <a16:creationId xmlns:a16="http://schemas.microsoft.com/office/drawing/2014/main" id="{D65FDA91-C17E-4E49-88F2-5E910FCC679F}"/>
              </a:ext>
            </a:extLst>
          </p:cNvPr>
          <p:cNvSpPr>
            <a:spLocks noGrp="1"/>
          </p:cNvSpPr>
          <p:nvPr>
            <p:ph type="title"/>
          </p:nvPr>
        </p:nvSpPr>
        <p:spPr>
          <a:xfrm>
            <a:off x="0" y="13395"/>
            <a:ext cx="12192000" cy="1092979"/>
          </a:xfrm>
        </p:spPr>
        <p:txBody>
          <a:bodyPr/>
          <a:lstStyle/>
          <a:p>
            <a:r>
              <a:rPr lang="en-US" altLang="zh-CN" sz="4800" b="1" dirty="0">
                <a:solidFill>
                  <a:srgbClr val="3E2BFF"/>
                </a:solidFill>
                <a:ea typeface="SimHei" panose="02010609060101010101" pitchFamily="49" charset="-122"/>
              </a:rPr>
              <a:t>Amazon</a:t>
            </a:r>
            <a:r>
              <a:rPr lang="zh-CN" altLang="en-US" sz="4800" b="1" dirty="0">
                <a:solidFill>
                  <a:srgbClr val="3E2BFF"/>
                </a:solidFill>
                <a:ea typeface="SimHei" panose="02010609060101010101" pitchFamily="49" charset="-122"/>
              </a:rPr>
              <a:t>云平台（早期，围绕虚拟机展开）</a:t>
            </a:r>
            <a:endParaRPr kumimoji="1" lang="zh-CN" altLang="en-US" sz="4400" b="1" dirty="0">
              <a:solidFill>
                <a:srgbClr val="3E2BFF"/>
              </a:solidFill>
            </a:endParaRPr>
          </a:p>
        </p:txBody>
      </p:sp>
    </p:spTree>
    <p:extLst>
      <p:ext uri="{BB962C8B-B14F-4D97-AF65-F5344CB8AC3E}">
        <p14:creationId xmlns:p14="http://schemas.microsoft.com/office/powerpoint/2010/main" val="198205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a:extLst>
              <a:ext uri="{FF2B5EF4-FFF2-40B4-BE49-F238E27FC236}">
                <a16:creationId xmlns:a16="http://schemas.microsoft.com/office/drawing/2014/main" id="{E9EC169F-2C0F-C543-99DB-990A799BD17F}"/>
              </a:ext>
            </a:extLst>
          </p:cNvPr>
          <p:cNvSpPr>
            <a:spLocks noGrp="1"/>
          </p:cNvSpPr>
          <p:nvPr>
            <p:ph type="title"/>
          </p:nvPr>
        </p:nvSpPr>
        <p:spPr/>
        <p:txBody>
          <a:bodyPr/>
          <a:lstStyle/>
          <a:p>
            <a:pPr eaLnBrk="1" hangingPunct="1"/>
            <a:r>
              <a:rPr lang="en-US" altLang="zh-CN" sz="4800" b="1" dirty="0">
                <a:solidFill>
                  <a:srgbClr val="3E2BFF"/>
                </a:solidFill>
                <a:ea typeface="SimHei" panose="02010609060101010101" pitchFamily="49" charset="-122"/>
              </a:rPr>
              <a:t>Amazon</a:t>
            </a:r>
            <a:r>
              <a:rPr lang="zh-CN" altLang="en-US" sz="4800" b="1" dirty="0">
                <a:solidFill>
                  <a:srgbClr val="3E2BFF"/>
                </a:solidFill>
                <a:ea typeface="SimHei" panose="02010609060101010101" pitchFamily="49" charset="-122"/>
              </a:rPr>
              <a:t>云平台（近期，不局限于虚拟机）</a:t>
            </a:r>
          </a:p>
        </p:txBody>
      </p:sp>
      <p:pic>
        <p:nvPicPr>
          <p:cNvPr id="87042" name="图片 4">
            <a:extLst>
              <a:ext uri="{FF2B5EF4-FFF2-40B4-BE49-F238E27FC236}">
                <a16:creationId xmlns:a16="http://schemas.microsoft.com/office/drawing/2014/main" id="{8B67C840-C9E4-294E-BD0E-31B4A9A44A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76" y="1037063"/>
            <a:ext cx="12156923" cy="556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4AD23F40-D9FB-4E49-B571-3873939C6167}"/>
              </a:ext>
            </a:extLst>
          </p:cNvPr>
          <p:cNvSpPr txBox="1"/>
          <p:nvPr/>
        </p:nvSpPr>
        <p:spPr>
          <a:xfrm>
            <a:off x="870261" y="6232063"/>
            <a:ext cx="1108075" cy="368300"/>
          </a:xfrm>
          <a:prstGeom prst="rect">
            <a:avLst/>
          </a:prstGeom>
          <a:noFill/>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zh-CN" altLang="en-US" dirty="0">
                <a:solidFill>
                  <a:srgbClr val="000000"/>
                </a:solidFill>
                <a:latin typeface="SimHei" panose="02010609060101010101" pitchFamily="49" charset="-122"/>
                <a:ea typeface="SimHei" panose="02010609060101010101" pitchFamily="49" charset="-122"/>
              </a:rPr>
              <a:t>计算组件</a:t>
            </a:r>
          </a:p>
        </p:txBody>
      </p:sp>
      <p:sp>
        <p:nvSpPr>
          <p:cNvPr id="7" name="文本框 6">
            <a:extLst>
              <a:ext uri="{FF2B5EF4-FFF2-40B4-BE49-F238E27FC236}">
                <a16:creationId xmlns:a16="http://schemas.microsoft.com/office/drawing/2014/main" id="{D6FE0FBD-2961-5F4F-A3CD-FDE010696E7F}"/>
              </a:ext>
            </a:extLst>
          </p:cNvPr>
          <p:cNvSpPr txBox="1"/>
          <p:nvPr/>
        </p:nvSpPr>
        <p:spPr>
          <a:xfrm>
            <a:off x="4093892" y="6232063"/>
            <a:ext cx="1108075" cy="368300"/>
          </a:xfrm>
          <a:prstGeom prst="rect">
            <a:avLst/>
          </a:prstGeom>
          <a:noFill/>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zh-CN" altLang="en-US" dirty="0">
                <a:solidFill>
                  <a:srgbClr val="000000"/>
                </a:solidFill>
                <a:latin typeface="SimHei" panose="02010609060101010101" pitchFamily="49" charset="-122"/>
                <a:ea typeface="SimHei" panose="02010609060101010101" pitchFamily="49" charset="-122"/>
              </a:rPr>
              <a:t>存储组件</a:t>
            </a:r>
          </a:p>
        </p:txBody>
      </p:sp>
      <p:sp>
        <p:nvSpPr>
          <p:cNvPr id="8" name="文本框 7">
            <a:extLst>
              <a:ext uri="{FF2B5EF4-FFF2-40B4-BE49-F238E27FC236}">
                <a16:creationId xmlns:a16="http://schemas.microsoft.com/office/drawing/2014/main" id="{75C8920E-1B5C-7A43-825C-2C99DD6A3F2D}"/>
              </a:ext>
            </a:extLst>
          </p:cNvPr>
          <p:cNvSpPr txBox="1"/>
          <p:nvPr/>
        </p:nvSpPr>
        <p:spPr>
          <a:xfrm>
            <a:off x="6990035" y="6230476"/>
            <a:ext cx="1339850" cy="369887"/>
          </a:xfrm>
          <a:prstGeom prst="rect">
            <a:avLst/>
          </a:prstGeom>
          <a:noFill/>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zh-CN" altLang="en-US" dirty="0">
                <a:solidFill>
                  <a:srgbClr val="000000"/>
                </a:solidFill>
                <a:latin typeface="SimHei" panose="02010609060101010101" pitchFamily="49" charset="-122"/>
                <a:ea typeface="SimHei" panose="02010609060101010101" pitchFamily="49" charset="-122"/>
              </a:rPr>
              <a:t>数据库组件</a:t>
            </a:r>
          </a:p>
        </p:txBody>
      </p:sp>
      <p:sp>
        <p:nvSpPr>
          <p:cNvPr id="9" name="文本框 8">
            <a:extLst>
              <a:ext uri="{FF2B5EF4-FFF2-40B4-BE49-F238E27FC236}">
                <a16:creationId xmlns:a16="http://schemas.microsoft.com/office/drawing/2014/main" id="{35B97F98-96D2-B444-B47D-F72956CC3D5F}"/>
              </a:ext>
            </a:extLst>
          </p:cNvPr>
          <p:cNvSpPr txBox="1"/>
          <p:nvPr/>
        </p:nvSpPr>
        <p:spPr>
          <a:xfrm>
            <a:off x="10213666" y="6230475"/>
            <a:ext cx="1108075" cy="369888"/>
          </a:xfrm>
          <a:prstGeom prst="rect">
            <a:avLst/>
          </a:prstGeom>
          <a:noFill/>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zh-CN" altLang="en-US" dirty="0">
                <a:solidFill>
                  <a:srgbClr val="000000"/>
                </a:solidFill>
                <a:latin typeface="SimHei" panose="02010609060101010101" pitchFamily="49" charset="-122"/>
                <a:ea typeface="SimHei" panose="02010609060101010101" pitchFamily="49" charset="-122"/>
              </a:rPr>
              <a:t>网络组件</a:t>
            </a:r>
          </a:p>
        </p:txBody>
      </p:sp>
    </p:spTree>
    <p:extLst>
      <p:ext uri="{BB962C8B-B14F-4D97-AF65-F5344CB8AC3E}">
        <p14:creationId xmlns:p14="http://schemas.microsoft.com/office/powerpoint/2010/main" val="169143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solidFill>
                  <a:srgbClr val="FF0000"/>
                </a:solidFill>
                <a:latin typeface="SimHei" panose="02010609060101010101" pitchFamily="49" charset="-122"/>
                <a:ea typeface="SimHei" panose="02010609060101010101" pitchFamily="49" charset="-122"/>
              </a:rPr>
              <a:t>什么是云计算</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云计算关键技术</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云计算展望</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358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4">
            <a:extLst>
              <a:ext uri="{FF2B5EF4-FFF2-40B4-BE49-F238E27FC236}">
                <a16:creationId xmlns:a16="http://schemas.microsoft.com/office/drawing/2014/main" id="{2BCF8429-98CC-4E49-BA84-A4C549817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59904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361D52E5-D135-B341-8FAD-E9E8A837A6BE}"/>
              </a:ext>
            </a:extLst>
          </p:cNvPr>
          <p:cNvSpPr txBox="1">
            <a:spLocks noChangeArrowheads="1"/>
          </p:cNvSpPr>
          <p:nvPr/>
        </p:nvSpPr>
        <p:spPr bwMode="auto">
          <a:xfrm>
            <a:off x="9144000" y="243851"/>
            <a:ext cx="2927077" cy="76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zh-CN" sz="4000" b="1" dirty="0">
                <a:solidFill>
                  <a:srgbClr val="3E2BFF"/>
                </a:solidFill>
                <a:latin typeface="SimHei" panose="02010609060101010101" pitchFamily="49" charset="-122"/>
                <a:ea typeface="SimHei" panose="02010609060101010101" pitchFamily="49" charset="-122"/>
              </a:rPr>
              <a:t>《</a:t>
            </a:r>
            <a:r>
              <a:rPr lang="en-US" altLang="zh-CN" sz="4000" b="1" dirty="0" err="1">
                <a:solidFill>
                  <a:srgbClr val="3E2BFF"/>
                </a:solidFill>
                <a:latin typeface="SimHei" panose="02010609060101010101" pitchFamily="49" charset="-122"/>
                <a:ea typeface="SimHei" panose="02010609060101010101" pitchFamily="49" charset="-122"/>
              </a:rPr>
              <a:t>纽约时报</a:t>
            </a:r>
            <a:r>
              <a:rPr lang="en-US" altLang="zh-CN" sz="4000" b="1" dirty="0">
                <a:solidFill>
                  <a:srgbClr val="3E2BFF"/>
                </a:solidFill>
                <a:latin typeface="SimHei" panose="02010609060101010101" pitchFamily="49" charset="-122"/>
                <a:ea typeface="SimHei" panose="02010609060101010101" pitchFamily="49" charset="-122"/>
              </a:rPr>
              <a:t>》</a:t>
            </a:r>
            <a:endParaRPr lang="zh-CN" altLang="en-US" sz="4000" b="1" dirty="0">
              <a:solidFill>
                <a:srgbClr val="3E2BFF"/>
              </a:solidFill>
              <a:latin typeface="SimHei" panose="02010609060101010101" pitchFamily="49" charset="-122"/>
              <a:ea typeface="SimHei" panose="02010609060101010101" pitchFamily="49" charset="-122"/>
            </a:endParaRPr>
          </a:p>
        </p:txBody>
      </p:sp>
      <p:sp>
        <p:nvSpPr>
          <p:cNvPr id="93186" name="Rectangle 5">
            <a:extLst>
              <a:ext uri="{FF2B5EF4-FFF2-40B4-BE49-F238E27FC236}">
                <a16:creationId xmlns:a16="http://schemas.microsoft.com/office/drawing/2014/main" id="{7CC12030-18CB-A641-874C-877A0F5BAF02}"/>
              </a:ext>
            </a:extLst>
          </p:cNvPr>
          <p:cNvSpPr>
            <a:spLocks noChangeArrowheads="1"/>
          </p:cNvSpPr>
          <p:nvPr/>
        </p:nvSpPr>
        <p:spPr bwMode="auto">
          <a:xfrm>
            <a:off x="1524000" y="-18256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166916" name="Rectangle 3">
            <a:extLst>
              <a:ext uri="{FF2B5EF4-FFF2-40B4-BE49-F238E27FC236}">
                <a16:creationId xmlns:a16="http://schemas.microsoft.com/office/drawing/2014/main" id="{81363584-45F1-B24C-96FE-37446826C806}"/>
              </a:ext>
            </a:extLst>
          </p:cNvPr>
          <p:cNvSpPr>
            <a:spLocks noChangeArrowheads="1"/>
          </p:cNvSpPr>
          <p:nvPr/>
        </p:nvSpPr>
        <p:spPr bwMode="auto">
          <a:xfrm>
            <a:off x="9196039" y="1078529"/>
            <a:ext cx="2927077"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800"/>
              </a:spcBef>
              <a:buFont typeface="Arial" panose="020B0604020202020204" pitchFamily="34" charset="0"/>
              <a:buChar char="•"/>
            </a:pPr>
            <a:r>
              <a:rPr lang="zh-CN" altLang="en-US" sz="2800" dirty="0">
                <a:latin typeface="SimHei" panose="02010609060101010101" pitchFamily="49" charset="-122"/>
                <a:ea typeface="SimHei" panose="02010609060101010101" pitchFamily="49" charset="-122"/>
              </a:rPr>
              <a:t>使用</a:t>
            </a:r>
            <a:r>
              <a:rPr lang="en-US" altLang="zh-CN" sz="2800" dirty="0" err="1">
                <a:latin typeface="SimHei" panose="02010609060101010101" pitchFamily="49" charset="-122"/>
                <a:ea typeface="SimHei" panose="02010609060101010101" pitchFamily="49" charset="-122"/>
              </a:rPr>
              <a:t>亚马逊云计算服务</a:t>
            </a:r>
            <a:r>
              <a:rPr lang="zh-CN" altLang="en-US" sz="2800" dirty="0">
                <a:latin typeface="SimHei" panose="02010609060101010101" pitchFamily="49" charset="-122"/>
                <a:ea typeface="SimHei" panose="02010609060101010101" pitchFamily="49" charset="-122"/>
              </a:rPr>
              <a:t>在不到</a:t>
            </a:r>
            <a:r>
              <a:rPr lang="en-US" altLang="zh-CN" sz="2800" dirty="0">
                <a:latin typeface="SimHei" panose="02010609060101010101" pitchFamily="49" charset="-122"/>
                <a:ea typeface="SimHei" panose="02010609060101010101" pitchFamily="49" charset="-122"/>
              </a:rPr>
              <a:t>24</a:t>
            </a:r>
            <a:r>
              <a:rPr lang="zh-CN" altLang="en-US" sz="2800" dirty="0">
                <a:latin typeface="SimHei" panose="02010609060101010101" pitchFamily="49" charset="-122"/>
                <a:ea typeface="SimHei" panose="02010609060101010101" pitchFamily="49" charset="-122"/>
              </a:rPr>
              <a:t>个小时的时间里处理了</a:t>
            </a:r>
            <a:r>
              <a:rPr lang="en-US" altLang="zh-CN" sz="2800" dirty="0">
                <a:latin typeface="SimHei" panose="02010609060101010101" pitchFamily="49" charset="-122"/>
                <a:ea typeface="SimHei" panose="02010609060101010101" pitchFamily="49" charset="-122"/>
              </a:rPr>
              <a:t>1100</a:t>
            </a:r>
            <a:r>
              <a:rPr lang="zh-CN" altLang="en-US" sz="2800" dirty="0">
                <a:latin typeface="SimHei" panose="02010609060101010101" pitchFamily="49" charset="-122"/>
                <a:ea typeface="SimHei" panose="02010609060101010101" pitchFamily="49" charset="-122"/>
              </a:rPr>
              <a:t>万篇文章</a:t>
            </a:r>
            <a:endParaRPr lang="en-US" altLang="zh-CN" sz="2800" dirty="0">
              <a:latin typeface="SimHei" panose="02010609060101010101" pitchFamily="49" charset="-122"/>
              <a:ea typeface="SimHei" panose="02010609060101010101" pitchFamily="49" charset="-122"/>
            </a:endParaRPr>
          </a:p>
          <a:p>
            <a:pPr>
              <a:spcBef>
                <a:spcPts val="1800"/>
              </a:spcBef>
              <a:buFont typeface="Arial" panose="020B0604020202020204" pitchFamily="34" charset="0"/>
              <a:buChar char="•"/>
            </a:pPr>
            <a:r>
              <a:rPr lang="zh-CN" altLang="en-US" sz="2800" dirty="0">
                <a:latin typeface="SimHei" panose="02010609060101010101" pitchFamily="49" charset="-122"/>
                <a:ea typeface="SimHei" panose="02010609060101010101" pitchFamily="49" charset="-122"/>
              </a:rPr>
              <a:t>累计花费</a:t>
            </a:r>
            <a:r>
              <a:rPr lang="en-US" altLang="zh-CN" sz="2800" dirty="0">
                <a:latin typeface="SimHei" panose="02010609060101010101" pitchFamily="49" charset="-122"/>
                <a:ea typeface="SimHei" panose="02010609060101010101" pitchFamily="49" charset="-122"/>
              </a:rPr>
              <a:t>240</a:t>
            </a:r>
            <a:r>
              <a:rPr lang="zh-CN" altLang="en-US" sz="2800" dirty="0">
                <a:latin typeface="SimHei" panose="02010609060101010101" pitchFamily="49" charset="-122"/>
                <a:ea typeface="SimHei" panose="02010609060101010101" pitchFamily="49" charset="-122"/>
              </a:rPr>
              <a:t>美元</a:t>
            </a:r>
            <a:endParaRPr lang="en-US" altLang="zh-CN" sz="2800" dirty="0">
              <a:latin typeface="SimHei" panose="02010609060101010101" pitchFamily="49" charset="-122"/>
              <a:ea typeface="SimHei" panose="02010609060101010101" pitchFamily="49" charset="-122"/>
            </a:endParaRPr>
          </a:p>
          <a:p>
            <a:pPr>
              <a:spcBef>
                <a:spcPts val="1800"/>
              </a:spcBef>
              <a:buFont typeface="Arial" panose="020B0604020202020204" pitchFamily="34" charset="0"/>
              <a:buChar char="•"/>
            </a:pPr>
            <a:r>
              <a:rPr lang="zh-CN" altLang="en-US" sz="2800" dirty="0">
                <a:latin typeface="SimHei" panose="02010609060101010101" pitchFamily="49" charset="-122"/>
                <a:ea typeface="SimHei" panose="02010609060101010101" pitchFamily="49" charset="-122"/>
              </a:rPr>
              <a:t>如果用自己的服务器，需要数月和多得多的费用 </a:t>
            </a:r>
            <a:endParaRPr lang="en-US" altLang="zh-CN" sz="2800" dirty="0">
              <a:latin typeface="SimHei" panose="02010609060101010101" pitchFamily="49" charset="-122"/>
              <a:ea typeface="SimHei" panose="02010609060101010101" pitchFamily="49" charset="-122"/>
            </a:endParaRPr>
          </a:p>
        </p:txBody>
      </p:sp>
      <p:sp>
        <p:nvSpPr>
          <p:cNvPr id="93188" name="Rectangle 2">
            <a:extLst>
              <a:ext uri="{FF2B5EF4-FFF2-40B4-BE49-F238E27FC236}">
                <a16:creationId xmlns:a16="http://schemas.microsoft.com/office/drawing/2014/main" id="{1DB44658-4C41-1342-9BC5-B281B34C5681}"/>
              </a:ext>
            </a:extLst>
          </p:cNvPr>
          <p:cNvSpPr>
            <a:spLocks noChangeArrowheads="1"/>
          </p:cNvSpPr>
          <p:nvPr/>
        </p:nvSpPr>
        <p:spPr bwMode="auto">
          <a:xfrm>
            <a:off x="1524001" y="-184666"/>
            <a:ext cx="184731" cy="369332"/>
          </a:xfrm>
          <a:prstGeom prst="rect">
            <a:avLst/>
          </a:prstGeom>
          <a:noFill/>
          <a:ln>
            <a:noFill/>
          </a:ln>
          <a:effectLst>
            <a:prstShdw prst="shdw17" dist="17961" dir="2700000">
              <a:srgbClr val="738B9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zh-CN" altLang="en-US">
              <a:ea typeface="宋体" panose="02010600030101010101" pitchFamily="2" charset="-122"/>
            </a:endParaRPr>
          </a:p>
        </p:txBody>
      </p:sp>
      <p:pic>
        <p:nvPicPr>
          <p:cNvPr id="8" name="Picture 4">
            <a:extLst>
              <a:ext uri="{FF2B5EF4-FFF2-40B4-BE49-F238E27FC236}">
                <a16:creationId xmlns:a16="http://schemas.microsoft.com/office/drawing/2014/main" id="{A6B02440-FA67-E341-9234-56C2F94F4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3863"/>
            <a:ext cx="9144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60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1">
            <a:extLst>
              <a:ext uri="{FF2B5EF4-FFF2-40B4-BE49-F238E27FC236}">
                <a16:creationId xmlns:a16="http://schemas.microsoft.com/office/drawing/2014/main" id="{D9DF677D-2C3F-DC48-AE94-FE4A069FC6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7889" y="22302"/>
            <a:ext cx="84153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a:extLst>
              <a:ext uri="{FF2B5EF4-FFF2-40B4-BE49-F238E27FC236}">
                <a16:creationId xmlns:a16="http://schemas.microsoft.com/office/drawing/2014/main" id="{870DD446-6AEB-D847-8E79-A1F08B69C5C8}"/>
              </a:ext>
            </a:extLst>
          </p:cNvPr>
          <p:cNvSpPr txBox="1">
            <a:spLocks/>
          </p:cNvSpPr>
          <p:nvPr/>
        </p:nvSpPr>
        <p:spPr>
          <a:xfrm>
            <a:off x="-1" y="22302"/>
            <a:ext cx="3227889" cy="1058400"/>
          </a:xfrm>
          <a:prstGeom prst="rect">
            <a:avLst/>
          </a:prstGeom>
        </p:spPr>
        <p:txBody>
          <a:bodyPr anchor="ctr" anchorCtr="0"/>
          <a:lstStyle>
            <a:lvl1pPr defTabSz="912813">
              <a:lnSpc>
                <a:spcPct val="90000"/>
              </a:lnSpc>
              <a:spcBef>
                <a:spcPct val="20000"/>
              </a:spcBef>
              <a:buFont typeface="Arial" panose="020B0604020202020204" pitchFamily="34" charset="0"/>
              <a:buChar char="•"/>
              <a:defRPr kumimoji="1" sz="2300">
                <a:solidFill>
                  <a:schemeClr val="bg1"/>
                </a:solidFill>
                <a:latin typeface="Arial" panose="020B0604020202020204" pitchFamily="34" charset="0"/>
                <a:ea typeface="宋体" panose="02010600030101010101" pitchFamily="2" charset="-122"/>
              </a:defRPr>
            </a:lvl1pPr>
            <a:lvl2pPr marL="519113"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2pPr>
            <a:lvl3pPr marL="712788" indent="-192088"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3pPr>
            <a:lvl4pPr marL="954088" indent="-2413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4pPr>
            <a:lvl5pPr marL="1184275"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5pPr>
            <a:lvl6pPr marL="1641475"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6pPr>
            <a:lvl7pPr marL="2098675"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7pPr>
            <a:lvl8pPr marL="2555875"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8pPr>
            <a:lvl9pPr marL="3013075"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9pPr>
          </a:lstStyle>
          <a:p>
            <a:pPr>
              <a:spcBef>
                <a:spcPct val="0"/>
              </a:spcBef>
              <a:buFontTx/>
              <a:buNone/>
            </a:pPr>
            <a:r>
              <a:rPr lang="en-US" altLang="zh-CN" sz="4400" b="1" dirty="0">
                <a:solidFill>
                  <a:srgbClr val="3E2BFF"/>
                </a:solidFill>
                <a:latin typeface="+mj-lt"/>
                <a:ea typeface="SimHei" panose="02010609060101010101" pitchFamily="49" charset="-122"/>
              </a:rPr>
              <a:t>OpenStack</a:t>
            </a:r>
            <a:endParaRPr lang="zh-CN" altLang="en-US" sz="4400" b="1" dirty="0">
              <a:solidFill>
                <a:srgbClr val="3E2BFF"/>
              </a:solidFill>
              <a:latin typeface="+mj-lt"/>
              <a:ea typeface="SimHei" panose="02010609060101010101" pitchFamily="49" charset="-122"/>
            </a:endParaRPr>
          </a:p>
        </p:txBody>
      </p:sp>
    </p:spTree>
    <p:extLst>
      <p:ext uri="{BB962C8B-B14F-4D97-AF65-F5344CB8AC3E}">
        <p14:creationId xmlns:p14="http://schemas.microsoft.com/office/powerpoint/2010/main" val="287185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a:extLst>
              <a:ext uri="{FF2B5EF4-FFF2-40B4-BE49-F238E27FC236}">
                <a16:creationId xmlns:a16="http://schemas.microsoft.com/office/drawing/2014/main" id="{C4BD5CB0-0548-8A43-8E63-E916E6E73D89}"/>
              </a:ext>
            </a:extLst>
          </p:cNvPr>
          <p:cNvSpPr txBox="1">
            <a:spLocks/>
          </p:cNvSpPr>
          <p:nvPr/>
        </p:nvSpPr>
        <p:spPr bwMode="auto">
          <a:xfrm>
            <a:off x="0" y="1"/>
            <a:ext cx="12192000" cy="105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kumimoji="1" lang="en-US" altLang="zh-CN" sz="4800" b="1" dirty="0">
                <a:solidFill>
                  <a:srgbClr val="3E2BFF"/>
                </a:solidFill>
                <a:latin typeface="+mj-lt"/>
                <a:ea typeface="SimHei" panose="02010609060101010101" pitchFamily="49" charset="-122"/>
              </a:rPr>
              <a:t>OpenStack</a:t>
            </a:r>
            <a:r>
              <a:rPr kumimoji="1" lang="zh-CN" altLang="en-US" sz="4800" b="1" dirty="0">
                <a:solidFill>
                  <a:srgbClr val="3E2BFF"/>
                </a:solidFill>
                <a:latin typeface="+mj-lt"/>
                <a:ea typeface="SimHei" panose="02010609060101010101" pitchFamily="49" charset="-122"/>
              </a:rPr>
              <a:t>是开源云平台的事实标准</a:t>
            </a:r>
          </a:p>
        </p:txBody>
      </p:sp>
      <p:graphicFrame>
        <p:nvGraphicFramePr>
          <p:cNvPr id="9" name="Table 5">
            <a:extLst>
              <a:ext uri="{FF2B5EF4-FFF2-40B4-BE49-F238E27FC236}">
                <a16:creationId xmlns:a16="http://schemas.microsoft.com/office/drawing/2014/main" id="{4E068E38-34A7-DC4D-AD64-C9BA729BAFC9}"/>
              </a:ext>
            </a:extLst>
          </p:cNvPr>
          <p:cNvGraphicFramePr>
            <a:graphicFrameLocks noGrp="1"/>
          </p:cNvGraphicFramePr>
          <p:nvPr>
            <p:extLst>
              <p:ext uri="{D42A27DB-BD31-4B8C-83A1-F6EECF244321}">
                <p14:modId xmlns:p14="http://schemas.microsoft.com/office/powerpoint/2010/main" val="839602578"/>
              </p:ext>
            </p:extLst>
          </p:nvPr>
        </p:nvGraphicFramePr>
        <p:xfrm>
          <a:off x="11149" y="1148575"/>
          <a:ext cx="12110227" cy="5598806"/>
        </p:xfrm>
        <a:graphic>
          <a:graphicData uri="http://schemas.openxmlformats.org/drawingml/2006/table">
            <a:tbl>
              <a:tblPr/>
              <a:tblGrid>
                <a:gridCol w="1428860">
                  <a:extLst>
                    <a:ext uri="{9D8B030D-6E8A-4147-A177-3AD203B41FA5}">
                      <a16:colId xmlns:a16="http://schemas.microsoft.com/office/drawing/2014/main" val="2938368760"/>
                    </a:ext>
                  </a:extLst>
                </a:gridCol>
                <a:gridCol w="2591882">
                  <a:extLst>
                    <a:ext uri="{9D8B030D-6E8A-4147-A177-3AD203B41FA5}">
                      <a16:colId xmlns:a16="http://schemas.microsoft.com/office/drawing/2014/main" val="2370463891"/>
                    </a:ext>
                  </a:extLst>
                </a:gridCol>
                <a:gridCol w="2034369">
                  <a:extLst>
                    <a:ext uri="{9D8B030D-6E8A-4147-A177-3AD203B41FA5}">
                      <a16:colId xmlns:a16="http://schemas.microsoft.com/office/drawing/2014/main" val="512567393"/>
                    </a:ext>
                  </a:extLst>
                </a:gridCol>
                <a:gridCol w="2018372">
                  <a:extLst>
                    <a:ext uri="{9D8B030D-6E8A-4147-A177-3AD203B41FA5}">
                      <a16:colId xmlns:a16="http://schemas.microsoft.com/office/drawing/2014/main" val="4122000385"/>
                    </a:ext>
                  </a:extLst>
                </a:gridCol>
                <a:gridCol w="2018372">
                  <a:extLst>
                    <a:ext uri="{9D8B030D-6E8A-4147-A177-3AD203B41FA5}">
                      <a16:colId xmlns:a16="http://schemas.microsoft.com/office/drawing/2014/main" val="787735214"/>
                    </a:ext>
                  </a:extLst>
                </a:gridCol>
                <a:gridCol w="2018372">
                  <a:extLst>
                    <a:ext uri="{9D8B030D-6E8A-4147-A177-3AD203B41FA5}">
                      <a16:colId xmlns:a16="http://schemas.microsoft.com/office/drawing/2014/main" val="3999647076"/>
                    </a:ext>
                  </a:extLst>
                </a:gridCol>
              </a:tblGrid>
              <a:tr h="822325">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开源平台</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分层架构</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SOA</a:t>
                      </a:r>
                      <a:endParaRPr kumimoji="0" lang="zh-CN" altLang="en-US" sz="2400" b="1"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endParaRP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组件化</a:t>
                      </a:r>
                      <a:r>
                        <a:rPr kumimoji="0" lang="en-US" altLang="zh-CN"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t>
                      </a:r>
                      <a:r>
                        <a:rPr kumimoji="0" lang="zh-CN" altLang="en-US"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解耦</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扩展性</a:t>
                      </a:r>
                      <a:r>
                        <a:rPr kumimoji="0" lang="en-US" altLang="zh-CN"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t>
                      </a:r>
                      <a:r>
                        <a:rPr kumimoji="0" lang="zh-CN" altLang="en-US" sz="2400" b="1"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构建设计</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开发平台</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619578367"/>
                  </a:ext>
                </a:extLst>
              </a:tr>
              <a:tr h="1240607">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Eucalyptus</a:t>
                      </a:r>
                      <a:endPar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endParaRP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较好：云、集群和节点分层，缺乏</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API</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层</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较好：</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CLC</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采用</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Mule</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编排服务，服务只能使用</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WS</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交口交互</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较好：计算和存储服务解耦；网络部分和计算虚拟化耦合</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弱：只在虚拟化技术和调度算法上支持</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弱：采用</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Mule</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作为服务总线</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184441459"/>
                  </a:ext>
                </a:extLst>
              </a:tr>
              <a:tr h="1066800">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OpenNebula</a:t>
                      </a:r>
                      <a:endPar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endParaRP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好：分为</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API</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层、核心层和驱动层等</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弱：只提供类</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EC2</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服务，没有</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SOA</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设计</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较好：整体一体化，通过</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Driver</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做到功能解耦</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好：通过驱动</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Driver</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实现</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弱：没有开发平台</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496140258"/>
                  </a:ext>
                </a:extLst>
              </a:tr>
              <a:tr h="822325">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CloudStack</a:t>
                      </a:r>
                      <a:endPar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endParaRP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好：分为</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API</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层、核心编排层和资源层</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弱：一体化设计，无</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SOA</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服务</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一般：整体一体化，通过</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Agent</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解耦</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好：通过插件框架和</a:t>
                      </a:r>
                      <a:r>
                        <a:rPr kumimoji="0" lang="en-US" altLang="zh-CN"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Agent</a:t>
                      </a: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支持扩展</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较好：初步形成开发平台，覆盖基本功能</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819877976"/>
                  </a:ext>
                </a:extLst>
              </a:tr>
              <a:tr h="1554163">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OpenStack</a:t>
                      </a:r>
                      <a:endPar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endParaRP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好：整体分为访问层、核心服务层和共享服务层等。服务内仍有</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API</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，核心控制和底层资源服务等</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好：完全按照</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SOA</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架构设计，服务间使用</a:t>
                      </a:r>
                      <a:r>
                        <a:rPr kumimoji="0" lang="en-US" altLang="zh-CN"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API</a:t>
                      </a: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接口</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mn-lt"/>
                          <a:ea typeface="SimHei" panose="02010609060101010101" pitchFamily="49" charset="-122"/>
                          <a:cs typeface="Arial" panose="020B0604020202020204" pitchFamily="34" charset="0"/>
                        </a:rPr>
                        <a:t>好：计算，网络，存储，镜像和身份认证均为独立服务</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好：各服务内部组件均支持框架和插件设计</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ct val="20000"/>
                        </a:spcBef>
                        <a:buFont typeface="Arial" panose="020B0604020202020204" pitchFamily="34" charset="0"/>
                        <a:defRPr kumimoji="1" sz="2100">
                          <a:solidFill>
                            <a:schemeClr val="bg1"/>
                          </a:solidFill>
                          <a:latin typeface="Arial" panose="020B0604020202020204" pitchFamily="34" charset="0"/>
                          <a:ea typeface="宋体" panose="02010600030101010101" pitchFamily="2" charset="-122"/>
                        </a:defRPr>
                      </a:lvl1pPr>
                      <a:lvl2pPr marL="742950" indent="-28575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2pPr>
                      <a:lvl3pPr marL="11430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3pPr>
                      <a:lvl4pPr marL="16002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4pPr>
                      <a:lvl5pPr marL="2057400" indent="-228600">
                        <a:lnSpc>
                          <a:spcPct val="90000"/>
                        </a:lnSpc>
                        <a:spcBef>
                          <a:spcPct val="20000"/>
                        </a:spcBef>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Font typeface="Arial" panose="020B0604020202020204" pitchFamily="34" charset="0"/>
                        <a:defRPr kumimoji="1">
                          <a:solidFill>
                            <a:schemeClr val="bg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mn-lt"/>
                          <a:ea typeface="SimHei" panose="02010609060101010101" pitchFamily="49" charset="-122"/>
                          <a:cs typeface="Arial" panose="020B0604020202020204" pitchFamily="34" charset="0"/>
                        </a:rPr>
                        <a:t>好：所有服务采用统一开发语言、类似软件架构和实现技术，有明确设计原则</a:t>
                      </a:r>
                    </a:p>
                  </a:txBody>
                  <a:tcPr marT="45689" marB="4568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3256533348"/>
                  </a:ext>
                </a:extLst>
              </a:tr>
            </a:tbl>
          </a:graphicData>
        </a:graphic>
      </p:graphicFrame>
    </p:spTree>
    <p:extLst>
      <p:ext uri="{BB962C8B-B14F-4D97-AF65-F5344CB8AC3E}">
        <p14:creationId xmlns:p14="http://schemas.microsoft.com/office/powerpoint/2010/main" val="3849141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C9663E9-C85A-F046-AF74-924E52DDDC07}"/>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sym typeface="Chalkboard" panose="03050602040202020205" pitchFamily="66" charset="0"/>
              </a:rPr>
              <a:t>平台云</a:t>
            </a:r>
            <a:endParaRPr kumimoji="1" lang="zh-CN" altLang="en-US" sz="4400" b="1" dirty="0">
              <a:solidFill>
                <a:srgbClr val="3E2BFF"/>
              </a:solidFill>
            </a:endParaRPr>
          </a:p>
        </p:txBody>
      </p:sp>
      <p:sp>
        <p:nvSpPr>
          <p:cNvPr id="101377" name="Rectangle 3">
            <a:extLst>
              <a:ext uri="{FF2B5EF4-FFF2-40B4-BE49-F238E27FC236}">
                <a16:creationId xmlns:a16="http://schemas.microsoft.com/office/drawing/2014/main" id="{C621BAD5-C0E2-0544-80DA-52BED724E0C2}"/>
              </a:ext>
            </a:extLst>
          </p:cNvPr>
          <p:cNvSpPr>
            <a:spLocks noChangeArrowheads="1"/>
          </p:cNvSpPr>
          <p:nvPr/>
        </p:nvSpPr>
        <p:spPr bwMode="auto">
          <a:xfrm>
            <a:off x="3581401" y="1507908"/>
            <a:ext cx="846191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177800">
              <a:tabLst>
                <a:tab pos="8520113" algn="r"/>
              </a:tabLst>
              <a:defRPr>
                <a:solidFill>
                  <a:schemeClr val="tx1"/>
                </a:solidFill>
                <a:latin typeface="Arial" panose="020B0604020202020204" pitchFamily="34" charset="0"/>
                <a:cs typeface="Arial" panose="020B0604020202020204" pitchFamily="34" charset="0"/>
              </a:defRPr>
            </a:lvl2pPr>
            <a:lvl3pPr marL="1143000" indent="-2286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pPr>
            <a:r>
              <a:rPr lang="zh-CN" altLang="en-US" sz="2800" dirty="0">
                <a:solidFill>
                  <a:srgbClr val="000000"/>
                </a:solidFill>
                <a:latin typeface="SimHei" panose="02010609060101010101" pitchFamily="49" charset="-122"/>
                <a:ea typeface="SimHei" panose="02010609060101010101" pitchFamily="49" charset="-122"/>
                <a:sym typeface="Chalkboard" panose="03050602040202020205" pitchFamily="66" charset="0"/>
              </a:rPr>
              <a:t>平台可以使开发者不用关心后台大规模服务器的工作细节，给开发者提供一个透明、安全、功能强大的运行环境和开发环境</a:t>
            </a:r>
            <a:endParaRPr lang="en-US" altLang="zh-CN" sz="28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p:txBody>
      </p:sp>
      <p:sp>
        <p:nvSpPr>
          <p:cNvPr id="101378" name="Rectangle 5">
            <a:extLst>
              <a:ext uri="{FF2B5EF4-FFF2-40B4-BE49-F238E27FC236}">
                <a16:creationId xmlns:a16="http://schemas.microsoft.com/office/drawing/2014/main" id="{DD034467-2826-794B-A90D-7815BC9EEEA1}"/>
              </a:ext>
            </a:extLst>
          </p:cNvPr>
          <p:cNvSpPr>
            <a:spLocks noChangeArrowheads="1"/>
          </p:cNvSpPr>
          <p:nvPr/>
        </p:nvSpPr>
        <p:spPr bwMode="auto">
          <a:xfrm>
            <a:off x="3657601" y="3425151"/>
            <a:ext cx="83857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177800">
              <a:tabLst>
                <a:tab pos="8520113" algn="r"/>
              </a:tabLst>
              <a:defRPr>
                <a:solidFill>
                  <a:schemeClr val="tx1"/>
                </a:solidFill>
                <a:latin typeface="Arial" panose="020B0604020202020204" pitchFamily="34" charset="0"/>
                <a:cs typeface="Arial" panose="020B0604020202020204" pitchFamily="34" charset="0"/>
              </a:defRPr>
            </a:lvl2pPr>
            <a:lvl3pPr marL="1143000" indent="-2286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pPr>
            <a:r>
              <a:rPr lang="zh-CN" altLang="en-US" sz="2800" dirty="0">
                <a:solidFill>
                  <a:srgbClr val="000000"/>
                </a:solidFill>
                <a:latin typeface="SimHei" panose="02010609060101010101" pitchFamily="49" charset="-122"/>
                <a:ea typeface="SimHei" panose="02010609060101010101" pitchFamily="49" charset="-122"/>
                <a:sym typeface="Chalkboard" panose="03050602040202020205" pitchFamily="66" charset="0"/>
              </a:rPr>
              <a:t>平台屏蔽了部署、发布等应用开发细节，并且提供了一些支持应用开发的高层接口以及开发工具</a:t>
            </a:r>
            <a:endParaRPr lang="zh-CN" altLang="de-DE" sz="2800" dirty="0">
              <a:solidFill>
                <a:srgbClr val="000000"/>
              </a:solidFill>
              <a:latin typeface="SimHei" panose="02010609060101010101" pitchFamily="49" charset="-122"/>
              <a:ea typeface="SimHei" panose="02010609060101010101" pitchFamily="49" charset="-122"/>
              <a:sym typeface="Chalkboard" panose="03050602040202020205" pitchFamily="66" charset="0"/>
            </a:endParaRPr>
          </a:p>
        </p:txBody>
      </p:sp>
      <p:grpSp>
        <p:nvGrpSpPr>
          <p:cNvPr id="101380" name="Group 7">
            <a:extLst>
              <a:ext uri="{FF2B5EF4-FFF2-40B4-BE49-F238E27FC236}">
                <a16:creationId xmlns:a16="http://schemas.microsoft.com/office/drawing/2014/main" id="{F8C4E3D2-9E88-6B41-9A00-F91088A944EF}"/>
              </a:ext>
            </a:extLst>
          </p:cNvPr>
          <p:cNvGrpSpPr>
            <a:grpSpLocks/>
          </p:cNvGrpSpPr>
          <p:nvPr/>
        </p:nvGrpSpPr>
        <p:grpSpPr bwMode="auto">
          <a:xfrm>
            <a:off x="1605777" y="5058438"/>
            <a:ext cx="2564780" cy="433133"/>
            <a:chOff x="271" y="3252"/>
            <a:chExt cx="1096" cy="203"/>
          </a:xfrm>
        </p:grpSpPr>
        <p:sp>
          <p:nvSpPr>
            <p:cNvPr id="20" name="Rectangle 8">
              <a:extLst>
                <a:ext uri="{FF2B5EF4-FFF2-40B4-BE49-F238E27FC236}">
                  <a16:creationId xmlns:a16="http://schemas.microsoft.com/office/drawing/2014/main" id="{A1EE4FB4-C31B-A545-8C58-40EF825B2604}"/>
                </a:ext>
              </a:extLst>
            </p:cNvPr>
            <p:cNvSpPr>
              <a:spLocks noChangeArrowheads="1"/>
            </p:cNvSpPr>
            <p:nvPr/>
          </p:nvSpPr>
          <p:spPr bwMode="auto">
            <a:xfrm>
              <a:off x="403" y="3253"/>
              <a:ext cx="786" cy="202"/>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2800" kern="0">
                <a:solidFill>
                  <a:srgbClr val="FFFF00"/>
                </a:solidFill>
                <a:latin typeface="SimHei" panose="02010609060101010101" pitchFamily="49" charset="-122"/>
                <a:ea typeface="SimHei" panose="02010609060101010101" pitchFamily="49" charset="-122"/>
                <a:cs typeface="Arial"/>
                <a:sym typeface="Chalkboard"/>
              </a:endParaRPr>
            </a:p>
          </p:txBody>
        </p:sp>
        <p:sp>
          <p:nvSpPr>
            <p:cNvPr id="21" name="Text Box 9">
              <a:extLst>
                <a:ext uri="{FF2B5EF4-FFF2-40B4-BE49-F238E27FC236}">
                  <a16:creationId xmlns:a16="http://schemas.microsoft.com/office/drawing/2014/main" id="{3579283D-083D-9047-9075-A76DAF0BA49E}"/>
                </a:ext>
              </a:extLst>
            </p:cNvPr>
            <p:cNvSpPr txBox="1">
              <a:spLocks noChangeArrowheads="1"/>
            </p:cNvSpPr>
            <p:nvPr/>
          </p:nvSpPr>
          <p:spPr bwMode="auto">
            <a:xfrm>
              <a:off x="271" y="3252"/>
              <a:ext cx="1096" cy="202"/>
            </a:xfrm>
            <a:prstGeom prst="rect">
              <a:avLst/>
            </a:prstGeom>
            <a:noFill/>
            <a:ln>
              <a:noFill/>
            </a:ln>
          </p:spPr>
          <p:txBody>
            <a:bodyPr wrap="square"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800" kern="0" dirty="0">
                  <a:solidFill>
                    <a:srgbClr val="FFFF00"/>
                  </a:solidFill>
                  <a:latin typeface="SimHei" panose="02010609060101010101" pitchFamily="49" charset="-122"/>
                  <a:ea typeface="SimHei" panose="02010609060101010101" pitchFamily="49" charset="-122"/>
                </a:rPr>
                <a:t>典型代表</a:t>
              </a:r>
            </a:p>
          </p:txBody>
        </p:sp>
      </p:grpSp>
      <p:sp>
        <p:nvSpPr>
          <p:cNvPr id="101381" name="Rectangle 10">
            <a:extLst>
              <a:ext uri="{FF2B5EF4-FFF2-40B4-BE49-F238E27FC236}">
                <a16:creationId xmlns:a16="http://schemas.microsoft.com/office/drawing/2014/main" id="{6D1B3A07-5425-C549-AB83-677743CDFF8A}"/>
              </a:ext>
            </a:extLst>
          </p:cNvPr>
          <p:cNvSpPr>
            <a:spLocks noChangeArrowheads="1"/>
          </p:cNvSpPr>
          <p:nvPr/>
        </p:nvSpPr>
        <p:spPr bwMode="auto">
          <a:xfrm>
            <a:off x="3484562" y="5052675"/>
            <a:ext cx="82242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742950" indent="-285750">
              <a:tabLst>
                <a:tab pos="8520113" algn="r"/>
              </a:tabLst>
              <a:defRPr>
                <a:solidFill>
                  <a:schemeClr val="tx1"/>
                </a:solidFill>
                <a:latin typeface="Arial" panose="020B0604020202020204" pitchFamily="34" charset="0"/>
                <a:cs typeface="Arial" panose="020B0604020202020204" pitchFamily="34" charset="0"/>
              </a:defRPr>
            </a:lvl2pPr>
            <a:lvl3pPr marL="369888" indent="-1778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2" algn="ctr" eaLnBrk="1" hangingPunct="1">
              <a:spcBef>
                <a:spcPct val="20000"/>
              </a:spcBef>
            </a:pPr>
            <a:r>
              <a:rPr lang="de-DE" altLang="zh-CN" sz="2800" b="1" dirty="0">
                <a:solidFill>
                  <a:srgbClr val="3E2BFF"/>
                </a:solidFill>
                <a:latin typeface="+mn-lt"/>
                <a:ea typeface="SimHei" panose="02010609060101010101" pitchFamily="49" charset="-122"/>
                <a:sym typeface="Chalkboard" panose="03050602040202020205" pitchFamily="66" charset="0"/>
              </a:rPr>
              <a:t>Google App Engine</a:t>
            </a:r>
            <a:r>
              <a:rPr lang="de-DE" altLang="zh-CN" sz="2800" dirty="0">
                <a:solidFill>
                  <a:srgbClr val="3E2BFF"/>
                </a:solidFill>
                <a:latin typeface="+mn-lt"/>
                <a:ea typeface="SimHei" panose="02010609060101010101" pitchFamily="49" charset="-122"/>
                <a:sym typeface="Chalkboard" panose="03050602040202020205" pitchFamily="66" charset="0"/>
              </a:rPr>
              <a:t>, </a:t>
            </a:r>
            <a:r>
              <a:rPr lang="de-DE" altLang="zh-CN" sz="2800" dirty="0" err="1">
                <a:solidFill>
                  <a:srgbClr val="3E2BFF"/>
                </a:solidFill>
                <a:latin typeface="+mn-lt"/>
                <a:ea typeface="SimHei" panose="02010609060101010101" pitchFamily="49" charset="-122"/>
                <a:sym typeface="Chalkboard" panose="03050602040202020205" pitchFamily="66" charset="0"/>
              </a:rPr>
              <a:t>Heroku</a:t>
            </a:r>
            <a:r>
              <a:rPr lang="de-DE" altLang="zh-CN" sz="2800" dirty="0">
                <a:solidFill>
                  <a:srgbClr val="3E2BFF"/>
                </a:solidFill>
                <a:latin typeface="+mn-lt"/>
                <a:ea typeface="SimHei" panose="02010609060101010101" pitchFamily="49" charset="-122"/>
                <a:sym typeface="Chalkboard" panose="03050602040202020205" pitchFamily="66" charset="0"/>
              </a:rPr>
              <a:t>, </a:t>
            </a:r>
            <a:r>
              <a:rPr lang="de-DE" altLang="zh-CN" sz="2800" dirty="0" err="1">
                <a:solidFill>
                  <a:srgbClr val="3E2BFF"/>
                </a:solidFill>
                <a:latin typeface="+mn-lt"/>
                <a:ea typeface="SimHei" panose="02010609060101010101" pitchFamily="49" charset="-122"/>
                <a:sym typeface="Chalkboard" panose="03050602040202020205" pitchFamily="66" charset="0"/>
              </a:rPr>
              <a:t>Azure</a:t>
            </a:r>
            <a:r>
              <a:rPr lang="de-DE" altLang="zh-CN" sz="2800" dirty="0">
                <a:solidFill>
                  <a:srgbClr val="3E2BFF"/>
                </a:solidFill>
                <a:latin typeface="+mn-lt"/>
                <a:ea typeface="SimHei" panose="02010609060101010101" pitchFamily="49" charset="-122"/>
                <a:sym typeface="Chalkboard" panose="03050602040202020205" pitchFamily="66" charset="0"/>
              </a:rPr>
              <a:t>, </a:t>
            </a:r>
            <a:r>
              <a:rPr lang="de-DE" altLang="zh-CN" sz="2800" dirty="0" err="1">
                <a:solidFill>
                  <a:srgbClr val="3E2BFF"/>
                </a:solidFill>
                <a:latin typeface="+mn-lt"/>
                <a:ea typeface="SimHei" panose="02010609060101010101" pitchFamily="49" charset="-122"/>
                <a:sym typeface="Chalkboard" panose="03050602040202020205" pitchFamily="66" charset="0"/>
              </a:rPr>
              <a:t>Force.com</a:t>
            </a:r>
            <a:endParaRPr lang="zh-CN" altLang="de-DE" sz="2800" dirty="0">
              <a:solidFill>
                <a:srgbClr val="3E2BFF"/>
              </a:solidFill>
              <a:latin typeface="+mn-lt"/>
              <a:ea typeface="SimHei" panose="02010609060101010101" pitchFamily="49" charset="-122"/>
              <a:sym typeface="Chalkboard" panose="03050602040202020205" pitchFamily="66" charset="0"/>
            </a:endParaRPr>
          </a:p>
        </p:txBody>
      </p:sp>
      <p:grpSp>
        <p:nvGrpSpPr>
          <p:cNvPr id="101382" name="Group 11">
            <a:extLst>
              <a:ext uri="{FF2B5EF4-FFF2-40B4-BE49-F238E27FC236}">
                <a16:creationId xmlns:a16="http://schemas.microsoft.com/office/drawing/2014/main" id="{AA38DB35-A5AA-AC4A-9A99-A9B4B8BCA6F1}"/>
              </a:ext>
            </a:extLst>
          </p:cNvPr>
          <p:cNvGrpSpPr>
            <a:grpSpLocks/>
          </p:cNvGrpSpPr>
          <p:nvPr/>
        </p:nvGrpSpPr>
        <p:grpSpPr bwMode="auto">
          <a:xfrm>
            <a:off x="2118153" y="1901535"/>
            <a:ext cx="1247775" cy="463549"/>
            <a:chOff x="403" y="1754"/>
            <a:chExt cx="786" cy="292"/>
          </a:xfrm>
        </p:grpSpPr>
        <p:sp>
          <p:nvSpPr>
            <p:cNvPr id="24" name="Rectangle 12">
              <a:extLst>
                <a:ext uri="{FF2B5EF4-FFF2-40B4-BE49-F238E27FC236}">
                  <a16:creationId xmlns:a16="http://schemas.microsoft.com/office/drawing/2014/main" id="{7D76F70D-3EFA-3246-A512-CADE242E3BFC}"/>
                </a:ext>
              </a:extLst>
            </p:cNvPr>
            <p:cNvSpPr>
              <a:spLocks noChangeArrowheads="1"/>
            </p:cNvSpPr>
            <p:nvPr/>
          </p:nvSpPr>
          <p:spPr bwMode="auto">
            <a:xfrm>
              <a:off x="403" y="1754"/>
              <a:ext cx="786" cy="271"/>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2800" kern="0" dirty="0">
                <a:solidFill>
                  <a:srgbClr val="FFFFFF"/>
                </a:solidFill>
                <a:latin typeface="SimHei" panose="02010609060101010101" pitchFamily="49" charset="-122"/>
                <a:ea typeface="SimHei" panose="02010609060101010101" pitchFamily="49" charset="-122"/>
                <a:cs typeface="Arial"/>
                <a:sym typeface="Chalkboard"/>
              </a:endParaRPr>
            </a:p>
          </p:txBody>
        </p:sp>
        <p:sp>
          <p:nvSpPr>
            <p:cNvPr id="25" name="Text Box 13">
              <a:extLst>
                <a:ext uri="{FF2B5EF4-FFF2-40B4-BE49-F238E27FC236}">
                  <a16:creationId xmlns:a16="http://schemas.microsoft.com/office/drawing/2014/main" id="{ABC03031-D543-BE4E-AAE0-C3F4D5C07B4A}"/>
                </a:ext>
              </a:extLst>
            </p:cNvPr>
            <p:cNvSpPr txBox="1">
              <a:spLocks noChangeArrowheads="1"/>
            </p:cNvSpPr>
            <p:nvPr/>
          </p:nvSpPr>
          <p:spPr bwMode="auto">
            <a:xfrm>
              <a:off x="591" y="1775"/>
              <a:ext cx="528" cy="271"/>
            </a:xfrm>
            <a:prstGeom prst="rect">
              <a:avLst/>
            </a:prstGeom>
            <a:noFill/>
            <a:ln>
              <a:noFill/>
            </a:ln>
          </p:spPr>
          <p:txBody>
            <a:bodyPr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800" kern="0" dirty="0">
                  <a:solidFill>
                    <a:srgbClr val="FFFF00"/>
                  </a:solidFill>
                  <a:latin typeface="SimHei" panose="02010609060101010101" pitchFamily="49" charset="-122"/>
                  <a:ea typeface="SimHei" panose="02010609060101010101" pitchFamily="49" charset="-122"/>
                </a:rPr>
                <a:t>功能</a:t>
              </a:r>
            </a:p>
          </p:txBody>
        </p:sp>
      </p:grpSp>
      <p:grpSp>
        <p:nvGrpSpPr>
          <p:cNvPr id="101383" name="Group 14">
            <a:extLst>
              <a:ext uri="{FF2B5EF4-FFF2-40B4-BE49-F238E27FC236}">
                <a16:creationId xmlns:a16="http://schemas.microsoft.com/office/drawing/2014/main" id="{3846EA4B-6125-5A45-A856-D8BBBDA34446}"/>
              </a:ext>
            </a:extLst>
          </p:cNvPr>
          <p:cNvGrpSpPr>
            <a:grpSpLocks/>
          </p:cNvGrpSpPr>
          <p:nvPr/>
        </p:nvGrpSpPr>
        <p:grpSpPr bwMode="auto">
          <a:xfrm>
            <a:off x="2133601" y="3640142"/>
            <a:ext cx="1247775" cy="439738"/>
            <a:chOff x="432" y="2325"/>
            <a:chExt cx="786" cy="277"/>
          </a:xfrm>
        </p:grpSpPr>
        <p:sp>
          <p:nvSpPr>
            <p:cNvPr id="27" name="Rectangle 15">
              <a:extLst>
                <a:ext uri="{FF2B5EF4-FFF2-40B4-BE49-F238E27FC236}">
                  <a16:creationId xmlns:a16="http://schemas.microsoft.com/office/drawing/2014/main" id="{A2EE9459-B76F-2D4C-B412-EEED7839C7A5}"/>
                </a:ext>
              </a:extLst>
            </p:cNvPr>
            <p:cNvSpPr>
              <a:spLocks noChangeArrowheads="1"/>
            </p:cNvSpPr>
            <p:nvPr/>
          </p:nvSpPr>
          <p:spPr bwMode="auto">
            <a:xfrm>
              <a:off x="432" y="2325"/>
              <a:ext cx="786" cy="271"/>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2800" kern="0">
                <a:solidFill>
                  <a:srgbClr val="FFFF00"/>
                </a:solidFill>
                <a:latin typeface="SimHei" panose="02010609060101010101" pitchFamily="49" charset="-122"/>
                <a:ea typeface="SimHei" panose="02010609060101010101" pitchFamily="49" charset="-122"/>
                <a:cs typeface="Arial"/>
                <a:sym typeface="Chalkboard"/>
              </a:endParaRPr>
            </a:p>
          </p:txBody>
        </p:sp>
        <p:sp>
          <p:nvSpPr>
            <p:cNvPr id="101386" name="Text Box 16">
              <a:extLst>
                <a:ext uri="{FF2B5EF4-FFF2-40B4-BE49-F238E27FC236}">
                  <a16:creationId xmlns:a16="http://schemas.microsoft.com/office/drawing/2014/main" id="{D2FD43AB-2D98-8D48-89F6-0BB3EFBF177B}"/>
                </a:ext>
              </a:extLst>
            </p:cNvPr>
            <p:cNvSpPr txBox="1">
              <a:spLocks noChangeArrowheads="1"/>
            </p:cNvSpPr>
            <p:nvPr/>
          </p:nvSpPr>
          <p:spPr bwMode="auto">
            <a:xfrm>
              <a:off x="544" y="2331"/>
              <a:ext cx="58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800" dirty="0">
                  <a:solidFill>
                    <a:srgbClr val="FFFF00"/>
                  </a:solidFill>
                  <a:latin typeface="SimHei" panose="02010609060101010101" pitchFamily="49" charset="-122"/>
                  <a:ea typeface="SimHei" panose="02010609060101010101" pitchFamily="49" charset="-122"/>
                  <a:sym typeface="Chalkboard" panose="03050602040202020205" pitchFamily="66" charset="0"/>
                </a:rPr>
                <a:t>价值</a:t>
              </a:r>
            </a:p>
          </p:txBody>
        </p:sp>
      </p:grpSp>
    </p:spTree>
    <p:extLst>
      <p:ext uri="{BB962C8B-B14F-4D97-AF65-F5344CB8AC3E}">
        <p14:creationId xmlns:p14="http://schemas.microsoft.com/office/powerpoint/2010/main" val="168907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5D49451-F921-8C4A-BF8E-8ACA759BC401}"/>
              </a:ext>
            </a:extLst>
          </p:cNvPr>
          <p:cNvSpPr>
            <a:spLocks noGrp="1"/>
          </p:cNvSpPr>
          <p:nvPr>
            <p:ph type="title"/>
          </p:nvPr>
        </p:nvSpPr>
        <p:spPr/>
        <p:txBody>
          <a:bodyPr/>
          <a:lstStyle/>
          <a:p>
            <a:r>
              <a:rPr lang="en-US" altLang="zh-CN" sz="4800" b="1" dirty="0">
                <a:solidFill>
                  <a:srgbClr val="3E2BFF"/>
                </a:solidFill>
                <a:ea typeface="SimHei" panose="02010609060101010101" pitchFamily="49" charset="-122"/>
              </a:rPr>
              <a:t>Google</a:t>
            </a:r>
            <a:r>
              <a:rPr lang="zh-CN" altLang="en-US" sz="4800" b="1" dirty="0">
                <a:solidFill>
                  <a:srgbClr val="3E2BFF"/>
                </a:solidFill>
                <a:ea typeface="SimHei" panose="02010609060101010101" pitchFamily="49" charset="-122"/>
              </a:rPr>
              <a:t>提供大量的网络服务，且越来越多</a:t>
            </a:r>
            <a:endParaRPr kumimoji="1" lang="zh-CN" altLang="en-US" sz="4800" dirty="0">
              <a:solidFill>
                <a:srgbClr val="3E2BFF"/>
              </a:solidFill>
            </a:endParaRPr>
          </a:p>
        </p:txBody>
      </p:sp>
      <p:pic>
        <p:nvPicPr>
          <p:cNvPr id="102401" name="Picture 4">
            <a:extLst>
              <a:ext uri="{FF2B5EF4-FFF2-40B4-BE49-F238E27FC236}">
                <a16:creationId xmlns:a16="http://schemas.microsoft.com/office/drawing/2014/main" id="{5BDD81F7-91F9-F242-B957-5817D9129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178310"/>
            <a:ext cx="7910513"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11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3">
            <a:extLst>
              <a:ext uri="{FF2B5EF4-FFF2-40B4-BE49-F238E27FC236}">
                <a16:creationId xmlns:a16="http://schemas.microsoft.com/office/drawing/2014/main" id="{86742E4B-87B0-1245-9C5D-865B6C007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62"/>
          <a:stretch/>
        </p:blipFill>
        <p:spPr bwMode="auto">
          <a:xfrm>
            <a:off x="1363663" y="2642840"/>
            <a:ext cx="4525962" cy="37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AFA10337-4D7E-1C45-B08E-A61E1DE8C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51"/>
          <a:stretch/>
        </p:blipFill>
        <p:spPr bwMode="auto">
          <a:xfrm>
            <a:off x="7239000" y="3746810"/>
            <a:ext cx="2590800" cy="2120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FF642F12-D8AA-2E43-9731-559872968789}"/>
              </a:ext>
            </a:extLst>
          </p:cNvPr>
          <p:cNvSpPr>
            <a:spLocks/>
          </p:cNvSpPr>
          <p:nvPr/>
        </p:nvSpPr>
        <p:spPr bwMode="auto">
          <a:xfrm>
            <a:off x="6629400" y="1066801"/>
            <a:ext cx="5562600" cy="145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tx1"/>
              </a:buClr>
              <a:buSzPct val="65000"/>
              <a:buFont typeface="Wingdings" pitchFamily="2" charset="2"/>
              <a:buChar char="n"/>
            </a:pPr>
            <a:r>
              <a:rPr lang="zh-CN" altLang="en-US" sz="2400" dirty="0">
                <a:ea typeface="黑体" panose="02010609060101010101" pitchFamily="49" charset="-122"/>
              </a:rPr>
              <a:t>简洁的</a:t>
            </a:r>
            <a:r>
              <a:rPr lang="en-US" altLang="zh-CN" sz="2400" dirty="0">
                <a:ea typeface="黑体" panose="02010609060101010101" pitchFamily="49" charset="-122"/>
              </a:rPr>
              <a:t>Web</a:t>
            </a:r>
            <a:r>
              <a:rPr lang="zh-CN" altLang="en-US" sz="2400" dirty="0">
                <a:ea typeface="黑体" panose="02010609060101010101" pitchFamily="49" charset="-122"/>
              </a:rPr>
              <a:t>应用开发和运行平台 </a:t>
            </a:r>
          </a:p>
          <a:p>
            <a:pPr eaLnBrk="1" hangingPunct="1">
              <a:spcBef>
                <a:spcPct val="20000"/>
              </a:spcBef>
              <a:buClr>
                <a:schemeClr val="tx1"/>
              </a:buClr>
              <a:buSzPct val="65000"/>
              <a:buFont typeface="Wingdings" pitchFamily="2" charset="2"/>
              <a:buChar char="n"/>
            </a:pPr>
            <a:r>
              <a:rPr lang="zh-CN" altLang="en-US" sz="2400" dirty="0">
                <a:ea typeface="黑体" panose="02010609060101010101" pitchFamily="49" charset="-122"/>
              </a:rPr>
              <a:t>在</a:t>
            </a:r>
            <a:r>
              <a:rPr lang="en-US" altLang="zh-CN" sz="2400" dirty="0">
                <a:ea typeface="黑体" panose="02010609060101010101" pitchFamily="49" charset="-122"/>
              </a:rPr>
              <a:t>Google</a:t>
            </a:r>
            <a:r>
              <a:rPr lang="zh-CN" altLang="en-US" sz="2400" dirty="0">
                <a:ea typeface="黑体" panose="02010609060101010101" pitchFamily="49" charset="-122"/>
              </a:rPr>
              <a:t>提供的数据中心平台上运行</a:t>
            </a:r>
          </a:p>
          <a:p>
            <a:pPr eaLnBrk="1" hangingPunct="1">
              <a:spcBef>
                <a:spcPct val="20000"/>
              </a:spcBef>
              <a:buClr>
                <a:schemeClr val="tx1"/>
              </a:buClr>
              <a:buSzPct val="65000"/>
              <a:buFont typeface="Wingdings" pitchFamily="2" charset="2"/>
              <a:buChar char="n"/>
            </a:pPr>
            <a:r>
              <a:rPr lang="zh-CN" altLang="en-US" sz="2400" dirty="0">
                <a:ea typeface="黑体" panose="02010609060101010101" pitchFamily="49" charset="-122"/>
              </a:rPr>
              <a:t>有效简便的管理整个应用的生命周期</a:t>
            </a:r>
          </a:p>
        </p:txBody>
      </p:sp>
      <p:sp>
        <p:nvSpPr>
          <p:cNvPr id="6" name="WordArt 6">
            <a:extLst>
              <a:ext uri="{FF2B5EF4-FFF2-40B4-BE49-F238E27FC236}">
                <a16:creationId xmlns:a16="http://schemas.microsoft.com/office/drawing/2014/main" id="{7AEEB73E-6D38-5E40-94F0-D51DFBCB52E6}"/>
              </a:ext>
            </a:extLst>
          </p:cNvPr>
          <p:cNvSpPr>
            <a:spLocks noChangeArrowheads="1" noChangeShapeType="1" noTextEdit="1"/>
          </p:cNvSpPr>
          <p:nvPr/>
        </p:nvSpPr>
        <p:spPr bwMode="auto">
          <a:xfrm>
            <a:off x="1981201" y="6479050"/>
            <a:ext cx="2079625" cy="2841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
              <a:avLst>
                <a:gd name="adj" fmla="val 384"/>
              </a:avLst>
            </a:prstTxWarp>
          </a:bodyPr>
          <a:lstStyle/>
          <a:p>
            <a:pPr algn="ctr"/>
            <a:r>
              <a:rPr lang="en" altLang="zh-CN" sz="2000" kern="10" dirty="0">
                <a:effectLst>
                  <a:outerShdw sy="50000" rotWithShape="0">
                    <a:srgbClr val="808080">
                      <a:alpha val="50000"/>
                    </a:srgbClr>
                  </a:outerShdw>
                </a:effectLst>
                <a:ea typeface="SimHei" panose="02010609060101010101" pitchFamily="49" charset="-122"/>
              </a:rPr>
              <a:t>Easy to Use </a:t>
            </a:r>
            <a:endParaRPr lang="zh-CN" altLang="en-US" sz="2000" kern="10" dirty="0">
              <a:effectLst>
                <a:outerShdw sy="50000" rotWithShape="0">
                  <a:srgbClr val="808080">
                    <a:alpha val="50000"/>
                  </a:srgbClr>
                </a:outerShdw>
              </a:effectLst>
              <a:ea typeface="SimHei" panose="02010609060101010101" pitchFamily="49" charset="-122"/>
            </a:endParaRPr>
          </a:p>
        </p:txBody>
      </p:sp>
      <p:sp>
        <p:nvSpPr>
          <p:cNvPr id="7" name="WordArt 7">
            <a:extLst>
              <a:ext uri="{FF2B5EF4-FFF2-40B4-BE49-F238E27FC236}">
                <a16:creationId xmlns:a16="http://schemas.microsoft.com/office/drawing/2014/main" id="{F847E722-DDF6-C848-A646-C14CAE8A4AD2}"/>
              </a:ext>
            </a:extLst>
          </p:cNvPr>
          <p:cNvSpPr>
            <a:spLocks noChangeArrowheads="1" noChangeShapeType="1" noTextEdit="1"/>
          </p:cNvSpPr>
          <p:nvPr/>
        </p:nvSpPr>
        <p:spPr bwMode="auto">
          <a:xfrm>
            <a:off x="5105401" y="6479050"/>
            <a:ext cx="2079625" cy="2841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
              <a:avLst>
                <a:gd name="adj" fmla="val 384"/>
              </a:avLst>
            </a:prstTxWarp>
          </a:bodyPr>
          <a:lstStyle/>
          <a:p>
            <a:pPr algn="ctr"/>
            <a:r>
              <a:rPr lang="en" altLang="zh-CN" sz="2000" kern="10">
                <a:effectLst>
                  <a:outerShdw sy="50000" rotWithShape="0">
                    <a:srgbClr val="808080">
                      <a:alpha val="50000"/>
                    </a:srgbClr>
                  </a:outerShdw>
                </a:effectLst>
                <a:ea typeface="SimHei" panose="02010609060101010101" pitchFamily="49" charset="-122"/>
              </a:rPr>
              <a:t>Easy to Scale</a:t>
            </a:r>
            <a:endParaRPr lang="zh-CN" altLang="en-US" sz="2000" kern="10">
              <a:effectLst>
                <a:outerShdw sy="50000" rotWithShape="0">
                  <a:srgbClr val="808080">
                    <a:alpha val="50000"/>
                  </a:srgbClr>
                </a:outerShdw>
              </a:effectLst>
              <a:ea typeface="SimHei" panose="02010609060101010101" pitchFamily="49" charset="-122"/>
            </a:endParaRPr>
          </a:p>
        </p:txBody>
      </p:sp>
      <p:sp>
        <p:nvSpPr>
          <p:cNvPr id="8" name="WordArt 8">
            <a:extLst>
              <a:ext uri="{FF2B5EF4-FFF2-40B4-BE49-F238E27FC236}">
                <a16:creationId xmlns:a16="http://schemas.microsoft.com/office/drawing/2014/main" id="{ECED76E0-10AA-0844-AF47-599A9631C809}"/>
              </a:ext>
            </a:extLst>
          </p:cNvPr>
          <p:cNvSpPr>
            <a:spLocks noChangeArrowheads="1" noChangeShapeType="1" noTextEdit="1"/>
          </p:cNvSpPr>
          <p:nvPr/>
        </p:nvSpPr>
        <p:spPr bwMode="auto">
          <a:xfrm>
            <a:off x="7924801" y="6479050"/>
            <a:ext cx="2079625" cy="2841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
              <a:avLst>
                <a:gd name="adj" fmla="val 384"/>
              </a:avLst>
            </a:prstTxWarp>
          </a:bodyPr>
          <a:lstStyle/>
          <a:p>
            <a:pPr algn="ctr"/>
            <a:r>
              <a:rPr lang="en" altLang="zh-CN" sz="2000" kern="10" dirty="0">
                <a:effectLst>
                  <a:outerShdw sy="50000" rotWithShape="0">
                    <a:srgbClr val="808080">
                      <a:alpha val="50000"/>
                    </a:srgbClr>
                  </a:outerShdw>
                </a:effectLst>
                <a:ea typeface="SimHei" panose="02010609060101010101" pitchFamily="49" charset="-122"/>
              </a:rPr>
              <a:t>Easy to Start</a:t>
            </a:r>
            <a:endParaRPr lang="zh-CN" altLang="en-US" sz="2000" kern="10" dirty="0">
              <a:effectLst>
                <a:outerShdw sy="50000" rotWithShape="0">
                  <a:srgbClr val="808080">
                    <a:alpha val="50000"/>
                  </a:srgbClr>
                </a:outerShdw>
              </a:effectLst>
              <a:ea typeface="SimHei" panose="02010609060101010101" pitchFamily="49" charset="-122"/>
            </a:endParaRPr>
          </a:p>
        </p:txBody>
      </p:sp>
      <p:sp>
        <p:nvSpPr>
          <p:cNvPr id="103431" name="Rectangle 9">
            <a:extLst>
              <a:ext uri="{FF2B5EF4-FFF2-40B4-BE49-F238E27FC236}">
                <a16:creationId xmlns:a16="http://schemas.microsoft.com/office/drawing/2014/main" id="{F0BB7F2F-9726-0043-95FE-A45D7B86FD36}"/>
              </a:ext>
            </a:extLst>
          </p:cNvPr>
          <p:cNvSpPr>
            <a:spLocks/>
          </p:cNvSpPr>
          <p:nvPr/>
        </p:nvSpPr>
        <p:spPr bwMode="auto">
          <a:xfrm>
            <a:off x="1048215" y="1206192"/>
            <a:ext cx="558118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tx1"/>
              </a:buClr>
              <a:buSzPct val="65000"/>
              <a:buFont typeface="Wingdings" pitchFamily="2" charset="2"/>
              <a:buChar char="n"/>
            </a:pPr>
            <a:r>
              <a:rPr lang="zh-CN" altLang="en-US" sz="2400" dirty="0">
                <a:solidFill>
                  <a:srgbClr val="000000"/>
                </a:solidFill>
                <a:ea typeface="黑体" panose="02010609060101010101" pitchFamily="49" charset="-122"/>
              </a:rPr>
              <a:t>复杂的服务器环境：</a:t>
            </a:r>
            <a:r>
              <a:rPr lang="en-US" altLang="zh-CN" sz="2400" dirty="0">
                <a:solidFill>
                  <a:srgbClr val="000000"/>
                </a:solidFill>
                <a:ea typeface="黑体" panose="02010609060101010101" pitchFamily="49" charset="-122"/>
              </a:rPr>
              <a:t>Apache</a:t>
            </a:r>
            <a:r>
              <a:rPr lang="zh-CN" altLang="en-US" sz="2400" dirty="0">
                <a:solidFill>
                  <a:srgbClr val="000000"/>
                </a:solidFill>
                <a:ea typeface="黑体" panose="02010609060101010101" pitchFamily="49" charset="-122"/>
              </a:rPr>
              <a:t>、</a:t>
            </a:r>
            <a:r>
              <a:rPr lang="en-US" altLang="zh-CN" sz="2400" dirty="0">
                <a:solidFill>
                  <a:srgbClr val="000000"/>
                </a:solidFill>
                <a:ea typeface="黑体" panose="02010609060101010101" pitchFamily="49" charset="-122"/>
              </a:rPr>
              <a:t>SQL</a:t>
            </a:r>
            <a:r>
              <a:rPr lang="zh-CN" altLang="en-US" sz="2400" dirty="0">
                <a:solidFill>
                  <a:srgbClr val="000000"/>
                </a:solidFill>
                <a:ea typeface="黑体" panose="02010609060101010101" pitchFamily="49" charset="-122"/>
              </a:rPr>
              <a:t>等</a:t>
            </a:r>
          </a:p>
          <a:p>
            <a:pPr eaLnBrk="1" hangingPunct="1">
              <a:spcBef>
                <a:spcPct val="20000"/>
              </a:spcBef>
              <a:buClr>
                <a:schemeClr val="tx1"/>
              </a:buClr>
              <a:buSzPct val="65000"/>
              <a:buFont typeface="Wingdings" pitchFamily="2" charset="2"/>
              <a:buChar char="n"/>
            </a:pPr>
            <a:r>
              <a:rPr lang="zh-CN" altLang="en-US" sz="2400" dirty="0">
                <a:solidFill>
                  <a:srgbClr val="000000"/>
                </a:solidFill>
                <a:ea typeface="黑体" panose="02010609060101010101" pitchFamily="49" charset="-122"/>
              </a:rPr>
              <a:t>不断地监控和调试系统</a:t>
            </a:r>
          </a:p>
          <a:p>
            <a:pPr eaLnBrk="1" hangingPunct="1">
              <a:spcBef>
                <a:spcPct val="20000"/>
              </a:spcBef>
              <a:buClr>
                <a:schemeClr val="tx1"/>
              </a:buClr>
              <a:buSzPct val="65000"/>
              <a:buFont typeface="Wingdings" pitchFamily="2" charset="2"/>
              <a:buChar char="n"/>
            </a:pPr>
            <a:r>
              <a:rPr lang="zh-CN" altLang="en-US" sz="2400" dirty="0">
                <a:solidFill>
                  <a:srgbClr val="000000"/>
                </a:solidFill>
                <a:ea typeface="黑体" panose="02010609060101010101" pitchFamily="49" charset="-122"/>
              </a:rPr>
              <a:t>令人头痛的系统扩展和容错问题</a:t>
            </a:r>
          </a:p>
        </p:txBody>
      </p:sp>
      <p:grpSp>
        <p:nvGrpSpPr>
          <p:cNvPr id="103433" name="Group 6">
            <a:extLst>
              <a:ext uri="{FF2B5EF4-FFF2-40B4-BE49-F238E27FC236}">
                <a16:creationId xmlns:a16="http://schemas.microsoft.com/office/drawing/2014/main" id="{0D8EE8FB-C3EA-4943-9AFA-BB334909D664}"/>
              </a:ext>
            </a:extLst>
          </p:cNvPr>
          <p:cNvGrpSpPr>
            <a:grpSpLocks/>
          </p:cNvGrpSpPr>
          <p:nvPr/>
        </p:nvGrpSpPr>
        <p:grpSpPr bwMode="auto">
          <a:xfrm>
            <a:off x="10004426" y="2520177"/>
            <a:ext cx="1924050" cy="965200"/>
            <a:chOff x="3634" y="310"/>
            <a:chExt cx="2552" cy="1710"/>
          </a:xfrm>
        </p:grpSpPr>
        <p:sp>
          <p:nvSpPr>
            <p:cNvPr id="103434" name="Cloud">
              <a:extLst>
                <a:ext uri="{FF2B5EF4-FFF2-40B4-BE49-F238E27FC236}">
                  <a16:creationId xmlns:a16="http://schemas.microsoft.com/office/drawing/2014/main" id="{335DB6F9-6FDC-094B-94B4-8F6275483E01}"/>
                </a:ext>
              </a:extLst>
            </p:cNvPr>
            <p:cNvSpPr>
              <a:spLocks noChangeAspect="1" noEditPoints="1" noChangeArrowheads="1"/>
            </p:cNvSpPr>
            <p:nvPr/>
          </p:nvSpPr>
          <p:spPr bwMode="auto">
            <a:xfrm>
              <a:off x="3634" y="310"/>
              <a:ext cx="2552" cy="17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9 w 21600"/>
                <a:gd name="T13" fmla="*/ 3259 h 21600"/>
                <a:gd name="T14" fmla="*/ 17089 w 21600"/>
                <a:gd name="T15" fmla="*/ 1734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38100">
              <a:solidFill>
                <a:srgbClr val="3366FF"/>
              </a:solidFill>
              <a:miter lim="800000"/>
              <a:headEnd/>
              <a:tailEnd/>
            </a:ln>
            <a:effectLst>
              <a:outerShdw dist="107763" dir="2700000" algn="ctr" rotWithShape="0">
                <a:srgbClr val="808080"/>
              </a:outerShdw>
            </a:effectLst>
          </p:spPr>
          <p:txBody>
            <a:bodyPr/>
            <a:lstStyle/>
            <a:p>
              <a:endParaRPr lang="zh-CN" altLang="en-US"/>
            </a:p>
          </p:txBody>
        </p:sp>
        <p:grpSp>
          <p:nvGrpSpPr>
            <p:cNvPr id="103435" name="Group 8">
              <a:extLst>
                <a:ext uri="{FF2B5EF4-FFF2-40B4-BE49-F238E27FC236}">
                  <a16:creationId xmlns:a16="http://schemas.microsoft.com/office/drawing/2014/main" id="{BBBBF3C0-0C14-B448-BA10-8A471B204853}"/>
                </a:ext>
              </a:extLst>
            </p:cNvPr>
            <p:cNvGrpSpPr>
              <a:grpSpLocks/>
            </p:cNvGrpSpPr>
            <p:nvPr/>
          </p:nvGrpSpPr>
          <p:grpSpPr bwMode="auto">
            <a:xfrm>
              <a:off x="4357" y="674"/>
              <a:ext cx="1194" cy="951"/>
              <a:chOff x="4421" y="674"/>
              <a:chExt cx="930" cy="810"/>
            </a:xfrm>
          </p:grpSpPr>
          <p:pic>
            <p:nvPicPr>
              <p:cNvPr id="103436" name="Picture 9" descr="appengine_lowres">
                <a:extLst>
                  <a:ext uri="{FF2B5EF4-FFF2-40B4-BE49-F238E27FC236}">
                    <a16:creationId xmlns:a16="http://schemas.microsoft.com/office/drawing/2014/main" id="{35F72185-1B74-A24D-83E1-5B52A21A0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 y="1020"/>
                <a:ext cx="587"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7" name="Picture 10">
                <a:extLst>
                  <a:ext uri="{FF2B5EF4-FFF2-40B4-BE49-F238E27FC236}">
                    <a16:creationId xmlns:a16="http://schemas.microsoft.com/office/drawing/2014/main" id="{A7A57C83-08ED-AC48-91C0-B51BB70EF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 y="674"/>
                <a:ext cx="93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6" name="标题 2">
            <a:extLst>
              <a:ext uri="{FF2B5EF4-FFF2-40B4-BE49-F238E27FC236}">
                <a16:creationId xmlns:a16="http://schemas.microsoft.com/office/drawing/2014/main" id="{E89BAB22-859E-294D-8773-9B224F2EEE85}"/>
              </a:ext>
            </a:extLst>
          </p:cNvPr>
          <p:cNvSpPr txBox="1">
            <a:spLocks/>
          </p:cNvSpPr>
          <p:nvPr/>
        </p:nvSpPr>
        <p:spPr>
          <a:xfrm>
            <a:off x="0" y="0"/>
            <a:ext cx="12192000" cy="1144800"/>
          </a:xfrm>
          <a:prstGeom prst="rect">
            <a:avLst/>
          </a:prstGeom>
        </p:spPr>
        <p:txBody>
          <a:bodyPr anchor="ctr" anchorCtr="0"/>
          <a:lst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a:lstStyle>
          <a:p>
            <a:pPr eaLnBrk="1" hangingPunct="1"/>
            <a:r>
              <a:rPr lang="zh-CN" altLang="en-US" sz="4800" b="1" dirty="0">
                <a:solidFill>
                  <a:srgbClr val="3E2BFF"/>
                </a:solidFill>
                <a:ea typeface="SimHei" panose="02010609060101010101" pitchFamily="49" charset="-122"/>
                <a:sym typeface="Chalkboard" panose="03050602040202020205" pitchFamily="66" charset="0"/>
              </a:rPr>
              <a:t>平台云</a:t>
            </a:r>
            <a:r>
              <a:rPr lang="en-US" altLang="zh-CN" sz="4800" b="1" dirty="0">
                <a:solidFill>
                  <a:srgbClr val="3E2BFF"/>
                </a:solidFill>
                <a:ea typeface="SimHei" panose="02010609060101010101" pitchFamily="49" charset="-122"/>
                <a:sym typeface="Chalkboard" panose="03050602040202020205" pitchFamily="66" charset="0"/>
              </a:rPr>
              <a:t>Google App Engine</a:t>
            </a:r>
            <a:endParaRPr lang="zh-CN" altLang="en-US" sz="4400" b="1" dirty="0">
              <a:solidFill>
                <a:srgbClr val="3E2BFF"/>
              </a:solidFill>
            </a:endParaRPr>
          </a:p>
        </p:txBody>
      </p:sp>
    </p:spTree>
    <p:extLst>
      <p:ext uri="{BB962C8B-B14F-4D97-AF65-F5344CB8AC3E}">
        <p14:creationId xmlns:p14="http://schemas.microsoft.com/office/powerpoint/2010/main" val="182593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D47009-AE0F-AE47-BB04-BE03A61CFC4B}"/>
              </a:ext>
            </a:extLst>
          </p:cNvPr>
          <p:cNvSpPr>
            <a:spLocks noGrp="1"/>
          </p:cNvSpPr>
          <p:nvPr>
            <p:ph type="title"/>
          </p:nvPr>
        </p:nvSpPr>
        <p:spPr/>
        <p:txBody>
          <a:bodyPr/>
          <a:lstStyle/>
          <a:p>
            <a:pPr eaLnBrk="1" hangingPunct="1"/>
            <a:r>
              <a:rPr lang="zh-CN" altLang="en-US" sz="4800" b="1" dirty="0">
                <a:solidFill>
                  <a:srgbClr val="3E2BFF"/>
                </a:solidFill>
                <a:ea typeface="SimHei" panose="02010609060101010101" pitchFamily="49" charset="-122"/>
                <a:sym typeface="Chalkboard" panose="03050602040202020205" pitchFamily="66" charset="0"/>
              </a:rPr>
              <a:t>平台云</a:t>
            </a:r>
            <a:r>
              <a:rPr lang="en-US" altLang="zh-CN" sz="4800" b="1" dirty="0">
                <a:solidFill>
                  <a:srgbClr val="3E2BFF"/>
                </a:solidFill>
                <a:ea typeface="SimHei" panose="02010609060101010101" pitchFamily="49" charset="-122"/>
                <a:sym typeface="Chalkboard" panose="03050602040202020205" pitchFamily="66" charset="0"/>
              </a:rPr>
              <a:t>Google App Engine</a:t>
            </a:r>
            <a:endParaRPr kumimoji="1" lang="zh-CN" altLang="en-US" sz="4400" b="1" dirty="0">
              <a:solidFill>
                <a:srgbClr val="3E2BFF"/>
              </a:solidFill>
            </a:endParaRPr>
          </a:p>
        </p:txBody>
      </p:sp>
      <p:pic>
        <p:nvPicPr>
          <p:cNvPr id="104449" name="Picture 4">
            <a:extLst>
              <a:ext uri="{FF2B5EF4-FFF2-40B4-BE49-F238E27FC236}">
                <a16:creationId xmlns:a16="http://schemas.microsoft.com/office/drawing/2014/main" id="{F892D68D-884D-EF4C-9697-8ADF69C30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386" y="1143000"/>
            <a:ext cx="8445702" cy="560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a:extLst>
              <a:ext uri="{FF2B5EF4-FFF2-40B4-BE49-F238E27FC236}">
                <a16:creationId xmlns:a16="http://schemas.microsoft.com/office/drawing/2014/main" id="{87C93177-A81F-4E41-A769-8AB642B1049D}"/>
              </a:ext>
            </a:extLst>
          </p:cNvPr>
          <p:cNvSpPr txBox="1">
            <a:spLocks noChangeArrowheads="1"/>
          </p:cNvSpPr>
          <p:nvPr/>
        </p:nvSpPr>
        <p:spPr bwMode="auto">
          <a:xfrm>
            <a:off x="1976438" y="1820863"/>
            <a:ext cx="82296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978" tIns="64990" rIns="129978" bIns="64990"/>
          <a:lstStyle>
            <a:lvl1pPr marL="341313" indent="-341313" defTabSz="912813">
              <a:lnSpc>
                <a:spcPct val="90000"/>
              </a:lnSpc>
              <a:spcBef>
                <a:spcPct val="20000"/>
              </a:spcBef>
              <a:buFont typeface="Arial" panose="020B0604020202020204" pitchFamily="34" charset="0"/>
              <a:buChar char="•"/>
              <a:defRPr kumimoji="1" sz="2300">
                <a:solidFill>
                  <a:schemeClr val="bg1"/>
                </a:solidFill>
                <a:latin typeface="Arial" panose="020B0604020202020204" pitchFamily="34" charset="0"/>
                <a:ea typeface="宋体" panose="02010600030101010101" pitchFamily="2" charset="-122"/>
              </a:defRPr>
            </a:lvl1pPr>
            <a:lvl2pPr marL="690563" indent="-346075"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2pPr>
            <a:lvl3pPr marL="11430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3pPr>
            <a:lvl4pPr marL="16002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4pPr>
            <a:lvl5pPr marL="20574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5pPr>
            <a:lvl6pPr marL="25146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6pPr>
            <a:lvl7pPr marL="29718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7pPr>
            <a:lvl8pPr marL="34290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8pPr>
            <a:lvl9pPr marL="38862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9pPr>
          </a:lstStyle>
          <a:p>
            <a:pPr>
              <a:lnSpc>
                <a:spcPct val="100000"/>
              </a:lnSpc>
              <a:buClr>
                <a:schemeClr val="tx2"/>
              </a:buClr>
              <a:buSzPct val="70000"/>
              <a:buFontTx/>
              <a:buNone/>
            </a:pPr>
            <a:endParaRPr kumimoji="0" lang="en-US" altLang="zh-CN" sz="3000">
              <a:solidFill>
                <a:schemeClr val="tx1"/>
              </a:solidFill>
            </a:endParaRPr>
          </a:p>
          <a:p>
            <a:pPr lvl="1">
              <a:lnSpc>
                <a:spcPct val="100000"/>
              </a:lnSpc>
              <a:buClr>
                <a:schemeClr val="accent2"/>
              </a:buClr>
              <a:buSzPct val="70000"/>
              <a:buFont typeface="Wingdings" pitchFamily="2" charset="2"/>
              <a:buChar char="l"/>
            </a:pPr>
            <a:endParaRPr kumimoji="0" lang="en-US" altLang="zh-CN" sz="2600">
              <a:solidFill>
                <a:schemeClr val="tx1"/>
              </a:solidFill>
            </a:endParaRPr>
          </a:p>
          <a:p>
            <a:pPr lvl="1">
              <a:lnSpc>
                <a:spcPct val="100000"/>
              </a:lnSpc>
              <a:buClr>
                <a:schemeClr val="accent2"/>
              </a:buClr>
              <a:buSzPct val="70000"/>
              <a:buFontTx/>
              <a:buNone/>
            </a:pPr>
            <a:endParaRPr kumimoji="0" lang="en-US" altLang="zh-CN" sz="2600">
              <a:solidFill>
                <a:schemeClr val="tx1"/>
              </a:solidFill>
            </a:endParaRPr>
          </a:p>
        </p:txBody>
      </p:sp>
      <p:sp>
        <p:nvSpPr>
          <p:cNvPr id="11" name="Rectangle 5">
            <a:extLst>
              <a:ext uri="{FF2B5EF4-FFF2-40B4-BE49-F238E27FC236}">
                <a16:creationId xmlns:a16="http://schemas.microsoft.com/office/drawing/2014/main" id="{F6905EB8-B95D-154B-876E-61CF6C069C71}"/>
              </a:ext>
            </a:extLst>
          </p:cNvPr>
          <p:cNvSpPr>
            <a:spLocks noChangeArrowheads="1"/>
          </p:cNvSpPr>
          <p:nvPr/>
        </p:nvSpPr>
        <p:spPr bwMode="auto">
          <a:xfrm>
            <a:off x="2220951" y="4871340"/>
            <a:ext cx="7772400" cy="1845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marL="341313" indent="-341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sz="2800" dirty="0">
                <a:solidFill>
                  <a:srgbClr val="000000"/>
                </a:solidFill>
                <a:latin typeface="+mn-lt"/>
                <a:ea typeface="仿宋" panose="02010609060101010101" pitchFamily="49" charset="-122"/>
                <a:sym typeface="Chalkboard" panose="03050602040202020205" pitchFamily="66" charset="0"/>
              </a:rPr>
              <a:t>	</a:t>
            </a:r>
            <a:r>
              <a:rPr lang="en-US" altLang="zh-CN" sz="2800" dirty="0">
                <a:solidFill>
                  <a:srgbClr val="000000"/>
                </a:solidFill>
                <a:latin typeface="+mn-lt"/>
                <a:ea typeface="SimHei" panose="02010609060101010101" pitchFamily="49" charset="-122"/>
                <a:sym typeface="Chalkboard" panose="03050602040202020205" pitchFamily="66" charset="0"/>
              </a:rPr>
              <a:t>Google App Engine </a:t>
            </a:r>
            <a:r>
              <a:rPr lang="zh-CN" altLang="en-US" sz="2800" dirty="0">
                <a:solidFill>
                  <a:srgbClr val="000000"/>
                </a:solidFill>
                <a:latin typeface="+mn-lt"/>
                <a:ea typeface="SimHei" panose="02010609060101010101" pitchFamily="49" charset="-122"/>
                <a:sym typeface="Chalkboard" panose="03050602040202020205" pitchFamily="66" charset="0"/>
              </a:rPr>
              <a:t>提供用户在 </a:t>
            </a:r>
            <a:r>
              <a:rPr lang="en-US" altLang="zh-CN" sz="2800" dirty="0">
                <a:solidFill>
                  <a:srgbClr val="000000"/>
                </a:solidFill>
                <a:latin typeface="+mn-lt"/>
                <a:ea typeface="SimHei" panose="02010609060101010101" pitchFamily="49" charset="-122"/>
                <a:sym typeface="Chalkboard" panose="03050602040202020205" pitchFamily="66" charset="0"/>
              </a:rPr>
              <a:t>Google</a:t>
            </a:r>
            <a:r>
              <a:rPr lang="zh-CN" altLang="en-US" sz="2800" dirty="0">
                <a:solidFill>
                  <a:srgbClr val="000000"/>
                </a:solidFill>
                <a:latin typeface="+mn-lt"/>
                <a:ea typeface="SimHei" panose="02010609060101010101" pitchFamily="49" charset="-122"/>
                <a:sym typeface="Chalkboard" panose="03050602040202020205" pitchFamily="66" charset="0"/>
              </a:rPr>
              <a:t>的基础架构上设计、发布应用程序的功能。每个免费帐户都可使用一定存储空间，以及每月约 </a:t>
            </a:r>
            <a:r>
              <a:rPr lang="en-US" altLang="zh-CN" sz="2800" dirty="0">
                <a:solidFill>
                  <a:srgbClr val="000000"/>
                </a:solidFill>
                <a:latin typeface="+mn-lt"/>
                <a:ea typeface="SimHei" panose="02010609060101010101" pitchFamily="49" charset="-122"/>
                <a:sym typeface="Chalkboard" panose="03050602040202020205" pitchFamily="66" charset="0"/>
              </a:rPr>
              <a:t>500 </a:t>
            </a:r>
            <a:r>
              <a:rPr lang="zh-CN" altLang="en-US" sz="2800" dirty="0">
                <a:solidFill>
                  <a:srgbClr val="000000"/>
                </a:solidFill>
                <a:latin typeface="+mn-lt"/>
                <a:ea typeface="SimHei" panose="02010609060101010101" pitchFamily="49" charset="-122"/>
                <a:sym typeface="Chalkboard" panose="03050602040202020205" pitchFamily="66" charset="0"/>
              </a:rPr>
              <a:t>万页面浏览量的</a:t>
            </a:r>
            <a:r>
              <a:rPr lang="en-US" altLang="zh-CN" sz="2800" dirty="0">
                <a:solidFill>
                  <a:srgbClr val="000000"/>
                </a:solidFill>
                <a:latin typeface="+mn-lt"/>
                <a:ea typeface="SimHei" panose="02010609060101010101" pitchFamily="49" charset="-122"/>
                <a:sym typeface="Chalkboard" panose="03050602040202020205" pitchFamily="66" charset="0"/>
              </a:rPr>
              <a:t>CPU</a:t>
            </a:r>
            <a:r>
              <a:rPr lang="zh-CN" altLang="en-US" sz="2800" dirty="0">
                <a:solidFill>
                  <a:srgbClr val="000000"/>
                </a:solidFill>
                <a:latin typeface="+mn-lt"/>
                <a:ea typeface="SimHei" panose="02010609060101010101" pitchFamily="49" charset="-122"/>
                <a:sym typeface="Chalkboard" panose="03050602040202020205" pitchFamily="66" charset="0"/>
              </a:rPr>
              <a:t>和宽带。</a:t>
            </a:r>
            <a:endParaRPr lang="zh-CN" altLang="en-US" sz="2900" dirty="0">
              <a:solidFill>
                <a:srgbClr val="000000"/>
              </a:solidFill>
              <a:latin typeface="+mn-lt"/>
              <a:ea typeface="SimHei" panose="02010609060101010101" pitchFamily="49" charset="-122"/>
              <a:sym typeface="Chalkboard" panose="03050602040202020205" pitchFamily="66" charset="0"/>
            </a:endParaRPr>
          </a:p>
        </p:txBody>
      </p:sp>
    </p:spTree>
    <p:extLst>
      <p:ext uri="{BB962C8B-B14F-4D97-AF65-F5344CB8AC3E}">
        <p14:creationId xmlns:p14="http://schemas.microsoft.com/office/powerpoint/2010/main" val="111647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DEA74DEF-A59B-164C-AA0B-265F9177E48A}"/>
              </a:ext>
            </a:extLst>
          </p:cNvPr>
          <p:cNvSpPr>
            <a:spLocks noGrp="1" noChangeArrowheads="1"/>
          </p:cNvSpPr>
          <p:nvPr>
            <p:ph type="title" idx="4294967295"/>
          </p:nvPr>
        </p:nvSpPr>
        <p:spPr>
          <a:xfrm>
            <a:off x="6418260" y="4864411"/>
            <a:ext cx="4855623" cy="1119188"/>
          </a:xfrm>
        </p:spPr>
        <p:txBody>
          <a:bodyPr numCol="1" anchor="b" anchorCtr="0" compatLnSpc="1">
            <a:prstTxWarp prst="textNoShape">
              <a:avLst/>
            </a:prstTxWarp>
            <a:noAutofit/>
          </a:bodyPr>
          <a:lstStyle/>
          <a:p>
            <a:pPr>
              <a:defRPr/>
            </a:pPr>
            <a:r>
              <a:rPr altLang="zh-CN" sz="3200" b="1" dirty="0">
                <a:latin typeface="+mn-lt"/>
                <a:ea typeface="SimHei" panose="02010609060101010101" pitchFamily="49" charset="-122"/>
                <a:cs typeface="宋体" charset="0"/>
              </a:rPr>
              <a:t>Google</a:t>
            </a:r>
            <a:r>
              <a:rPr lang="zh-CN" altLang="en-US" sz="3200" b="1" dirty="0">
                <a:latin typeface="+mn-lt"/>
                <a:ea typeface="SimHei" panose="02010609060101010101" pitchFamily="49" charset="-122"/>
                <a:cs typeface="黑体" charset="0"/>
              </a:rPr>
              <a:t>云计算：</a:t>
            </a:r>
            <a:br>
              <a:rPr lang="en-US" altLang="zh-CN" sz="3200" b="1" dirty="0">
                <a:latin typeface="+mn-lt"/>
                <a:ea typeface="SimHei" panose="02010609060101010101" pitchFamily="49" charset="-122"/>
                <a:cs typeface="黑体" charset="0"/>
              </a:rPr>
            </a:br>
            <a:r>
              <a:rPr lang="zh-CN" altLang="en-US" sz="3200" b="1" dirty="0">
                <a:latin typeface="+mn-lt"/>
                <a:ea typeface="SimHei" panose="02010609060101010101" pitchFamily="49" charset="-122"/>
                <a:cs typeface="黑体" charset="0"/>
              </a:rPr>
              <a:t>以用户数据为中心</a:t>
            </a:r>
          </a:p>
        </p:txBody>
      </p:sp>
      <p:sp>
        <p:nvSpPr>
          <p:cNvPr id="107522" name="Rectangle 4">
            <a:extLst>
              <a:ext uri="{FF2B5EF4-FFF2-40B4-BE49-F238E27FC236}">
                <a16:creationId xmlns:a16="http://schemas.microsoft.com/office/drawing/2014/main" id="{107611FD-31A7-B34A-9432-31F066F80DB3}"/>
              </a:ext>
            </a:extLst>
          </p:cNvPr>
          <p:cNvSpPr>
            <a:spLocks noGrp="1" noChangeArrowheads="1"/>
          </p:cNvSpPr>
          <p:nvPr>
            <p:ph idx="4294967295"/>
          </p:nvPr>
        </p:nvSpPr>
        <p:spPr>
          <a:xfrm>
            <a:off x="6406194" y="2193789"/>
            <a:ext cx="4721225" cy="1487874"/>
          </a:xfrm>
        </p:spPr>
        <p:txBody>
          <a:bodyPr/>
          <a:lstStyle/>
          <a:p>
            <a:r>
              <a:rPr kumimoji="0" lang="zh-CN" altLang="en-US" sz="2800" dirty="0">
                <a:ea typeface="黑体" panose="02010609060101010101" pitchFamily="49" charset="-122"/>
              </a:rPr>
              <a:t>数据存储在“云”中</a:t>
            </a:r>
          </a:p>
          <a:p>
            <a:r>
              <a:rPr kumimoji="0" lang="zh-CN" altLang="en-US" sz="2800" dirty="0">
                <a:ea typeface="黑体" panose="02010609060101010101" pitchFamily="49" charset="-122"/>
              </a:rPr>
              <a:t>数据访问不受地理位置限制</a:t>
            </a:r>
          </a:p>
          <a:p>
            <a:r>
              <a:rPr kumimoji="0" lang="zh-CN" altLang="en-US" sz="2800" dirty="0">
                <a:ea typeface="黑体" panose="02010609060101010101" pitchFamily="49" charset="-122"/>
              </a:rPr>
              <a:t>数据能够很方便地共享</a:t>
            </a:r>
          </a:p>
        </p:txBody>
      </p:sp>
      <p:grpSp>
        <p:nvGrpSpPr>
          <p:cNvPr id="107523" name="Group 5">
            <a:extLst>
              <a:ext uri="{FF2B5EF4-FFF2-40B4-BE49-F238E27FC236}">
                <a16:creationId xmlns:a16="http://schemas.microsoft.com/office/drawing/2014/main" id="{ADEA8E48-B7C2-A344-B854-944F08FE334C}"/>
              </a:ext>
            </a:extLst>
          </p:cNvPr>
          <p:cNvGrpSpPr>
            <a:grpSpLocks noChangeAspect="1"/>
          </p:cNvGrpSpPr>
          <p:nvPr/>
        </p:nvGrpSpPr>
        <p:grpSpPr bwMode="auto">
          <a:xfrm>
            <a:off x="1927224" y="1114426"/>
            <a:ext cx="3567113" cy="2728913"/>
            <a:chOff x="4327" y="1702"/>
            <a:chExt cx="6184" cy="4556"/>
          </a:xfrm>
          <a:solidFill>
            <a:schemeClr val="bg1"/>
          </a:solidFill>
        </p:grpSpPr>
        <p:sp>
          <p:nvSpPr>
            <p:cNvPr id="107555" name="AutoShape 6">
              <a:extLst>
                <a:ext uri="{FF2B5EF4-FFF2-40B4-BE49-F238E27FC236}">
                  <a16:creationId xmlns:a16="http://schemas.microsoft.com/office/drawing/2014/main" id="{F163F158-0A1D-604D-A20E-1EFAC313047F}"/>
                </a:ext>
              </a:extLst>
            </p:cNvPr>
            <p:cNvSpPr>
              <a:spLocks noChangeAspect="1" noChangeArrowheads="1"/>
            </p:cNvSpPr>
            <p:nvPr/>
          </p:nvSpPr>
          <p:spPr bwMode="auto">
            <a:xfrm>
              <a:off x="4327" y="1702"/>
              <a:ext cx="6184" cy="45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zh-CN" sz="2400">
                <a:ea typeface="宋体" panose="02010600030101010101" pitchFamily="2" charset="-122"/>
              </a:endParaRPr>
            </a:p>
          </p:txBody>
        </p:sp>
        <p:pic>
          <p:nvPicPr>
            <p:cNvPr id="107556" name="Picture 7" descr="cellphone new">
              <a:extLst>
                <a:ext uri="{FF2B5EF4-FFF2-40B4-BE49-F238E27FC236}">
                  <a16:creationId xmlns:a16="http://schemas.microsoft.com/office/drawing/2014/main" id="{41EEF9EC-455E-0E42-81BC-5D55169EB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9" y="4959"/>
              <a:ext cx="681" cy="12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7557" name="Group 8">
              <a:extLst>
                <a:ext uri="{FF2B5EF4-FFF2-40B4-BE49-F238E27FC236}">
                  <a16:creationId xmlns:a16="http://schemas.microsoft.com/office/drawing/2014/main" id="{1930E66A-9B63-114E-ABC7-C8EE51404796}"/>
                </a:ext>
              </a:extLst>
            </p:cNvPr>
            <p:cNvGrpSpPr>
              <a:grpSpLocks/>
            </p:cNvGrpSpPr>
            <p:nvPr/>
          </p:nvGrpSpPr>
          <p:grpSpPr bwMode="auto">
            <a:xfrm>
              <a:off x="4480" y="3847"/>
              <a:ext cx="5497" cy="2369"/>
              <a:chOff x="789" y="2121"/>
              <a:chExt cx="3958" cy="1698"/>
            </a:xfrm>
            <a:grpFill/>
          </p:grpSpPr>
          <p:pic>
            <p:nvPicPr>
              <p:cNvPr id="107575" name="Picture 9" descr="DVD-07">
                <a:extLst>
                  <a:ext uri="{FF2B5EF4-FFF2-40B4-BE49-F238E27FC236}">
                    <a16:creationId xmlns:a16="http://schemas.microsoft.com/office/drawing/2014/main" id="{AD3A1BCF-5F9C-C84E-89D5-DA39D0917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629" y="3344"/>
                <a:ext cx="1118" cy="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76" name="Picture 10" descr="computer">
                <a:extLst>
                  <a:ext uri="{FF2B5EF4-FFF2-40B4-BE49-F238E27FC236}">
                    <a16:creationId xmlns:a16="http://schemas.microsoft.com/office/drawing/2014/main" id="{66B6C06F-FA70-DA40-8ACB-C7308B6DA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89" y="3024"/>
                <a:ext cx="857" cy="7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77" name="Picture 11" descr="Ipod">
                <a:extLst>
                  <a:ext uri="{FF2B5EF4-FFF2-40B4-BE49-F238E27FC236}">
                    <a16:creationId xmlns:a16="http://schemas.microsoft.com/office/drawing/2014/main" id="{C7578027-84D2-404D-852C-69ABE0B75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419" y="2121"/>
                <a:ext cx="745" cy="8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78" name="Picture 12" descr="xbox">
                <a:extLst>
                  <a:ext uri="{FF2B5EF4-FFF2-40B4-BE49-F238E27FC236}">
                    <a16:creationId xmlns:a16="http://schemas.microsoft.com/office/drawing/2014/main" id="{13020004-2158-CA43-8E09-A85A6FE1DF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332" y="2121"/>
                <a:ext cx="737" cy="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79" name="Picture 13" descr="gameboy2">
                <a:extLst>
                  <a:ext uri="{FF2B5EF4-FFF2-40B4-BE49-F238E27FC236}">
                    <a16:creationId xmlns:a16="http://schemas.microsoft.com/office/drawing/2014/main" id="{3FD3183B-5045-454E-9BAC-9AB3AFF46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1490" y="2207"/>
                <a:ext cx="662" cy="6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80" name="Picture 14" descr="blackberry2">
                <a:extLst>
                  <a:ext uri="{FF2B5EF4-FFF2-40B4-BE49-F238E27FC236}">
                    <a16:creationId xmlns:a16="http://schemas.microsoft.com/office/drawing/2014/main" id="{5A2579F5-F8BA-EF46-A9AB-A5295046D4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539" y="3068"/>
                <a:ext cx="505" cy="7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81" name="Picture 15" descr="hdtv">
                <a:extLst>
                  <a:ext uri="{FF2B5EF4-FFF2-40B4-BE49-F238E27FC236}">
                    <a16:creationId xmlns:a16="http://schemas.microsoft.com/office/drawing/2014/main" id="{07802189-30CC-424C-90DF-9E0DC30C5F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3268" y="2830"/>
                <a:ext cx="1066" cy="6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07558" name="Line 16">
              <a:extLst>
                <a:ext uri="{FF2B5EF4-FFF2-40B4-BE49-F238E27FC236}">
                  <a16:creationId xmlns:a16="http://schemas.microsoft.com/office/drawing/2014/main" id="{C4673064-08AA-0746-8032-4871120D3060}"/>
                </a:ext>
              </a:extLst>
            </p:cNvPr>
            <p:cNvSpPr>
              <a:spLocks noChangeShapeType="1"/>
            </p:cNvSpPr>
            <p:nvPr/>
          </p:nvSpPr>
          <p:spPr bwMode="auto">
            <a:xfrm>
              <a:off x="4838" y="2765"/>
              <a:ext cx="889" cy="1196"/>
            </a:xfrm>
            <a:prstGeom prst="line">
              <a:avLst/>
            </a:prstGeom>
            <a:grpFill/>
            <a:ln w="28575" cap="rnd">
              <a:solidFill>
                <a:srgbClr val="E60D2E"/>
              </a:solidFill>
              <a:prstDash val="sysDot"/>
              <a:round/>
              <a:headEnd type="oval" w="sm" len="sm"/>
              <a:tailEnd type="oval" w="sm" len="sm"/>
            </a:ln>
          </p:spPr>
          <p:txBody>
            <a:bodyPr/>
            <a:lstStyle/>
            <a:p>
              <a:endParaRPr lang="zh-CN" altLang="en-US"/>
            </a:p>
          </p:txBody>
        </p:sp>
        <p:sp>
          <p:nvSpPr>
            <p:cNvPr id="107559" name="Line 17">
              <a:extLst>
                <a:ext uri="{FF2B5EF4-FFF2-40B4-BE49-F238E27FC236}">
                  <a16:creationId xmlns:a16="http://schemas.microsoft.com/office/drawing/2014/main" id="{C6A72CB6-2B4D-D444-8288-D587B647F4FE}"/>
                </a:ext>
              </a:extLst>
            </p:cNvPr>
            <p:cNvSpPr>
              <a:spLocks noChangeShapeType="1"/>
            </p:cNvSpPr>
            <p:nvPr/>
          </p:nvSpPr>
          <p:spPr bwMode="auto">
            <a:xfrm flipH="1">
              <a:off x="4823" y="2765"/>
              <a:ext cx="1311" cy="2148"/>
            </a:xfrm>
            <a:prstGeom prst="line">
              <a:avLst/>
            </a:prstGeom>
            <a:grpFill/>
            <a:ln w="28575" cap="rnd">
              <a:solidFill>
                <a:srgbClr val="1A75CF"/>
              </a:solidFill>
              <a:prstDash val="sysDot"/>
              <a:round/>
              <a:headEnd type="oval" w="sm" len="sm"/>
              <a:tailEnd type="oval" w="sm" len="sm"/>
            </a:ln>
          </p:spPr>
          <p:txBody>
            <a:bodyPr/>
            <a:lstStyle/>
            <a:p>
              <a:endParaRPr lang="zh-CN" altLang="en-US"/>
            </a:p>
          </p:txBody>
        </p:sp>
        <p:sp>
          <p:nvSpPr>
            <p:cNvPr id="107560" name="Line 18">
              <a:extLst>
                <a:ext uri="{FF2B5EF4-FFF2-40B4-BE49-F238E27FC236}">
                  <a16:creationId xmlns:a16="http://schemas.microsoft.com/office/drawing/2014/main" id="{0AFBA02D-E56E-5944-BEE2-D0D4CB2A1799}"/>
                </a:ext>
              </a:extLst>
            </p:cNvPr>
            <p:cNvSpPr>
              <a:spLocks noChangeShapeType="1"/>
            </p:cNvSpPr>
            <p:nvPr/>
          </p:nvSpPr>
          <p:spPr bwMode="auto">
            <a:xfrm flipH="1">
              <a:off x="6309" y="2765"/>
              <a:ext cx="1111" cy="2204"/>
            </a:xfrm>
            <a:prstGeom prst="line">
              <a:avLst/>
            </a:prstGeom>
            <a:grpFill/>
            <a:ln w="28575" cap="rnd">
              <a:solidFill>
                <a:srgbClr val="89CB22"/>
              </a:solidFill>
              <a:prstDash val="sysDot"/>
              <a:round/>
              <a:headEnd type="oval" w="sm" len="sm"/>
              <a:tailEnd type="oval" w="sm" len="sm"/>
            </a:ln>
          </p:spPr>
          <p:txBody>
            <a:bodyPr/>
            <a:lstStyle/>
            <a:p>
              <a:endParaRPr lang="zh-CN" altLang="en-US"/>
            </a:p>
          </p:txBody>
        </p:sp>
        <p:sp>
          <p:nvSpPr>
            <p:cNvPr id="107561" name="Line 19">
              <a:extLst>
                <a:ext uri="{FF2B5EF4-FFF2-40B4-BE49-F238E27FC236}">
                  <a16:creationId xmlns:a16="http://schemas.microsoft.com/office/drawing/2014/main" id="{174ABC50-C282-ED4A-9901-0D0EC79775ED}"/>
                </a:ext>
              </a:extLst>
            </p:cNvPr>
            <p:cNvSpPr>
              <a:spLocks noChangeShapeType="1"/>
            </p:cNvSpPr>
            <p:nvPr/>
          </p:nvSpPr>
          <p:spPr bwMode="auto">
            <a:xfrm>
              <a:off x="8704" y="2765"/>
              <a:ext cx="1023" cy="3019"/>
            </a:xfrm>
            <a:prstGeom prst="line">
              <a:avLst/>
            </a:prstGeom>
            <a:grpFill/>
            <a:ln w="28575" cap="rnd">
              <a:solidFill>
                <a:srgbClr val="7D7D7D"/>
              </a:solidFill>
              <a:prstDash val="sysDot"/>
              <a:round/>
              <a:headEnd type="oval" w="sm" len="sm"/>
              <a:tailEnd type="oval" w="sm" len="sm"/>
            </a:ln>
          </p:spPr>
          <p:txBody>
            <a:bodyPr/>
            <a:lstStyle/>
            <a:p>
              <a:endParaRPr lang="zh-CN" altLang="en-US"/>
            </a:p>
          </p:txBody>
        </p:sp>
        <p:sp>
          <p:nvSpPr>
            <p:cNvPr id="107562" name="Line 20">
              <a:extLst>
                <a:ext uri="{FF2B5EF4-FFF2-40B4-BE49-F238E27FC236}">
                  <a16:creationId xmlns:a16="http://schemas.microsoft.com/office/drawing/2014/main" id="{C9AE4C1B-242D-6745-817E-F7B9CCA28CE1}"/>
                </a:ext>
              </a:extLst>
            </p:cNvPr>
            <p:cNvSpPr>
              <a:spLocks noChangeShapeType="1"/>
            </p:cNvSpPr>
            <p:nvPr/>
          </p:nvSpPr>
          <p:spPr bwMode="auto">
            <a:xfrm flipH="1">
              <a:off x="9102" y="2765"/>
              <a:ext cx="888" cy="1989"/>
            </a:xfrm>
            <a:prstGeom prst="line">
              <a:avLst/>
            </a:prstGeom>
            <a:grpFill/>
            <a:ln w="28575" cap="rnd">
              <a:solidFill>
                <a:srgbClr val="F7D417"/>
              </a:solidFill>
              <a:prstDash val="sysDot"/>
              <a:round/>
              <a:headEnd type="oval" w="sm" len="sm"/>
              <a:tailEnd type="oval" w="sm" len="sm"/>
            </a:ln>
          </p:spPr>
          <p:txBody>
            <a:bodyPr/>
            <a:lstStyle/>
            <a:p>
              <a:endParaRPr lang="zh-CN" altLang="en-US"/>
            </a:p>
          </p:txBody>
        </p:sp>
        <p:pic>
          <p:nvPicPr>
            <p:cNvPr id="107563" name="Picture 21" descr="senior_man_2">
              <a:extLst>
                <a:ext uri="{FF2B5EF4-FFF2-40B4-BE49-F238E27FC236}">
                  <a16:creationId xmlns:a16="http://schemas.microsoft.com/office/drawing/2014/main" id="{D3DDF2B4-5579-9E47-8AAD-2F2017E521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7" y="1702"/>
              <a:ext cx="1064" cy="10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64" name="Picture 22" descr="senior_woman_2">
              <a:extLst>
                <a:ext uri="{FF2B5EF4-FFF2-40B4-BE49-F238E27FC236}">
                  <a16:creationId xmlns:a16="http://schemas.microsoft.com/office/drawing/2014/main" id="{C69968EE-EF98-C24D-85B5-67264996B2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7" y="1702"/>
              <a:ext cx="1064" cy="10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65" name="Picture 23" descr="young_man_2">
              <a:extLst>
                <a:ext uri="{FF2B5EF4-FFF2-40B4-BE49-F238E27FC236}">
                  <a16:creationId xmlns:a16="http://schemas.microsoft.com/office/drawing/2014/main" id="{9BB907A8-D242-3B4E-BFA7-8F937691FA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7" y="1702"/>
              <a:ext cx="1064" cy="10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66" name="Picture 24" descr="young_man_3">
              <a:extLst>
                <a:ext uri="{FF2B5EF4-FFF2-40B4-BE49-F238E27FC236}">
                  <a16:creationId xmlns:a16="http://schemas.microsoft.com/office/drawing/2014/main" id="{BA9D45D2-DDFB-B642-A917-F968A2A9C5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6" y="1702"/>
              <a:ext cx="1064" cy="10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7567" name="Picture 25" descr="young_woman_3">
              <a:extLst>
                <a:ext uri="{FF2B5EF4-FFF2-40B4-BE49-F238E27FC236}">
                  <a16:creationId xmlns:a16="http://schemas.microsoft.com/office/drawing/2014/main" id="{CC93299D-0292-7648-ABB9-1EB5A3CAB7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6" y="1702"/>
              <a:ext cx="1064" cy="10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7568" name="Line 26">
              <a:extLst>
                <a:ext uri="{FF2B5EF4-FFF2-40B4-BE49-F238E27FC236}">
                  <a16:creationId xmlns:a16="http://schemas.microsoft.com/office/drawing/2014/main" id="{BA2DE017-1887-CC49-A727-DB9031646B19}"/>
                </a:ext>
              </a:extLst>
            </p:cNvPr>
            <p:cNvSpPr>
              <a:spLocks noChangeShapeType="1"/>
            </p:cNvSpPr>
            <p:nvPr/>
          </p:nvSpPr>
          <p:spPr bwMode="auto">
            <a:xfrm flipH="1">
              <a:off x="7413" y="2765"/>
              <a:ext cx="2577" cy="2335"/>
            </a:xfrm>
            <a:prstGeom prst="line">
              <a:avLst/>
            </a:prstGeom>
            <a:grpFill/>
            <a:ln w="28575" cap="rnd">
              <a:solidFill>
                <a:srgbClr val="F7D417"/>
              </a:solidFill>
              <a:prstDash val="sysDot"/>
              <a:round/>
              <a:headEnd type="oval" w="sm" len="sm"/>
              <a:tailEnd type="oval" w="sm" len="sm"/>
            </a:ln>
          </p:spPr>
          <p:txBody>
            <a:bodyPr/>
            <a:lstStyle/>
            <a:p>
              <a:endParaRPr lang="zh-CN" altLang="en-US"/>
            </a:p>
          </p:txBody>
        </p:sp>
        <p:sp>
          <p:nvSpPr>
            <p:cNvPr id="107569" name="Line 27">
              <a:extLst>
                <a:ext uri="{FF2B5EF4-FFF2-40B4-BE49-F238E27FC236}">
                  <a16:creationId xmlns:a16="http://schemas.microsoft.com/office/drawing/2014/main" id="{9FE6A045-BDDA-9F43-AF1C-942FDC35BEB1}"/>
                </a:ext>
              </a:extLst>
            </p:cNvPr>
            <p:cNvSpPr>
              <a:spLocks noChangeShapeType="1"/>
            </p:cNvSpPr>
            <p:nvPr/>
          </p:nvSpPr>
          <p:spPr bwMode="auto">
            <a:xfrm>
              <a:off x="6111" y="2754"/>
              <a:ext cx="78" cy="2326"/>
            </a:xfrm>
            <a:prstGeom prst="line">
              <a:avLst/>
            </a:prstGeom>
            <a:grpFill/>
            <a:ln w="28575" cap="rnd">
              <a:solidFill>
                <a:srgbClr val="1A75CF"/>
              </a:solidFill>
              <a:prstDash val="sysDot"/>
              <a:round/>
              <a:headEnd type="oval" w="sm" len="sm"/>
              <a:tailEnd type="oval" w="sm" len="sm"/>
            </a:ln>
          </p:spPr>
          <p:txBody>
            <a:bodyPr/>
            <a:lstStyle/>
            <a:p>
              <a:endParaRPr lang="zh-CN" altLang="en-US"/>
            </a:p>
          </p:txBody>
        </p:sp>
        <p:sp>
          <p:nvSpPr>
            <p:cNvPr id="107570" name="Line 28">
              <a:extLst>
                <a:ext uri="{FF2B5EF4-FFF2-40B4-BE49-F238E27FC236}">
                  <a16:creationId xmlns:a16="http://schemas.microsoft.com/office/drawing/2014/main" id="{52E5B03D-3BDC-FC4F-8F7F-290CACEECB0B}"/>
                </a:ext>
              </a:extLst>
            </p:cNvPr>
            <p:cNvSpPr>
              <a:spLocks noChangeShapeType="1"/>
            </p:cNvSpPr>
            <p:nvPr/>
          </p:nvSpPr>
          <p:spPr bwMode="auto">
            <a:xfrm flipH="1">
              <a:off x="5909" y="2765"/>
              <a:ext cx="1499" cy="1143"/>
            </a:xfrm>
            <a:prstGeom prst="line">
              <a:avLst/>
            </a:prstGeom>
            <a:grpFill/>
            <a:ln w="28575" cap="rnd">
              <a:solidFill>
                <a:srgbClr val="89CB22"/>
              </a:solidFill>
              <a:prstDash val="sysDot"/>
              <a:round/>
              <a:headEnd type="oval" w="sm" len="sm"/>
              <a:tailEnd type="oval" w="sm" len="sm"/>
            </a:ln>
          </p:spPr>
          <p:txBody>
            <a:bodyPr/>
            <a:lstStyle/>
            <a:p>
              <a:endParaRPr lang="zh-CN" altLang="en-US"/>
            </a:p>
          </p:txBody>
        </p:sp>
        <p:sp>
          <p:nvSpPr>
            <p:cNvPr id="107571" name="Line 29">
              <a:extLst>
                <a:ext uri="{FF2B5EF4-FFF2-40B4-BE49-F238E27FC236}">
                  <a16:creationId xmlns:a16="http://schemas.microsoft.com/office/drawing/2014/main" id="{4851CE07-9E87-054A-8E8D-1B9647D7CD67}"/>
                </a:ext>
              </a:extLst>
            </p:cNvPr>
            <p:cNvSpPr>
              <a:spLocks noChangeShapeType="1"/>
            </p:cNvSpPr>
            <p:nvPr/>
          </p:nvSpPr>
          <p:spPr bwMode="auto">
            <a:xfrm>
              <a:off x="4860" y="2765"/>
              <a:ext cx="2411" cy="1096"/>
            </a:xfrm>
            <a:prstGeom prst="line">
              <a:avLst/>
            </a:prstGeom>
            <a:grpFill/>
            <a:ln w="28575" cap="rnd">
              <a:solidFill>
                <a:srgbClr val="E60D2E"/>
              </a:solidFill>
              <a:prstDash val="sysDot"/>
              <a:round/>
              <a:headEnd type="oval" w="sm" len="sm"/>
              <a:tailEnd type="oval" w="sm" len="sm"/>
            </a:ln>
          </p:spPr>
          <p:txBody>
            <a:bodyPr/>
            <a:lstStyle/>
            <a:p>
              <a:endParaRPr lang="zh-CN" altLang="en-US"/>
            </a:p>
          </p:txBody>
        </p:sp>
        <p:sp>
          <p:nvSpPr>
            <p:cNvPr id="107572" name="Line 30">
              <a:extLst>
                <a:ext uri="{FF2B5EF4-FFF2-40B4-BE49-F238E27FC236}">
                  <a16:creationId xmlns:a16="http://schemas.microsoft.com/office/drawing/2014/main" id="{3C6FA92C-0B5C-404F-BE78-B05DB57A85F9}"/>
                </a:ext>
              </a:extLst>
            </p:cNvPr>
            <p:cNvSpPr>
              <a:spLocks noChangeShapeType="1"/>
            </p:cNvSpPr>
            <p:nvPr/>
          </p:nvSpPr>
          <p:spPr bwMode="auto">
            <a:xfrm flipH="1">
              <a:off x="7382" y="2765"/>
              <a:ext cx="1334" cy="1020"/>
            </a:xfrm>
            <a:prstGeom prst="line">
              <a:avLst/>
            </a:prstGeom>
            <a:grpFill/>
            <a:ln w="28575" cap="rnd">
              <a:solidFill>
                <a:srgbClr val="7D7D7D"/>
              </a:solidFill>
              <a:prstDash val="sysDot"/>
              <a:round/>
              <a:headEnd type="oval" w="sm" len="sm"/>
              <a:tailEnd type="oval" w="sm" len="sm"/>
            </a:ln>
          </p:spPr>
          <p:txBody>
            <a:bodyPr/>
            <a:lstStyle/>
            <a:p>
              <a:endParaRPr lang="zh-CN" altLang="en-US"/>
            </a:p>
          </p:txBody>
        </p:sp>
        <p:sp>
          <p:nvSpPr>
            <p:cNvPr id="107573" name="Line 31">
              <a:extLst>
                <a:ext uri="{FF2B5EF4-FFF2-40B4-BE49-F238E27FC236}">
                  <a16:creationId xmlns:a16="http://schemas.microsoft.com/office/drawing/2014/main" id="{45C3F5A5-7558-CE4B-B8A3-8799A5B9AD50}"/>
                </a:ext>
              </a:extLst>
            </p:cNvPr>
            <p:cNvSpPr>
              <a:spLocks noChangeShapeType="1"/>
            </p:cNvSpPr>
            <p:nvPr/>
          </p:nvSpPr>
          <p:spPr bwMode="auto">
            <a:xfrm>
              <a:off x="4838" y="2765"/>
              <a:ext cx="3733" cy="1151"/>
            </a:xfrm>
            <a:prstGeom prst="line">
              <a:avLst/>
            </a:prstGeom>
            <a:grpFill/>
            <a:ln w="28575" cap="rnd">
              <a:solidFill>
                <a:srgbClr val="E60D2E"/>
              </a:solidFill>
              <a:prstDash val="sysDot"/>
              <a:round/>
              <a:headEnd type="oval" w="sm" len="sm"/>
              <a:tailEnd type="oval" w="sm" len="sm"/>
            </a:ln>
          </p:spPr>
          <p:txBody>
            <a:bodyPr/>
            <a:lstStyle/>
            <a:p>
              <a:endParaRPr lang="zh-CN" altLang="en-US"/>
            </a:p>
          </p:txBody>
        </p:sp>
        <p:sp>
          <p:nvSpPr>
            <p:cNvPr id="107574" name="Line 32">
              <a:extLst>
                <a:ext uri="{FF2B5EF4-FFF2-40B4-BE49-F238E27FC236}">
                  <a16:creationId xmlns:a16="http://schemas.microsoft.com/office/drawing/2014/main" id="{862328B3-59CC-1D41-AB89-9D04E457471E}"/>
                </a:ext>
              </a:extLst>
            </p:cNvPr>
            <p:cNvSpPr>
              <a:spLocks noChangeShapeType="1"/>
            </p:cNvSpPr>
            <p:nvPr/>
          </p:nvSpPr>
          <p:spPr bwMode="auto">
            <a:xfrm flipH="1">
              <a:off x="7331" y="2765"/>
              <a:ext cx="111" cy="1043"/>
            </a:xfrm>
            <a:prstGeom prst="line">
              <a:avLst/>
            </a:prstGeom>
            <a:grpFill/>
            <a:ln w="28575" cap="rnd">
              <a:solidFill>
                <a:srgbClr val="89CB22"/>
              </a:solidFill>
              <a:prstDash val="sysDot"/>
              <a:round/>
              <a:headEnd type="oval" w="sm" len="sm"/>
              <a:tailEnd type="oval" w="sm" len="sm"/>
            </a:ln>
          </p:spPr>
          <p:txBody>
            <a:bodyPr/>
            <a:lstStyle/>
            <a:p>
              <a:endParaRPr lang="zh-CN" altLang="en-US"/>
            </a:p>
          </p:txBody>
        </p:sp>
      </p:grpSp>
      <p:grpSp>
        <p:nvGrpSpPr>
          <p:cNvPr id="107524" name="Group 33">
            <a:extLst>
              <a:ext uri="{FF2B5EF4-FFF2-40B4-BE49-F238E27FC236}">
                <a16:creationId xmlns:a16="http://schemas.microsoft.com/office/drawing/2014/main" id="{A16D209D-8632-BA44-B124-345086DFB9B0}"/>
              </a:ext>
            </a:extLst>
          </p:cNvPr>
          <p:cNvGrpSpPr>
            <a:grpSpLocks/>
          </p:cNvGrpSpPr>
          <p:nvPr/>
        </p:nvGrpSpPr>
        <p:grpSpPr bwMode="auto">
          <a:xfrm>
            <a:off x="1766093" y="4122738"/>
            <a:ext cx="4064000" cy="2508250"/>
            <a:chOff x="2416" y="1896"/>
            <a:chExt cx="2560" cy="1580"/>
          </a:xfrm>
        </p:grpSpPr>
        <p:pic>
          <p:nvPicPr>
            <p:cNvPr id="107542" name="Picture 34">
              <a:extLst>
                <a:ext uri="{FF2B5EF4-FFF2-40B4-BE49-F238E27FC236}">
                  <a16:creationId xmlns:a16="http://schemas.microsoft.com/office/drawing/2014/main" id="{75BB3B15-FD8E-F547-953C-9756D02422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6" y="1896"/>
              <a:ext cx="2560"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43" name="Rectangle 35">
              <a:extLst>
                <a:ext uri="{FF2B5EF4-FFF2-40B4-BE49-F238E27FC236}">
                  <a16:creationId xmlns:a16="http://schemas.microsoft.com/office/drawing/2014/main" id="{50FBAB74-29F0-A942-98DB-3DA137E6243E}"/>
                </a:ext>
              </a:extLst>
            </p:cNvPr>
            <p:cNvSpPr>
              <a:spLocks noChangeArrowheads="1"/>
            </p:cNvSpPr>
            <p:nvPr/>
          </p:nvSpPr>
          <p:spPr bwMode="auto">
            <a:xfrm>
              <a:off x="3280" y="303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music</a:t>
              </a:r>
            </a:p>
          </p:txBody>
        </p:sp>
        <p:sp>
          <p:nvSpPr>
            <p:cNvPr id="107544" name="Rectangle 36">
              <a:extLst>
                <a:ext uri="{FF2B5EF4-FFF2-40B4-BE49-F238E27FC236}">
                  <a16:creationId xmlns:a16="http://schemas.microsoft.com/office/drawing/2014/main" id="{79CD244B-B021-A14A-8F82-F57F1FBCF310}"/>
                </a:ext>
              </a:extLst>
            </p:cNvPr>
            <p:cNvSpPr>
              <a:spLocks noChangeArrowheads="1"/>
            </p:cNvSpPr>
            <p:nvPr/>
          </p:nvSpPr>
          <p:spPr bwMode="auto">
            <a:xfrm>
              <a:off x="2936" y="2190"/>
              <a:ext cx="7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preferences</a:t>
              </a:r>
            </a:p>
          </p:txBody>
        </p:sp>
        <p:sp>
          <p:nvSpPr>
            <p:cNvPr id="107545" name="Rectangle 37">
              <a:extLst>
                <a:ext uri="{FF2B5EF4-FFF2-40B4-BE49-F238E27FC236}">
                  <a16:creationId xmlns:a16="http://schemas.microsoft.com/office/drawing/2014/main" id="{39E4673E-A250-C84A-B65A-C2800D76EF6C}"/>
                </a:ext>
              </a:extLst>
            </p:cNvPr>
            <p:cNvSpPr>
              <a:spLocks noChangeArrowheads="1"/>
            </p:cNvSpPr>
            <p:nvPr/>
          </p:nvSpPr>
          <p:spPr bwMode="auto">
            <a:xfrm>
              <a:off x="2760" y="2734"/>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maps</a:t>
              </a:r>
            </a:p>
          </p:txBody>
        </p:sp>
        <p:sp>
          <p:nvSpPr>
            <p:cNvPr id="107546" name="Rectangle 38">
              <a:extLst>
                <a:ext uri="{FF2B5EF4-FFF2-40B4-BE49-F238E27FC236}">
                  <a16:creationId xmlns:a16="http://schemas.microsoft.com/office/drawing/2014/main" id="{3663A245-9CDF-8345-BEF6-3508F61B7900}"/>
                </a:ext>
              </a:extLst>
            </p:cNvPr>
            <p:cNvSpPr>
              <a:spLocks noChangeArrowheads="1"/>
            </p:cNvSpPr>
            <p:nvPr/>
          </p:nvSpPr>
          <p:spPr bwMode="auto">
            <a:xfrm>
              <a:off x="4416" y="2270"/>
              <a:ext cx="3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news</a:t>
              </a:r>
            </a:p>
          </p:txBody>
        </p:sp>
        <p:sp>
          <p:nvSpPr>
            <p:cNvPr id="107547" name="Rectangle 39">
              <a:extLst>
                <a:ext uri="{FF2B5EF4-FFF2-40B4-BE49-F238E27FC236}">
                  <a16:creationId xmlns:a16="http://schemas.microsoft.com/office/drawing/2014/main" id="{E8988A30-E51C-164A-9A70-C0F0A95A5C63}"/>
                </a:ext>
              </a:extLst>
            </p:cNvPr>
            <p:cNvSpPr>
              <a:spLocks noChangeArrowheads="1"/>
            </p:cNvSpPr>
            <p:nvPr/>
          </p:nvSpPr>
          <p:spPr bwMode="auto">
            <a:xfrm>
              <a:off x="3472" y="2342"/>
              <a:ext cx="5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contacts</a:t>
              </a:r>
            </a:p>
          </p:txBody>
        </p:sp>
        <p:sp>
          <p:nvSpPr>
            <p:cNvPr id="107548" name="Rectangle 40">
              <a:extLst>
                <a:ext uri="{FF2B5EF4-FFF2-40B4-BE49-F238E27FC236}">
                  <a16:creationId xmlns:a16="http://schemas.microsoft.com/office/drawing/2014/main" id="{1BD67B12-9FBF-284F-8DFF-A99E567441B0}"/>
                </a:ext>
              </a:extLst>
            </p:cNvPr>
            <p:cNvSpPr>
              <a:spLocks noChangeArrowheads="1"/>
            </p:cNvSpPr>
            <p:nvPr/>
          </p:nvSpPr>
          <p:spPr bwMode="auto">
            <a:xfrm>
              <a:off x="3800" y="2086"/>
              <a:ext cx="6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messages</a:t>
              </a:r>
            </a:p>
          </p:txBody>
        </p:sp>
        <p:sp>
          <p:nvSpPr>
            <p:cNvPr id="107549" name="Rectangle 41">
              <a:extLst>
                <a:ext uri="{FF2B5EF4-FFF2-40B4-BE49-F238E27FC236}">
                  <a16:creationId xmlns:a16="http://schemas.microsoft.com/office/drawing/2014/main" id="{DDBAF651-8A2E-4747-BCB1-CE6A979601FD}"/>
                </a:ext>
              </a:extLst>
            </p:cNvPr>
            <p:cNvSpPr>
              <a:spLocks noChangeArrowheads="1"/>
            </p:cNvSpPr>
            <p:nvPr/>
          </p:nvSpPr>
          <p:spPr bwMode="auto">
            <a:xfrm>
              <a:off x="3312" y="2686"/>
              <a:ext cx="6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mailing lists</a:t>
              </a:r>
            </a:p>
          </p:txBody>
        </p:sp>
        <p:sp>
          <p:nvSpPr>
            <p:cNvPr id="107550" name="Rectangle 42">
              <a:extLst>
                <a:ext uri="{FF2B5EF4-FFF2-40B4-BE49-F238E27FC236}">
                  <a16:creationId xmlns:a16="http://schemas.microsoft.com/office/drawing/2014/main" id="{7700F832-7092-AA49-A124-7BAAD5586C02}"/>
                </a:ext>
              </a:extLst>
            </p:cNvPr>
            <p:cNvSpPr>
              <a:spLocks noChangeArrowheads="1"/>
            </p:cNvSpPr>
            <p:nvPr/>
          </p:nvSpPr>
          <p:spPr bwMode="auto">
            <a:xfrm>
              <a:off x="2840" y="3022"/>
              <a:ext cx="3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photo</a:t>
              </a:r>
            </a:p>
          </p:txBody>
        </p:sp>
        <p:sp>
          <p:nvSpPr>
            <p:cNvPr id="107551" name="Rectangle 43">
              <a:extLst>
                <a:ext uri="{FF2B5EF4-FFF2-40B4-BE49-F238E27FC236}">
                  <a16:creationId xmlns:a16="http://schemas.microsoft.com/office/drawing/2014/main" id="{9EAED32F-C5F5-A345-8CE3-F5240A2317C3}"/>
                </a:ext>
              </a:extLst>
            </p:cNvPr>
            <p:cNvSpPr>
              <a:spLocks noChangeArrowheads="1"/>
            </p:cNvSpPr>
            <p:nvPr/>
          </p:nvSpPr>
          <p:spPr bwMode="auto">
            <a:xfrm>
              <a:off x="4136" y="2766"/>
              <a:ext cx="4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e-mails</a:t>
              </a:r>
            </a:p>
          </p:txBody>
        </p:sp>
        <p:sp>
          <p:nvSpPr>
            <p:cNvPr id="107552" name="Rectangle 44">
              <a:extLst>
                <a:ext uri="{FF2B5EF4-FFF2-40B4-BE49-F238E27FC236}">
                  <a16:creationId xmlns:a16="http://schemas.microsoft.com/office/drawing/2014/main" id="{D7388F34-32C9-AB41-892C-71C225C5F966}"/>
                </a:ext>
              </a:extLst>
            </p:cNvPr>
            <p:cNvSpPr>
              <a:spLocks noChangeArrowheads="1"/>
            </p:cNvSpPr>
            <p:nvPr/>
          </p:nvSpPr>
          <p:spPr bwMode="auto">
            <a:xfrm>
              <a:off x="2712" y="2470"/>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dirty="0">
                  <a:solidFill>
                    <a:srgbClr val="0000FF"/>
                  </a:solidFill>
                  <a:ea typeface="宋体" panose="02010600030101010101" pitchFamily="2" charset="-122"/>
                </a:rPr>
                <a:t>calendar</a:t>
              </a:r>
            </a:p>
          </p:txBody>
        </p:sp>
        <p:sp>
          <p:nvSpPr>
            <p:cNvPr id="107553" name="Rectangle 45">
              <a:extLst>
                <a:ext uri="{FF2B5EF4-FFF2-40B4-BE49-F238E27FC236}">
                  <a16:creationId xmlns:a16="http://schemas.microsoft.com/office/drawing/2014/main" id="{A2EB783A-F7B8-F14F-AF7D-816DBD287DC9}"/>
                </a:ext>
              </a:extLst>
            </p:cNvPr>
            <p:cNvSpPr>
              <a:spLocks noChangeArrowheads="1"/>
            </p:cNvSpPr>
            <p:nvPr/>
          </p:nvSpPr>
          <p:spPr bwMode="auto">
            <a:xfrm>
              <a:off x="3656" y="2958"/>
              <a:ext cx="8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phone numbers</a:t>
              </a:r>
            </a:p>
          </p:txBody>
        </p:sp>
        <p:sp>
          <p:nvSpPr>
            <p:cNvPr id="107554" name="Rectangle 46">
              <a:extLst>
                <a:ext uri="{FF2B5EF4-FFF2-40B4-BE49-F238E27FC236}">
                  <a16:creationId xmlns:a16="http://schemas.microsoft.com/office/drawing/2014/main" id="{79D1043F-EE02-684E-975B-A81BED499AB1}"/>
                </a:ext>
              </a:extLst>
            </p:cNvPr>
            <p:cNvSpPr>
              <a:spLocks noChangeArrowheads="1"/>
            </p:cNvSpPr>
            <p:nvPr/>
          </p:nvSpPr>
          <p:spPr bwMode="auto">
            <a:xfrm>
              <a:off x="3912" y="2502"/>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CN" sz="1400">
                  <a:solidFill>
                    <a:srgbClr val="0000FF"/>
                  </a:solidFill>
                  <a:ea typeface="宋体" panose="02010600030101010101" pitchFamily="2" charset="-122"/>
                </a:rPr>
                <a:t>investments</a:t>
              </a:r>
            </a:p>
          </p:txBody>
        </p:sp>
      </p:grpSp>
      <p:sp>
        <p:nvSpPr>
          <p:cNvPr id="107525" name="Line 47">
            <a:extLst>
              <a:ext uri="{FF2B5EF4-FFF2-40B4-BE49-F238E27FC236}">
                <a16:creationId xmlns:a16="http://schemas.microsoft.com/office/drawing/2014/main" id="{560D9208-9F3E-E647-9564-E9F1B3E5541A}"/>
              </a:ext>
            </a:extLst>
          </p:cNvPr>
          <p:cNvSpPr>
            <a:spLocks noChangeShapeType="1"/>
          </p:cNvSpPr>
          <p:nvPr/>
        </p:nvSpPr>
        <p:spPr bwMode="auto">
          <a:xfrm>
            <a:off x="3762376" y="3976688"/>
            <a:ext cx="512763" cy="715962"/>
          </a:xfrm>
          <a:prstGeom prst="line">
            <a:avLst/>
          </a:prstGeom>
          <a:noFill/>
          <a:ln w="28575" cap="rnd">
            <a:solidFill>
              <a:srgbClr val="E60D2E"/>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26" name="Line 48">
            <a:extLst>
              <a:ext uri="{FF2B5EF4-FFF2-40B4-BE49-F238E27FC236}">
                <a16:creationId xmlns:a16="http://schemas.microsoft.com/office/drawing/2014/main" id="{C794F1C1-0BEB-D940-B4A1-AF5A009900FD}"/>
              </a:ext>
            </a:extLst>
          </p:cNvPr>
          <p:cNvSpPr>
            <a:spLocks noChangeShapeType="1"/>
          </p:cNvSpPr>
          <p:nvPr/>
        </p:nvSpPr>
        <p:spPr bwMode="auto">
          <a:xfrm flipH="1">
            <a:off x="3346450" y="4014788"/>
            <a:ext cx="1176338" cy="792162"/>
          </a:xfrm>
          <a:prstGeom prst="line">
            <a:avLst/>
          </a:prstGeom>
          <a:noFill/>
          <a:ln w="28575" cap="rnd">
            <a:solidFill>
              <a:srgbClr val="1A75CF"/>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27" name="Line 49">
            <a:extLst>
              <a:ext uri="{FF2B5EF4-FFF2-40B4-BE49-F238E27FC236}">
                <a16:creationId xmlns:a16="http://schemas.microsoft.com/office/drawing/2014/main" id="{66BF7EA4-959D-D440-B227-72D2A9FD68E4}"/>
              </a:ext>
            </a:extLst>
          </p:cNvPr>
          <p:cNvSpPr>
            <a:spLocks noChangeShapeType="1"/>
          </p:cNvSpPr>
          <p:nvPr/>
        </p:nvSpPr>
        <p:spPr bwMode="auto">
          <a:xfrm>
            <a:off x="2447925" y="3989388"/>
            <a:ext cx="222250" cy="1655762"/>
          </a:xfrm>
          <a:prstGeom prst="line">
            <a:avLst/>
          </a:prstGeom>
          <a:noFill/>
          <a:ln w="28575" cap="rnd">
            <a:solidFill>
              <a:srgbClr val="7D7D7D"/>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28" name="Line 50">
            <a:extLst>
              <a:ext uri="{FF2B5EF4-FFF2-40B4-BE49-F238E27FC236}">
                <a16:creationId xmlns:a16="http://schemas.microsoft.com/office/drawing/2014/main" id="{3B9C4BCA-A1CC-B647-860E-9F9973638E5B}"/>
              </a:ext>
            </a:extLst>
          </p:cNvPr>
          <p:cNvSpPr>
            <a:spLocks noChangeShapeType="1"/>
          </p:cNvSpPr>
          <p:nvPr/>
        </p:nvSpPr>
        <p:spPr bwMode="auto">
          <a:xfrm flipH="1">
            <a:off x="2665413" y="3989388"/>
            <a:ext cx="309562" cy="1217612"/>
          </a:xfrm>
          <a:prstGeom prst="line">
            <a:avLst/>
          </a:prstGeom>
          <a:noFill/>
          <a:ln w="28575" cap="rnd">
            <a:solidFill>
              <a:srgbClr val="F7D417"/>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29" name="Line 51">
            <a:extLst>
              <a:ext uri="{FF2B5EF4-FFF2-40B4-BE49-F238E27FC236}">
                <a16:creationId xmlns:a16="http://schemas.microsoft.com/office/drawing/2014/main" id="{8C08BE78-EBC6-AD49-B441-22B5C7A51B2D}"/>
              </a:ext>
            </a:extLst>
          </p:cNvPr>
          <p:cNvSpPr>
            <a:spLocks noChangeShapeType="1"/>
          </p:cNvSpPr>
          <p:nvPr/>
        </p:nvSpPr>
        <p:spPr bwMode="auto">
          <a:xfrm>
            <a:off x="2987676" y="4014789"/>
            <a:ext cx="468313" cy="2147887"/>
          </a:xfrm>
          <a:prstGeom prst="line">
            <a:avLst/>
          </a:prstGeom>
          <a:noFill/>
          <a:ln w="28575" cap="rnd">
            <a:solidFill>
              <a:srgbClr val="F7D417"/>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0" name="Line 52">
            <a:extLst>
              <a:ext uri="{FF2B5EF4-FFF2-40B4-BE49-F238E27FC236}">
                <a16:creationId xmlns:a16="http://schemas.microsoft.com/office/drawing/2014/main" id="{6D33A959-171B-9348-8DAC-C9162F6455C6}"/>
              </a:ext>
            </a:extLst>
          </p:cNvPr>
          <p:cNvSpPr>
            <a:spLocks noChangeShapeType="1"/>
          </p:cNvSpPr>
          <p:nvPr/>
        </p:nvSpPr>
        <p:spPr bwMode="auto">
          <a:xfrm flipH="1">
            <a:off x="4313238" y="4046539"/>
            <a:ext cx="220662" cy="606425"/>
          </a:xfrm>
          <a:prstGeom prst="line">
            <a:avLst/>
          </a:prstGeom>
          <a:noFill/>
          <a:ln w="28575" cap="rnd">
            <a:solidFill>
              <a:srgbClr val="1A75CF"/>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1" name="Line 53">
            <a:extLst>
              <a:ext uri="{FF2B5EF4-FFF2-40B4-BE49-F238E27FC236}">
                <a16:creationId xmlns:a16="http://schemas.microsoft.com/office/drawing/2014/main" id="{4EF866A1-BE64-F545-9D85-C5773B029AC2}"/>
              </a:ext>
            </a:extLst>
          </p:cNvPr>
          <p:cNvSpPr>
            <a:spLocks noChangeShapeType="1"/>
          </p:cNvSpPr>
          <p:nvPr/>
        </p:nvSpPr>
        <p:spPr bwMode="auto">
          <a:xfrm>
            <a:off x="3724275" y="3938589"/>
            <a:ext cx="158750" cy="1076325"/>
          </a:xfrm>
          <a:prstGeom prst="line">
            <a:avLst/>
          </a:prstGeom>
          <a:noFill/>
          <a:ln w="28575" cap="rnd">
            <a:solidFill>
              <a:srgbClr val="E60D2E"/>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2" name="Line 54">
            <a:extLst>
              <a:ext uri="{FF2B5EF4-FFF2-40B4-BE49-F238E27FC236}">
                <a16:creationId xmlns:a16="http://schemas.microsoft.com/office/drawing/2014/main" id="{9EC109C1-0408-A945-AF08-7BD5DE2DD13D}"/>
              </a:ext>
            </a:extLst>
          </p:cNvPr>
          <p:cNvSpPr>
            <a:spLocks noChangeShapeType="1"/>
          </p:cNvSpPr>
          <p:nvPr/>
        </p:nvSpPr>
        <p:spPr bwMode="auto">
          <a:xfrm>
            <a:off x="2468563" y="3963989"/>
            <a:ext cx="881062" cy="814387"/>
          </a:xfrm>
          <a:prstGeom prst="line">
            <a:avLst/>
          </a:prstGeom>
          <a:noFill/>
          <a:ln w="28575" cap="rnd">
            <a:solidFill>
              <a:srgbClr val="7D7D7D"/>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3" name="Line 55">
            <a:extLst>
              <a:ext uri="{FF2B5EF4-FFF2-40B4-BE49-F238E27FC236}">
                <a16:creationId xmlns:a16="http://schemas.microsoft.com/office/drawing/2014/main" id="{E4117B34-D031-F840-BC53-491F82DD0C9A}"/>
              </a:ext>
            </a:extLst>
          </p:cNvPr>
          <p:cNvSpPr>
            <a:spLocks noChangeShapeType="1"/>
          </p:cNvSpPr>
          <p:nvPr/>
        </p:nvSpPr>
        <p:spPr bwMode="auto">
          <a:xfrm>
            <a:off x="3775075" y="3976689"/>
            <a:ext cx="1479550" cy="917575"/>
          </a:xfrm>
          <a:prstGeom prst="line">
            <a:avLst/>
          </a:prstGeom>
          <a:noFill/>
          <a:ln w="28575" cap="rnd">
            <a:solidFill>
              <a:srgbClr val="E60D2E"/>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4" name="Line 56">
            <a:extLst>
              <a:ext uri="{FF2B5EF4-FFF2-40B4-BE49-F238E27FC236}">
                <a16:creationId xmlns:a16="http://schemas.microsoft.com/office/drawing/2014/main" id="{9F9234F3-32ED-DE41-8D26-D4FADE22B9F9}"/>
              </a:ext>
            </a:extLst>
          </p:cNvPr>
          <p:cNvSpPr>
            <a:spLocks noChangeShapeType="1"/>
          </p:cNvSpPr>
          <p:nvPr/>
        </p:nvSpPr>
        <p:spPr bwMode="auto">
          <a:xfrm>
            <a:off x="2974976" y="3951289"/>
            <a:ext cx="874713" cy="992187"/>
          </a:xfrm>
          <a:prstGeom prst="line">
            <a:avLst/>
          </a:prstGeom>
          <a:noFill/>
          <a:ln w="28575" cap="rnd">
            <a:solidFill>
              <a:srgbClr val="F7D417"/>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5" name="Line 57">
            <a:extLst>
              <a:ext uri="{FF2B5EF4-FFF2-40B4-BE49-F238E27FC236}">
                <a16:creationId xmlns:a16="http://schemas.microsoft.com/office/drawing/2014/main" id="{29647ED1-E149-EE46-AA37-5B1BB494580B}"/>
              </a:ext>
            </a:extLst>
          </p:cNvPr>
          <p:cNvSpPr>
            <a:spLocks noChangeShapeType="1"/>
          </p:cNvSpPr>
          <p:nvPr/>
        </p:nvSpPr>
        <p:spPr bwMode="auto">
          <a:xfrm>
            <a:off x="2481263" y="3938589"/>
            <a:ext cx="2760662" cy="954087"/>
          </a:xfrm>
          <a:prstGeom prst="line">
            <a:avLst/>
          </a:prstGeom>
          <a:noFill/>
          <a:ln w="28575" cap="rnd">
            <a:solidFill>
              <a:srgbClr val="7D7D7D"/>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6" name="Line 58">
            <a:extLst>
              <a:ext uri="{FF2B5EF4-FFF2-40B4-BE49-F238E27FC236}">
                <a16:creationId xmlns:a16="http://schemas.microsoft.com/office/drawing/2014/main" id="{59563D9B-7D62-914A-854C-E2E3E6AE21E2}"/>
              </a:ext>
            </a:extLst>
          </p:cNvPr>
          <p:cNvSpPr>
            <a:spLocks noChangeShapeType="1"/>
          </p:cNvSpPr>
          <p:nvPr/>
        </p:nvSpPr>
        <p:spPr bwMode="auto">
          <a:xfrm>
            <a:off x="4508500" y="4008439"/>
            <a:ext cx="376238" cy="1266825"/>
          </a:xfrm>
          <a:prstGeom prst="line">
            <a:avLst/>
          </a:prstGeom>
          <a:noFill/>
          <a:ln w="28575" cap="rnd">
            <a:solidFill>
              <a:srgbClr val="1A75CF"/>
            </a:solidFill>
            <a:prstDash val="sysDot"/>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4" name="标题 2">
            <a:extLst>
              <a:ext uri="{FF2B5EF4-FFF2-40B4-BE49-F238E27FC236}">
                <a16:creationId xmlns:a16="http://schemas.microsoft.com/office/drawing/2014/main" id="{100C1497-47C2-A240-8D3B-A53C5BEC23C3}"/>
              </a:ext>
            </a:extLst>
          </p:cNvPr>
          <p:cNvSpPr txBox="1">
            <a:spLocks/>
          </p:cNvSpPr>
          <p:nvPr/>
        </p:nvSpPr>
        <p:spPr>
          <a:xfrm>
            <a:off x="0" y="0"/>
            <a:ext cx="12192000" cy="1144800"/>
          </a:xfrm>
          <a:prstGeom prst="rect">
            <a:avLst/>
          </a:prstGeom>
        </p:spPr>
        <p:txBody>
          <a:bodyPr anchor="ctr" anchorCtr="0"/>
          <a:lst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a:lstStyle>
          <a:p>
            <a:pPr eaLnBrk="1" hangingPunct="1"/>
            <a:r>
              <a:rPr lang="zh-CN" altLang="en-US" sz="4800" b="1">
                <a:solidFill>
                  <a:srgbClr val="3E2BFF"/>
                </a:solidFill>
                <a:ea typeface="SimHei" panose="02010609060101010101" pitchFamily="49" charset="-122"/>
                <a:sym typeface="Chalkboard" panose="03050602040202020205" pitchFamily="66" charset="0"/>
              </a:rPr>
              <a:t>平台云</a:t>
            </a:r>
            <a:r>
              <a:rPr lang="en-US" altLang="zh-CN" sz="4800" b="1">
                <a:solidFill>
                  <a:srgbClr val="3E2BFF"/>
                </a:solidFill>
                <a:ea typeface="SimHei" panose="02010609060101010101" pitchFamily="49" charset="-122"/>
                <a:sym typeface="Chalkboard" panose="03050602040202020205" pitchFamily="66" charset="0"/>
              </a:rPr>
              <a:t>Google App Engine</a:t>
            </a:r>
            <a:endParaRPr lang="zh-CN" altLang="en-US" sz="4400" b="1" dirty="0">
              <a:solidFill>
                <a:srgbClr val="3E2BFF"/>
              </a:solidFill>
            </a:endParaRPr>
          </a:p>
        </p:txBody>
      </p:sp>
    </p:spTree>
    <p:extLst>
      <p:ext uri="{BB962C8B-B14F-4D97-AF65-F5344CB8AC3E}">
        <p14:creationId xmlns:p14="http://schemas.microsoft.com/office/powerpoint/2010/main" val="264104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C9C32159-F634-2642-8F15-28A2EEB4C293}"/>
              </a:ext>
            </a:extLst>
          </p:cNvPr>
          <p:cNvSpPr txBox="1">
            <a:spLocks noChangeArrowheads="1"/>
          </p:cNvSpPr>
          <p:nvPr/>
        </p:nvSpPr>
        <p:spPr bwMode="auto">
          <a:xfrm>
            <a:off x="1981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978" tIns="64990" rIns="129978" bIns="64990"/>
          <a:lstStyle>
            <a:lvl1pPr marL="341313" indent="-341313" defTabSz="912813">
              <a:lnSpc>
                <a:spcPct val="90000"/>
              </a:lnSpc>
              <a:spcBef>
                <a:spcPct val="20000"/>
              </a:spcBef>
              <a:buFont typeface="Arial" panose="020B0604020202020204" pitchFamily="34" charset="0"/>
              <a:buChar char="•"/>
              <a:defRPr kumimoji="1" sz="2300">
                <a:solidFill>
                  <a:schemeClr val="bg1"/>
                </a:solidFill>
                <a:latin typeface="Arial" panose="020B0604020202020204" pitchFamily="34" charset="0"/>
                <a:ea typeface="宋体" panose="02010600030101010101" pitchFamily="2" charset="-122"/>
              </a:defRPr>
            </a:lvl1pPr>
            <a:lvl2pPr marL="690563" indent="-346075"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2pPr>
            <a:lvl3pPr marL="11430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3pPr>
            <a:lvl4pPr marL="16002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4pPr>
            <a:lvl5pPr marL="20574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5pPr>
            <a:lvl6pPr marL="25146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6pPr>
            <a:lvl7pPr marL="29718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7pPr>
            <a:lvl8pPr marL="34290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8pPr>
            <a:lvl9pPr marL="38862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9pPr>
          </a:lstStyle>
          <a:p>
            <a:pPr>
              <a:lnSpc>
                <a:spcPct val="100000"/>
              </a:lnSpc>
              <a:buClr>
                <a:schemeClr val="tx2"/>
              </a:buClr>
              <a:buSzPct val="70000"/>
              <a:buFontTx/>
              <a:buNone/>
            </a:pPr>
            <a:endParaRPr kumimoji="0" lang="en-US" altLang="zh-CN" sz="3000">
              <a:solidFill>
                <a:schemeClr val="tx1"/>
              </a:solidFill>
            </a:endParaRPr>
          </a:p>
          <a:p>
            <a:pPr lvl="1">
              <a:lnSpc>
                <a:spcPct val="100000"/>
              </a:lnSpc>
              <a:buClr>
                <a:schemeClr val="accent2"/>
              </a:buClr>
              <a:buSzPct val="70000"/>
              <a:buFont typeface="Wingdings" pitchFamily="2" charset="2"/>
              <a:buChar char="l"/>
            </a:pPr>
            <a:endParaRPr kumimoji="0" lang="en-US" altLang="zh-CN" sz="2600">
              <a:solidFill>
                <a:schemeClr val="tx1"/>
              </a:solidFill>
            </a:endParaRPr>
          </a:p>
          <a:p>
            <a:pPr lvl="1">
              <a:lnSpc>
                <a:spcPct val="100000"/>
              </a:lnSpc>
              <a:buClr>
                <a:schemeClr val="accent2"/>
              </a:buClr>
              <a:buSzPct val="70000"/>
              <a:buFontTx/>
              <a:buNone/>
            </a:pPr>
            <a:endParaRPr kumimoji="0" lang="en-US" altLang="zh-CN" sz="2600">
              <a:solidFill>
                <a:schemeClr val="tx1"/>
              </a:solidFill>
            </a:endParaRPr>
          </a:p>
        </p:txBody>
      </p:sp>
      <p:sp>
        <p:nvSpPr>
          <p:cNvPr id="109570" name="Rectangle 3">
            <a:extLst>
              <a:ext uri="{FF2B5EF4-FFF2-40B4-BE49-F238E27FC236}">
                <a16:creationId xmlns:a16="http://schemas.microsoft.com/office/drawing/2014/main" id="{B7AAC4E2-9E8C-9442-B2AA-0CB319B8804C}"/>
              </a:ext>
            </a:extLst>
          </p:cNvPr>
          <p:cNvSpPr>
            <a:spLocks noChangeArrowheads="1"/>
          </p:cNvSpPr>
          <p:nvPr/>
        </p:nvSpPr>
        <p:spPr bwMode="auto">
          <a:xfrm>
            <a:off x="0" y="1144800"/>
            <a:ext cx="11964988"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marL="341313" indent="-341313">
              <a:defRPr>
                <a:solidFill>
                  <a:schemeClr val="tx1"/>
                </a:solidFill>
                <a:latin typeface="Arial" panose="020B0604020202020204" pitchFamily="34" charset="0"/>
                <a:cs typeface="Arial" panose="020B0604020202020204" pitchFamily="34" charset="0"/>
              </a:defRPr>
            </a:lvl1pPr>
            <a:lvl2pPr marL="741363" indent="-284163">
              <a:defRPr>
                <a:solidFill>
                  <a:schemeClr val="tx1"/>
                </a:solidFill>
                <a:latin typeface="Arial" panose="020B0604020202020204" pitchFamily="34" charset="0"/>
                <a:cs typeface="Arial" panose="020B0604020202020204" pitchFamily="34" charset="0"/>
              </a:defRPr>
            </a:lvl2pPr>
            <a:lvl3pPr marL="1141413" indent="-227013">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sz="2300" dirty="0">
                <a:solidFill>
                  <a:srgbClr val="000000"/>
                </a:solidFill>
                <a:latin typeface="+mn-lt"/>
                <a:ea typeface="SimHei" panose="02010609060101010101" pitchFamily="49" charset="-122"/>
                <a:sym typeface="Chalkboard" panose="03050602040202020205" pitchFamily="66" charset="0"/>
              </a:rPr>
              <a:t>	</a:t>
            </a:r>
            <a:r>
              <a:rPr lang="en-US" altLang="zh-CN" sz="3200" dirty="0">
                <a:solidFill>
                  <a:srgbClr val="000000"/>
                </a:solidFill>
                <a:latin typeface="+mn-lt"/>
                <a:ea typeface="SimHei" panose="02010609060101010101" pitchFamily="49" charset="-122"/>
                <a:sym typeface="Chalkboard" panose="03050602040202020205" pitchFamily="66" charset="0"/>
              </a:rPr>
              <a:t>Google</a:t>
            </a:r>
            <a:r>
              <a:rPr lang="zh-CN" altLang="en-US" sz="3200" dirty="0">
                <a:solidFill>
                  <a:srgbClr val="000000"/>
                </a:solidFill>
                <a:latin typeface="+mn-lt"/>
                <a:ea typeface="SimHei" panose="02010609060101010101" pitchFamily="49" charset="-122"/>
                <a:sym typeface="Chalkboard" panose="03050602040202020205" pitchFamily="66" charset="0"/>
              </a:rPr>
              <a:t>的基础架构环境</a:t>
            </a:r>
            <a:endParaRPr lang="zh-CN" altLang="en-US" sz="2300" dirty="0">
              <a:solidFill>
                <a:srgbClr val="000000"/>
              </a:solidFill>
              <a:latin typeface="+mn-lt"/>
              <a:ea typeface="SimHei" panose="02010609060101010101" pitchFamily="49" charset="-122"/>
              <a:sym typeface="Chalkboard" panose="03050602040202020205" pitchFamily="66" charset="0"/>
            </a:endParaRPr>
          </a:p>
          <a:p>
            <a:pPr lvl="1" eaLnBrk="1" hangingPunct="1">
              <a:spcBef>
                <a:spcPct val="20000"/>
              </a:spcBef>
              <a:buFontTx/>
              <a:buChar char="–"/>
            </a:pPr>
            <a:r>
              <a:rPr lang="en-GB" altLang="zh-TW" sz="2800" dirty="0">
                <a:solidFill>
                  <a:srgbClr val="000000"/>
                </a:solidFill>
                <a:latin typeface="+mn-lt"/>
                <a:ea typeface="SimHei" panose="02010609060101010101" pitchFamily="49" charset="-122"/>
                <a:sym typeface="Chalkboard" panose="03050602040202020205" pitchFamily="66" charset="0"/>
              </a:rPr>
              <a:t>Distributed storage</a:t>
            </a:r>
          </a:p>
          <a:p>
            <a:pPr lvl="2">
              <a:lnSpc>
                <a:spcPct val="84000"/>
              </a:lnSpc>
              <a:spcBef>
                <a:spcPts val="700"/>
              </a:spcBef>
              <a:buFontTx/>
              <a:buChar char="•"/>
            </a:pPr>
            <a:r>
              <a:rPr lang="en-GB" altLang="zh-TW" sz="2400" dirty="0">
                <a:solidFill>
                  <a:srgbClr val="000000"/>
                </a:solidFill>
                <a:latin typeface="+mn-lt"/>
                <a:ea typeface="SimHei" panose="02010609060101010101" pitchFamily="49" charset="-122"/>
                <a:sym typeface="Chalkboard" panose="03050602040202020205" pitchFamily="66" charset="0"/>
              </a:rPr>
              <a:t>Distributed File System (GFS)</a:t>
            </a:r>
          </a:p>
          <a:p>
            <a:pPr lvl="1" eaLnBrk="1" hangingPunct="1">
              <a:lnSpc>
                <a:spcPct val="84000"/>
              </a:lnSpc>
              <a:spcBef>
                <a:spcPct val="20000"/>
              </a:spcBef>
              <a:buFontTx/>
              <a:buChar char="–"/>
            </a:pPr>
            <a:r>
              <a:rPr lang="en-GB" altLang="zh-TW" sz="2800" dirty="0">
                <a:solidFill>
                  <a:srgbClr val="000000"/>
                </a:solidFill>
                <a:latin typeface="+mn-lt"/>
                <a:ea typeface="SimHei" panose="02010609060101010101" pitchFamily="49" charset="-122"/>
                <a:sym typeface="Chalkboard" panose="03050602040202020205" pitchFamily="66" charset="0"/>
              </a:rPr>
              <a:t>Distributed semi-structured data system</a:t>
            </a:r>
          </a:p>
          <a:p>
            <a:pPr lvl="2">
              <a:lnSpc>
                <a:spcPct val="84000"/>
              </a:lnSpc>
              <a:spcBef>
                <a:spcPts val="700"/>
              </a:spcBef>
              <a:buFontTx/>
              <a:buChar char="•"/>
            </a:pPr>
            <a:r>
              <a:rPr lang="en-GB" altLang="zh-TW" sz="2400" dirty="0" err="1">
                <a:solidFill>
                  <a:srgbClr val="000000"/>
                </a:solidFill>
                <a:latin typeface="+mn-lt"/>
                <a:ea typeface="SimHei" panose="02010609060101010101" pitchFamily="49" charset="-122"/>
                <a:sym typeface="Chalkboard" panose="03050602040202020205" pitchFamily="66" charset="0"/>
              </a:rPr>
              <a:t>BigTable</a:t>
            </a:r>
            <a:endParaRPr lang="en-GB" altLang="zh-TW" sz="2400" dirty="0">
              <a:solidFill>
                <a:srgbClr val="000000"/>
              </a:solidFill>
              <a:latin typeface="+mn-lt"/>
              <a:ea typeface="SimHei" panose="02010609060101010101" pitchFamily="49" charset="-122"/>
              <a:sym typeface="Chalkboard" panose="03050602040202020205" pitchFamily="66" charset="0"/>
            </a:endParaRPr>
          </a:p>
          <a:p>
            <a:pPr lvl="1" eaLnBrk="1" hangingPunct="1">
              <a:lnSpc>
                <a:spcPct val="84000"/>
              </a:lnSpc>
              <a:spcBef>
                <a:spcPct val="20000"/>
              </a:spcBef>
              <a:buFontTx/>
              <a:buChar char="–"/>
            </a:pPr>
            <a:r>
              <a:rPr lang="en-GB" altLang="zh-TW" sz="2800" dirty="0">
                <a:solidFill>
                  <a:srgbClr val="000000"/>
                </a:solidFill>
                <a:latin typeface="+mn-lt"/>
                <a:ea typeface="SimHei" panose="02010609060101010101" pitchFamily="49" charset="-122"/>
                <a:sym typeface="Chalkboard" panose="03050602040202020205" pitchFamily="66" charset="0"/>
              </a:rPr>
              <a:t>Distributed data processing system</a:t>
            </a:r>
            <a:endParaRPr lang="en-GB" altLang="zh-TW" sz="1900" dirty="0">
              <a:solidFill>
                <a:srgbClr val="000000"/>
              </a:solidFill>
              <a:latin typeface="+mn-lt"/>
              <a:ea typeface="SimHei" panose="02010609060101010101" pitchFamily="49" charset="-122"/>
              <a:sym typeface="Chalkboard" panose="03050602040202020205" pitchFamily="66" charset="0"/>
            </a:endParaRPr>
          </a:p>
          <a:p>
            <a:pPr lvl="2">
              <a:lnSpc>
                <a:spcPct val="84000"/>
              </a:lnSpc>
              <a:spcBef>
                <a:spcPts val="700"/>
              </a:spcBef>
              <a:buFontTx/>
              <a:buChar char="•"/>
            </a:pPr>
            <a:r>
              <a:rPr lang="en-GB" altLang="zh-TW" sz="2400" dirty="0">
                <a:solidFill>
                  <a:srgbClr val="000000"/>
                </a:solidFill>
                <a:latin typeface="+mn-lt"/>
                <a:ea typeface="SimHei" panose="02010609060101010101" pitchFamily="49" charset="-122"/>
                <a:sym typeface="Chalkboard" panose="03050602040202020205" pitchFamily="66" charset="0"/>
              </a:rPr>
              <a:t>MapReduce</a:t>
            </a:r>
            <a:endParaRPr lang="en-US" altLang="zh-CN" sz="2400" dirty="0">
              <a:solidFill>
                <a:srgbClr val="000000"/>
              </a:solidFill>
              <a:latin typeface="+mn-lt"/>
              <a:ea typeface="SimHei" panose="02010609060101010101" pitchFamily="49" charset="-122"/>
              <a:sym typeface="Chalkboard" panose="03050602040202020205" pitchFamily="66" charset="0"/>
            </a:endParaRPr>
          </a:p>
          <a:p>
            <a:pPr eaLnBrk="1" hangingPunct="1">
              <a:spcBef>
                <a:spcPct val="20000"/>
              </a:spcBef>
            </a:pPr>
            <a:r>
              <a:rPr lang="en-US" altLang="zh-CN" sz="2300" dirty="0">
                <a:solidFill>
                  <a:srgbClr val="000000"/>
                </a:solidFill>
                <a:latin typeface="+mn-lt"/>
                <a:ea typeface="SimHei" panose="02010609060101010101" pitchFamily="49" charset="-122"/>
                <a:sym typeface="Chalkboard" panose="03050602040202020205" pitchFamily="66" charset="0"/>
              </a:rPr>
              <a:t>	</a:t>
            </a:r>
            <a:r>
              <a:rPr lang="en-US" altLang="zh-CN" sz="3200" dirty="0">
                <a:solidFill>
                  <a:srgbClr val="000000"/>
                </a:solidFill>
                <a:latin typeface="+mn-lt"/>
                <a:ea typeface="SimHei" panose="02010609060101010101" pitchFamily="49" charset="-122"/>
                <a:sym typeface="Chalkboard" panose="03050602040202020205" pitchFamily="66" charset="0"/>
              </a:rPr>
              <a:t>Google App Engine</a:t>
            </a:r>
            <a:r>
              <a:rPr lang="zh-CN" altLang="en-US" sz="3200" dirty="0">
                <a:solidFill>
                  <a:srgbClr val="000000"/>
                </a:solidFill>
                <a:latin typeface="+mn-lt"/>
                <a:ea typeface="SimHei" panose="02010609060101010101" pitchFamily="49" charset="-122"/>
                <a:sym typeface="Chalkboard" panose="03050602040202020205" pitchFamily="66" charset="0"/>
              </a:rPr>
              <a:t>应用平台</a:t>
            </a:r>
            <a:endParaRPr lang="en-US" altLang="zh-CN" sz="2300" dirty="0">
              <a:solidFill>
                <a:srgbClr val="000000"/>
              </a:solidFill>
              <a:latin typeface="+mn-lt"/>
              <a:ea typeface="SimHei" panose="02010609060101010101" pitchFamily="49" charset="-122"/>
              <a:sym typeface="Chalkboard" panose="03050602040202020205" pitchFamily="66" charset="0"/>
            </a:endParaRPr>
          </a:p>
          <a:p>
            <a:pPr lvl="1" eaLnBrk="1" hangingPunct="1">
              <a:spcBef>
                <a:spcPct val="20000"/>
              </a:spcBef>
              <a:buFontTx/>
              <a:buChar char="–"/>
            </a:pPr>
            <a:r>
              <a:rPr lang="en-US" altLang="zh-CN" sz="2800" dirty="0">
                <a:solidFill>
                  <a:srgbClr val="000000"/>
                </a:solidFill>
                <a:latin typeface="+mn-lt"/>
                <a:ea typeface="SimHei" panose="02010609060101010101" pitchFamily="49" charset="-122"/>
                <a:sym typeface="Chalkboard" panose="03050602040202020205" pitchFamily="66" charset="0"/>
              </a:rPr>
              <a:t>Python</a:t>
            </a:r>
            <a:r>
              <a:rPr lang="zh-CN" altLang="en-US" sz="2800" dirty="0">
                <a:solidFill>
                  <a:srgbClr val="000000"/>
                </a:solidFill>
                <a:latin typeface="+mn-lt"/>
                <a:ea typeface="SimHei" panose="02010609060101010101" pitchFamily="49" charset="-122"/>
                <a:sym typeface="Chalkboard" panose="03050602040202020205" pitchFamily="66" charset="0"/>
              </a:rPr>
              <a:t>、</a:t>
            </a:r>
            <a:r>
              <a:rPr lang="en-US" altLang="zh-CN" sz="2800" dirty="0">
                <a:solidFill>
                  <a:srgbClr val="000000"/>
                </a:solidFill>
                <a:latin typeface="+mn-lt"/>
                <a:ea typeface="SimHei" panose="02010609060101010101" pitchFamily="49" charset="-122"/>
                <a:sym typeface="Chalkboard" panose="03050602040202020205" pitchFamily="66" charset="0"/>
              </a:rPr>
              <a:t>Java</a:t>
            </a:r>
            <a:r>
              <a:rPr lang="zh-CN" altLang="en-US" sz="2800" dirty="0">
                <a:solidFill>
                  <a:srgbClr val="000000"/>
                </a:solidFill>
                <a:latin typeface="+mn-lt"/>
                <a:ea typeface="SimHei" panose="02010609060101010101" pitchFamily="49" charset="-122"/>
                <a:sym typeface="Chalkboard" panose="03050602040202020205" pitchFamily="66" charset="0"/>
              </a:rPr>
              <a:t>等语言开发、测试环境</a:t>
            </a:r>
          </a:p>
          <a:p>
            <a:pPr lvl="1" eaLnBrk="1" hangingPunct="1">
              <a:spcBef>
                <a:spcPct val="20000"/>
              </a:spcBef>
              <a:buFontTx/>
              <a:buChar char="–"/>
            </a:pPr>
            <a:r>
              <a:rPr lang="en-US" altLang="zh-CN" sz="2800" dirty="0">
                <a:solidFill>
                  <a:srgbClr val="000000"/>
                </a:solidFill>
                <a:latin typeface="+mn-lt"/>
                <a:ea typeface="SimHei" panose="02010609060101010101" pitchFamily="49" charset="-122"/>
                <a:sym typeface="Chalkboard" panose="03050602040202020205" pitchFamily="66" charset="0"/>
              </a:rPr>
              <a:t>API</a:t>
            </a:r>
            <a:r>
              <a:rPr lang="zh-CN" altLang="en-US" sz="2800" dirty="0">
                <a:solidFill>
                  <a:srgbClr val="000000"/>
                </a:solidFill>
                <a:latin typeface="+mn-lt"/>
                <a:ea typeface="SimHei" panose="02010609060101010101" pitchFamily="49" charset="-122"/>
                <a:sym typeface="Chalkboard" panose="03050602040202020205" pitchFamily="66" charset="0"/>
              </a:rPr>
              <a:t>集合（包括：数据库、</a:t>
            </a:r>
            <a:r>
              <a:rPr lang="en-US" altLang="zh-CN" sz="2800" dirty="0">
                <a:solidFill>
                  <a:srgbClr val="000000"/>
                </a:solidFill>
                <a:latin typeface="+mn-lt"/>
                <a:ea typeface="SimHei" panose="02010609060101010101" pitchFamily="49" charset="-122"/>
                <a:sym typeface="Chalkboard" panose="03050602040202020205" pitchFamily="66" charset="0"/>
              </a:rPr>
              <a:t>Web</a:t>
            </a:r>
            <a:r>
              <a:rPr lang="zh-CN" altLang="en-US" sz="2800" dirty="0">
                <a:solidFill>
                  <a:srgbClr val="000000"/>
                </a:solidFill>
                <a:latin typeface="+mn-lt"/>
                <a:ea typeface="SimHei" panose="02010609060101010101" pitchFamily="49" charset="-122"/>
                <a:sym typeface="Chalkboard" panose="03050602040202020205" pitchFamily="66" charset="0"/>
              </a:rPr>
              <a:t>服务、邮件、缓存、图片处理等）</a:t>
            </a:r>
          </a:p>
        </p:txBody>
      </p:sp>
      <p:sp>
        <p:nvSpPr>
          <p:cNvPr id="10" name="标题 2">
            <a:extLst>
              <a:ext uri="{FF2B5EF4-FFF2-40B4-BE49-F238E27FC236}">
                <a16:creationId xmlns:a16="http://schemas.microsoft.com/office/drawing/2014/main" id="{C022B6F7-276C-FF4D-A850-7EE088BEB482}"/>
              </a:ext>
            </a:extLst>
          </p:cNvPr>
          <p:cNvSpPr txBox="1">
            <a:spLocks/>
          </p:cNvSpPr>
          <p:nvPr/>
        </p:nvSpPr>
        <p:spPr>
          <a:xfrm>
            <a:off x="0" y="0"/>
            <a:ext cx="12192000" cy="1144800"/>
          </a:xfrm>
          <a:prstGeom prst="rect">
            <a:avLst/>
          </a:prstGeom>
        </p:spPr>
        <p:txBody>
          <a:bodyPr anchor="ctr" anchorCtr="0"/>
          <a:lst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a:lstStyle>
          <a:p>
            <a:pPr eaLnBrk="1" hangingPunct="1"/>
            <a:r>
              <a:rPr lang="zh-CN" altLang="en-US" sz="4800" b="1">
                <a:solidFill>
                  <a:srgbClr val="3E2BFF"/>
                </a:solidFill>
                <a:ea typeface="SimHei" panose="02010609060101010101" pitchFamily="49" charset="-122"/>
                <a:sym typeface="Chalkboard" panose="03050602040202020205" pitchFamily="66" charset="0"/>
              </a:rPr>
              <a:t>平台云</a:t>
            </a:r>
            <a:r>
              <a:rPr lang="en-US" altLang="zh-CN" sz="4800" b="1">
                <a:solidFill>
                  <a:srgbClr val="3E2BFF"/>
                </a:solidFill>
                <a:ea typeface="SimHei" panose="02010609060101010101" pitchFamily="49" charset="-122"/>
                <a:sym typeface="Chalkboard" panose="03050602040202020205" pitchFamily="66" charset="0"/>
              </a:rPr>
              <a:t>Google App Engine</a:t>
            </a:r>
            <a:endParaRPr lang="zh-CN" altLang="en-US" sz="4400" b="1" dirty="0">
              <a:solidFill>
                <a:srgbClr val="3E2BFF"/>
              </a:solidFill>
            </a:endParaRPr>
          </a:p>
        </p:txBody>
      </p:sp>
    </p:spTree>
    <p:extLst>
      <p:ext uri="{BB962C8B-B14F-4D97-AF65-F5344CB8AC3E}">
        <p14:creationId xmlns:p14="http://schemas.microsoft.com/office/powerpoint/2010/main" val="2708191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a:extLst>
              <a:ext uri="{FF2B5EF4-FFF2-40B4-BE49-F238E27FC236}">
                <a16:creationId xmlns:a16="http://schemas.microsoft.com/office/drawing/2014/main" id="{37228357-DCCC-AF4F-8481-B8BDD25D505B}"/>
              </a:ext>
            </a:extLst>
          </p:cNvPr>
          <p:cNvSpPr>
            <a:spLocks noGrp="1" noChangeArrowheads="1"/>
          </p:cNvSpPr>
          <p:nvPr>
            <p:ph type="title"/>
          </p:nvPr>
        </p:nvSpPr>
        <p:spPr/>
        <p:txBody>
          <a:bodyPr numCol="1" anchorCtr="0" compatLnSpc="1">
            <a:prstTxWarp prst="textNoShape">
              <a:avLst/>
            </a:prstTxWarp>
            <a:noAutofit/>
          </a:bodyPr>
          <a:lstStyle/>
          <a:p>
            <a:pPr eaLnBrk="1" hangingPunct="1">
              <a:defRPr/>
            </a:pPr>
            <a:r>
              <a:rPr lang="zh-CN" altLang="en-US" sz="4800" b="1" dirty="0">
                <a:solidFill>
                  <a:srgbClr val="3E2BFF"/>
                </a:solidFill>
                <a:latin typeface="SimHei" panose="02010609060101010101" pitchFamily="49" charset="-122"/>
                <a:ea typeface="SimHei" panose="02010609060101010101" pitchFamily="49" charset="-122"/>
                <a:cs typeface="华文中宋" charset="0"/>
              </a:rPr>
              <a:t>信息社会的愿景</a:t>
            </a:r>
          </a:p>
        </p:txBody>
      </p:sp>
      <p:pic>
        <p:nvPicPr>
          <p:cNvPr id="44034" name="Picture 101">
            <a:extLst>
              <a:ext uri="{FF2B5EF4-FFF2-40B4-BE49-F238E27FC236}">
                <a16:creationId xmlns:a16="http://schemas.microsoft.com/office/drawing/2014/main" id="{6EF3AA30-8E3D-8248-942C-13F7662EF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2999"/>
            <a:ext cx="7980556" cy="561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615467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5F4B1-DA06-3343-A883-106A625AA5B1}"/>
              </a:ext>
            </a:extLst>
          </p:cNvPr>
          <p:cNvSpPr>
            <a:spLocks noGrp="1"/>
          </p:cNvSpPr>
          <p:nvPr>
            <p:ph type="title"/>
          </p:nvPr>
        </p:nvSpPr>
        <p:spPr/>
        <p:txBody>
          <a:bodyPr/>
          <a:lstStyle/>
          <a:p>
            <a:r>
              <a:rPr lang="en-US" altLang="zh-CN" sz="4800" b="1" dirty="0">
                <a:solidFill>
                  <a:srgbClr val="3E2BFF"/>
                </a:solidFill>
                <a:ea typeface="SimHei" panose="02010609060101010101" pitchFamily="49" charset="-122"/>
              </a:rPr>
              <a:t>Google</a:t>
            </a:r>
            <a:r>
              <a:rPr lang="zh-CN" altLang="en-US" sz="4800" b="1" dirty="0">
                <a:solidFill>
                  <a:srgbClr val="3E2BFF"/>
                </a:solidFill>
                <a:ea typeface="SimHei" panose="02010609060101010101" pitchFamily="49" charset="-122"/>
              </a:rPr>
              <a:t>云平台（早期）</a:t>
            </a:r>
            <a:endParaRPr kumimoji="1" lang="zh-CN" altLang="en-US" sz="4800" dirty="0">
              <a:solidFill>
                <a:srgbClr val="3E2BFF"/>
              </a:solidFill>
            </a:endParaRPr>
          </a:p>
        </p:txBody>
      </p:sp>
      <p:pic>
        <p:nvPicPr>
          <p:cNvPr id="110593" name="Picture 2" descr="C:\Material\PNGS2\My-PC.png">
            <a:extLst>
              <a:ext uri="{FF2B5EF4-FFF2-40B4-BE49-F238E27FC236}">
                <a16:creationId xmlns:a16="http://schemas.microsoft.com/office/drawing/2014/main" id="{50F137E3-40DD-6D45-9A42-64563B9BB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2740025"/>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云形标注 8">
            <a:extLst>
              <a:ext uri="{FF2B5EF4-FFF2-40B4-BE49-F238E27FC236}">
                <a16:creationId xmlns:a16="http://schemas.microsoft.com/office/drawing/2014/main" id="{DBF80AFA-7473-EF40-B622-DF698FA108E0}"/>
              </a:ext>
            </a:extLst>
          </p:cNvPr>
          <p:cNvSpPr/>
          <p:nvPr/>
        </p:nvSpPr>
        <p:spPr>
          <a:xfrm>
            <a:off x="4735218" y="1558662"/>
            <a:ext cx="3857652" cy="2857520"/>
          </a:xfrm>
          <a:prstGeom prst="cloudCallout">
            <a:avLst>
              <a:gd name="adj1" fmla="val -37239"/>
              <a:gd name="adj2" fmla="val 29180"/>
            </a:avLst>
          </a:prstGeom>
          <a:solidFill>
            <a:srgbClr val="0121BF">
              <a:alpha val="10000"/>
            </a:srgbClr>
          </a:solidFill>
          <a:ln w="12700" cap="flat" cmpd="sng" algn="ctr">
            <a:gradFill>
              <a:gsLst>
                <a:gs pos="0">
                  <a:srgbClr val="5B9BD5">
                    <a:tint val="66000"/>
                    <a:satMod val="160000"/>
                  </a:srgbClr>
                </a:gs>
                <a:gs pos="50000">
                  <a:srgbClr val="5B9BD5">
                    <a:tint val="44500"/>
                    <a:satMod val="160000"/>
                  </a:srgbClr>
                </a:gs>
                <a:gs pos="100000">
                  <a:srgbClr val="5B9BD5">
                    <a:tint val="23500"/>
                    <a:satMod val="160000"/>
                  </a:srgbClr>
                </a:gs>
              </a:gsLst>
              <a:lin ang="5400000" scaled="0"/>
            </a:gra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dirty="0">
                <a:solidFill>
                  <a:srgbClr val="0121BF"/>
                </a:solidFill>
                <a:latin typeface="+mn-lt"/>
                <a:ea typeface="SimHei" panose="02010609060101010101" pitchFamily="49" charset="-122"/>
              </a:rPr>
              <a:t>谷歌基础设施</a:t>
            </a:r>
          </a:p>
        </p:txBody>
      </p:sp>
      <p:pic>
        <p:nvPicPr>
          <p:cNvPr id="110597" name="图片 4" descr="server1.png">
            <a:extLst>
              <a:ext uri="{FF2B5EF4-FFF2-40B4-BE49-F238E27FC236}">
                <a16:creationId xmlns:a16="http://schemas.microsoft.com/office/drawing/2014/main" id="{6A15160E-BDDC-7442-95F3-5A27A5646B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4201" y="1987551"/>
            <a:ext cx="3349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图片 5" descr="server1.png">
            <a:extLst>
              <a:ext uri="{FF2B5EF4-FFF2-40B4-BE49-F238E27FC236}">
                <a16:creationId xmlns:a16="http://schemas.microsoft.com/office/drawing/2014/main" id="{1A633816-3A94-8043-8BF0-6AA03FA504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7201" y="2130426"/>
            <a:ext cx="3349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图片 6" descr="server1.png">
            <a:extLst>
              <a:ext uri="{FF2B5EF4-FFF2-40B4-BE49-F238E27FC236}">
                <a16:creationId xmlns:a16="http://schemas.microsoft.com/office/drawing/2014/main" id="{FA0E5D8A-C128-8B41-B638-091942C2A4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2713" y="2630488"/>
            <a:ext cx="3349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0" name="图片 7" descr="server1.png">
            <a:extLst>
              <a:ext uri="{FF2B5EF4-FFF2-40B4-BE49-F238E27FC236}">
                <a16:creationId xmlns:a16="http://schemas.microsoft.com/office/drawing/2014/main" id="{2B07ED66-1931-044A-90FF-0A56D04E85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0088" y="3344863"/>
            <a:ext cx="33496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图片 8" descr="server1.png">
            <a:extLst>
              <a:ext uri="{FF2B5EF4-FFF2-40B4-BE49-F238E27FC236}">
                <a16:creationId xmlns:a16="http://schemas.microsoft.com/office/drawing/2014/main" id="{33B136C4-2E58-0B48-BB63-223E4230EB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9963" y="3416301"/>
            <a:ext cx="3349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2" name="图片 9" descr="server1.png">
            <a:extLst>
              <a:ext uri="{FF2B5EF4-FFF2-40B4-BE49-F238E27FC236}">
                <a16:creationId xmlns:a16="http://schemas.microsoft.com/office/drawing/2014/main" id="{F896143E-6AA7-4E45-8002-03244D6DE4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8763" y="1987551"/>
            <a:ext cx="33496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603" name="直接箭头连接符 15">
            <a:extLst>
              <a:ext uri="{FF2B5EF4-FFF2-40B4-BE49-F238E27FC236}">
                <a16:creationId xmlns:a16="http://schemas.microsoft.com/office/drawing/2014/main" id="{AD5820EA-5B0F-8041-942D-DA34CDE7C1E2}"/>
              </a:ext>
            </a:extLst>
          </p:cNvPr>
          <p:cNvCxnSpPr>
            <a:cxnSpLocks noChangeShapeType="1"/>
          </p:cNvCxnSpPr>
          <p:nvPr/>
        </p:nvCxnSpPr>
        <p:spPr bwMode="auto">
          <a:xfrm>
            <a:off x="3378201" y="3025776"/>
            <a:ext cx="500063" cy="9525"/>
          </a:xfrm>
          <a:prstGeom prst="straightConnector1">
            <a:avLst/>
          </a:prstGeom>
          <a:noFill/>
          <a:ln w="12700">
            <a:solidFill>
              <a:srgbClr val="70AD47"/>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110604" name="TextBox 14">
            <a:extLst>
              <a:ext uri="{FF2B5EF4-FFF2-40B4-BE49-F238E27FC236}">
                <a16:creationId xmlns:a16="http://schemas.microsoft.com/office/drawing/2014/main" id="{ACD06FBB-B7A8-B94D-AA6D-EAED3BB761F6}"/>
              </a:ext>
            </a:extLst>
          </p:cNvPr>
          <p:cNvSpPr txBox="1">
            <a:spLocks noChangeArrowheads="1"/>
          </p:cNvSpPr>
          <p:nvPr/>
        </p:nvSpPr>
        <p:spPr bwMode="auto">
          <a:xfrm>
            <a:off x="4951414" y="15240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00"/>
                </a:solidFill>
                <a:latin typeface="+mn-lt"/>
                <a:ea typeface="SimHei" panose="02010609060101010101" pitchFamily="49" charset="-122"/>
              </a:rPr>
              <a:t>调度器头结点</a:t>
            </a:r>
          </a:p>
        </p:txBody>
      </p:sp>
      <p:sp>
        <p:nvSpPr>
          <p:cNvPr id="110605" name="TextBox 15">
            <a:extLst>
              <a:ext uri="{FF2B5EF4-FFF2-40B4-BE49-F238E27FC236}">
                <a16:creationId xmlns:a16="http://schemas.microsoft.com/office/drawing/2014/main" id="{22642034-60C2-D24B-83C4-3087405C79EF}"/>
              </a:ext>
            </a:extLst>
          </p:cNvPr>
          <p:cNvSpPr txBox="1">
            <a:spLocks noChangeArrowheads="1"/>
          </p:cNvSpPr>
          <p:nvPr/>
        </p:nvSpPr>
        <p:spPr bwMode="auto">
          <a:xfrm>
            <a:off x="6521451" y="17018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00"/>
                </a:solidFill>
                <a:latin typeface="+mn-lt"/>
                <a:ea typeface="SimHei" panose="02010609060101010101" pitchFamily="49" charset="-122"/>
              </a:rPr>
              <a:t>协同服务</a:t>
            </a:r>
          </a:p>
        </p:txBody>
      </p:sp>
      <p:pic>
        <p:nvPicPr>
          <p:cNvPr id="110606" name="图片 17" descr="appengine.png">
            <a:extLst>
              <a:ext uri="{FF2B5EF4-FFF2-40B4-BE49-F238E27FC236}">
                <a16:creationId xmlns:a16="http://schemas.microsoft.com/office/drawing/2014/main" id="{C2A8F791-54F6-EC48-A340-329CB7E629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8263" y="2701925"/>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左右箭头 19">
            <a:extLst>
              <a:ext uri="{FF2B5EF4-FFF2-40B4-BE49-F238E27FC236}">
                <a16:creationId xmlns:a16="http://schemas.microsoft.com/office/drawing/2014/main" id="{3C304537-4D27-C445-A613-5433874CD8F2}"/>
              </a:ext>
            </a:extLst>
          </p:cNvPr>
          <p:cNvSpPr/>
          <p:nvPr/>
        </p:nvSpPr>
        <p:spPr>
          <a:xfrm>
            <a:off x="4449763" y="2916238"/>
            <a:ext cx="571500" cy="285750"/>
          </a:xfrm>
          <a:prstGeom prst="leftRightArrow">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a:solidFill>
                <a:srgbClr val="000000"/>
              </a:solidFill>
              <a:latin typeface="+mn-lt"/>
              <a:ea typeface="等线" panose="02010600030101010101" pitchFamily="2" charset="-122"/>
            </a:endParaRPr>
          </a:p>
        </p:txBody>
      </p:sp>
      <p:sp>
        <p:nvSpPr>
          <p:cNvPr id="110608" name="TextBox 19">
            <a:extLst>
              <a:ext uri="{FF2B5EF4-FFF2-40B4-BE49-F238E27FC236}">
                <a16:creationId xmlns:a16="http://schemas.microsoft.com/office/drawing/2014/main" id="{F387F02F-5349-B346-8E22-D1CB84C9D208}"/>
              </a:ext>
            </a:extLst>
          </p:cNvPr>
          <p:cNvSpPr txBox="1">
            <a:spLocks noChangeArrowheads="1"/>
          </p:cNvSpPr>
          <p:nvPr/>
        </p:nvSpPr>
        <p:spPr bwMode="auto">
          <a:xfrm>
            <a:off x="6550026" y="3273426"/>
            <a:ext cx="397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400">
                <a:solidFill>
                  <a:srgbClr val="000000"/>
                </a:solidFill>
                <a:latin typeface="+mn-lt"/>
                <a:ea typeface="宋体" panose="02010600030101010101" pitchFamily="2" charset="-122"/>
              </a:rPr>
              <a:t>…</a:t>
            </a:r>
            <a:endParaRPr lang="zh-CN" altLang="en-US" sz="2400">
              <a:solidFill>
                <a:srgbClr val="000000"/>
              </a:solidFill>
              <a:latin typeface="+mn-lt"/>
              <a:ea typeface="宋体" panose="02010600030101010101" pitchFamily="2" charset="-122"/>
            </a:endParaRPr>
          </a:p>
        </p:txBody>
      </p:sp>
      <p:sp>
        <p:nvSpPr>
          <p:cNvPr id="70" name="TextBox 20">
            <a:extLst>
              <a:ext uri="{FF2B5EF4-FFF2-40B4-BE49-F238E27FC236}">
                <a16:creationId xmlns:a16="http://schemas.microsoft.com/office/drawing/2014/main" id="{71853164-8135-A24A-9D8B-B0AC69BA45B9}"/>
              </a:ext>
            </a:extLst>
          </p:cNvPr>
          <p:cNvSpPr txBox="1">
            <a:spLocks noChangeArrowheads="1"/>
          </p:cNvSpPr>
          <p:nvPr/>
        </p:nvSpPr>
        <p:spPr bwMode="auto">
          <a:xfrm>
            <a:off x="2835276" y="3273425"/>
            <a:ext cx="617477" cy="369332"/>
          </a:xfrm>
          <a:prstGeom prst="rect">
            <a:avLst/>
          </a:prstGeom>
          <a:noFill/>
          <a:ln w="9525">
            <a:noFill/>
            <a:miter lim="800000"/>
            <a:headEnd/>
            <a:tailEnd/>
          </a:ln>
        </p:spPr>
        <p:txBody>
          <a:bodyPr wrap="none">
            <a:spAutoFit/>
          </a:bodyPr>
          <a:lstStyle/>
          <a:p>
            <a:pPr>
              <a:defRPr/>
            </a:pPr>
            <a:r>
              <a:rPr lang="en-US" altLang="zh-CN" kern="0" dirty="0">
                <a:solidFill>
                  <a:sysClr val="windowText" lastClr="000000"/>
                </a:solidFill>
                <a:ea typeface="SimHei" panose="02010609060101010101" pitchFamily="49" charset="-122"/>
                <a:cs typeface="Arial" charset="0"/>
              </a:rPr>
              <a:t>User</a:t>
            </a:r>
            <a:endParaRPr lang="zh-CN" altLang="en-US" kern="0" dirty="0">
              <a:solidFill>
                <a:sysClr val="windowText" lastClr="000000"/>
              </a:solidFill>
              <a:ea typeface="SimHei" panose="02010609060101010101" pitchFamily="49" charset="-122"/>
              <a:cs typeface="Arial" charset="0"/>
            </a:endParaRPr>
          </a:p>
        </p:txBody>
      </p:sp>
      <p:sp>
        <p:nvSpPr>
          <p:cNvPr id="110610" name="TextBox 21">
            <a:extLst>
              <a:ext uri="{FF2B5EF4-FFF2-40B4-BE49-F238E27FC236}">
                <a16:creationId xmlns:a16="http://schemas.microsoft.com/office/drawing/2014/main" id="{F652B12E-BD47-5B46-B3D6-EEB12D628FB9}"/>
              </a:ext>
            </a:extLst>
          </p:cNvPr>
          <p:cNvSpPr txBox="1">
            <a:spLocks noChangeArrowheads="1"/>
          </p:cNvSpPr>
          <p:nvPr/>
        </p:nvSpPr>
        <p:spPr bwMode="auto">
          <a:xfrm>
            <a:off x="3735389" y="241617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00"/>
                </a:solidFill>
                <a:latin typeface="+mn-lt"/>
                <a:ea typeface="SimHei" panose="02010609060101010101" pitchFamily="49" charset="-122"/>
              </a:rPr>
              <a:t>服务程序</a:t>
            </a:r>
          </a:p>
        </p:txBody>
      </p:sp>
      <p:sp>
        <p:nvSpPr>
          <p:cNvPr id="110611" name="Rectangle 21">
            <a:extLst>
              <a:ext uri="{FF2B5EF4-FFF2-40B4-BE49-F238E27FC236}">
                <a16:creationId xmlns:a16="http://schemas.microsoft.com/office/drawing/2014/main" id="{7DB3430E-28CC-104C-B7B1-AF5A815974CE}"/>
              </a:ext>
            </a:extLst>
          </p:cNvPr>
          <p:cNvSpPr>
            <a:spLocks noChangeArrowheads="1"/>
          </p:cNvSpPr>
          <p:nvPr/>
        </p:nvSpPr>
        <p:spPr bwMode="auto">
          <a:xfrm>
            <a:off x="7693026" y="2633663"/>
            <a:ext cx="2735263" cy="3097212"/>
          </a:xfrm>
          <a:prstGeom prst="rect">
            <a:avLst/>
          </a:prstGeom>
          <a:noFill/>
          <a:ln w="2857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solidFill>
                <a:srgbClr val="000000"/>
              </a:solidFill>
              <a:latin typeface="+mn-lt"/>
              <a:ea typeface="宋体" panose="02010600030101010101" pitchFamily="2" charset="-122"/>
            </a:endParaRPr>
          </a:p>
        </p:txBody>
      </p:sp>
      <p:sp>
        <p:nvSpPr>
          <p:cNvPr id="110612" name="Rectangle 22">
            <a:extLst>
              <a:ext uri="{FF2B5EF4-FFF2-40B4-BE49-F238E27FC236}">
                <a16:creationId xmlns:a16="http://schemas.microsoft.com/office/drawing/2014/main" id="{8599405D-2FBB-7848-93D9-854941502E3A}"/>
              </a:ext>
            </a:extLst>
          </p:cNvPr>
          <p:cNvSpPr>
            <a:spLocks noChangeArrowheads="1"/>
          </p:cNvSpPr>
          <p:nvPr/>
        </p:nvSpPr>
        <p:spPr bwMode="auto">
          <a:xfrm>
            <a:off x="7693026" y="4217989"/>
            <a:ext cx="2735263" cy="1512887"/>
          </a:xfrm>
          <a:prstGeom prst="rect">
            <a:avLst/>
          </a:prstGeom>
          <a:noFill/>
          <a:ln w="2857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en-US">
              <a:solidFill>
                <a:srgbClr val="000000"/>
              </a:solidFill>
              <a:latin typeface="+mn-lt"/>
              <a:ea typeface="宋体" panose="02010600030101010101" pitchFamily="2" charset="-122"/>
            </a:endParaRPr>
          </a:p>
        </p:txBody>
      </p:sp>
      <p:sp>
        <p:nvSpPr>
          <p:cNvPr id="74" name="Rectangle 23">
            <a:extLst>
              <a:ext uri="{FF2B5EF4-FFF2-40B4-BE49-F238E27FC236}">
                <a16:creationId xmlns:a16="http://schemas.microsoft.com/office/drawing/2014/main" id="{98C415E7-55E7-CD41-BB4C-DB1DA8D4F2BA}"/>
              </a:ext>
            </a:extLst>
          </p:cNvPr>
          <p:cNvSpPr>
            <a:spLocks noChangeArrowheads="1"/>
          </p:cNvSpPr>
          <p:nvPr/>
        </p:nvSpPr>
        <p:spPr bwMode="auto">
          <a:xfrm>
            <a:off x="7761289" y="4291014"/>
            <a:ext cx="1266825" cy="720725"/>
          </a:xfrm>
          <a:prstGeom prst="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dirty="0">
                <a:latin typeface="+mn-lt"/>
                <a:ea typeface="SimHei" panose="02010609060101010101" pitchFamily="49" charset="-122"/>
              </a:rPr>
              <a:t>调度器进程</a:t>
            </a:r>
            <a:endParaRPr lang="en-US" altLang="zh-CN" dirty="0">
              <a:latin typeface="+mn-lt"/>
              <a:ea typeface="SimHei" panose="02010609060101010101" pitchFamily="49" charset="-122"/>
            </a:endParaRPr>
          </a:p>
        </p:txBody>
      </p:sp>
      <p:sp>
        <p:nvSpPr>
          <p:cNvPr id="75" name="Rectangle 24">
            <a:extLst>
              <a:ext uri="{FF2B5EF4-FFF2-40B4-BE49-F238E27FC236}">
                <a16:creationId xmlns:a16="http://schemas.microsoft.com/office/drawing/2014/main" id="{86D1739F-C427-C343-8592-A71EAC9A3A56}"/>
              </a:ext>
            </a:extLst>
          </p:cNvPr>
          <p:cNvSpPr>
            <a:spLocks noChangeArrowheads="1"/>
          </p:cNvSpPr>
          <p:nvPr/>
        </p:nvSpPr>
        <p:spPr bwMode="auto">
          <a:xfrm>
            <a:off x="9094789" y="4291014"/>
            <a:ext cx="1266825" cy="720725"/>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dirty="0">
                <a:latin typeface="+mn-lt"/>
                <a:ea typeface="SimHei" panose="02010609060101010101" pitchFamily="49" charset="-122"/>
              </a:rPr>
              <a:t>文件系统进程</a:t>
            </a:r>
            <a:endParaRPr lang="en-US" altLang="zh-CN" dirty="0">
              <a:latin typeface="+mn-lt"/>
              <a:ea typeface="SimHei" panose="02010609060101010101" pitchFamily="49" charset="-122"/>
            </a:endParaRPr>
          </a:p>
        </p:txBody>
      </p:sp>
      <p:sp>
        <p:nvSpPr>
          <p:cNvPr id="76" name="Rectangle 25">
            <a:extLst>
              <a:ext uri="{FF2B5EF4-FFF2-40B4-BE49-F238E27FC236}">
                <a16:creationId xmlns:a16="http://schemas.microsoft.com/office/drawing/2014/main" id="{19872005-0847-F448-B243-B93028988CE3}"/>
              </a:ext>
            </a:extLst>
          </p:cNvPr>
          <p:cNvSpPr>
            <a:spLocks noChangeArrowheads="1"/>
          </p:cNvSpPr>
          <p:nvPr/>
        </p:nvSpPr>
        <p:spPr bwMode="auto">
          <a:xfrm>
            <a:off x="7761288" y="5154614"/>
            <a:ext cx="2601912" cy="43338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latin typeface="+mn-lt"/>
                <a:ea typeface="等线" panose="02010600030101010101" pitchFamily="2" charset="-122"/>
              </a:rPr>
              <a:t>Linux</a:t>
            </a:r>
          </a:p>
        </p:txBody>
      </p:sp>
      <p:sp>
        <p:nvSpPr>
          <p:cNvPr id="110616" name="Text Box 26">
            <a:extLst>
              <a:ext uri="{FF2B5EF4-FFF2-40B4-BE49-F238E27FC236}">
                <a16:creationId xmlns:a16="http://schemas.microsoft.com/office/drawing/2014/main" id="{5594D50A-8090-6842-A021-CD6D2F08BB6D}"/>
              </a:ext>
            </a:extLst>
          </p:cNvPr>
          <p:cNvSpPr txBox="1">
            <a:spLocks noChangeArrowheads="1"/>
          </p:cNvSpPr>
          <p:nvPr/>
        </p:nvSpPr>
        <p:spPr bwMode="auto">
          <a:xfrm>
            <a:off x="8302625" y="22193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FF"/>
                </a:solidFill>
                <a:latin typeface="+mn-lt"/>
                <a:ea typeface="SimHei" panose="02010609060101010101" pitchFamily="49" charset="-122"/>
              </a:rPr>
              <a:t>结点内部运行情况</a:t>
            </a:r>
            <a:endParaRPr lang="en-US" altLang="zh-CN" dirty="0">
              <a:solidFill>
                <a:srgbClr val="0000FF"/>
              </a:solidFill>
              <a:latin typeface="+mn-lt"/>
              <a:ea typeface="SimHei" panose="02010609060101010101" pitchFamily="49" charset="-122"/>
            </a:endParaRPr>
          </a:p>
        </p:txBody>
      </p:sp>
      <p:sp>
        <p:nvSpPr>
          <p:cNvPr id="78" name="Rectangle 42">
            <a:extLst>
              <a:ext uri="{FF2B5EF4-FFF2-40B4-BE49-F238E27FC236}">
                <a16:creationId xmlns:a16="http://schemas.microsoft.com/office/drawing/2014/main" id="{3373EBBF-2721-0746-AA60-A52CAF1F1DE9}"/>
              </a:ext>
            </a:extLst>
          </p:cNvPr>
          <p:cNvSpPr>
            <a:spLocks noChangeArrowheads="1"/>
          </p:cNvSpPr>
          <p:nvPr/>
        </p:nvSpPr>
        <p:spPr bwMode="auto">
          <a:xfrm>
            <a:off x="7908925" y="3570288"/>
            <a:ext cx="1296988" cy="57626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a:solidFill>
                  <a:srgbClr val="000000"/>
                </a:solidFill>
                <a:latin typeface="+mn-lt"/>
                <a:ea typeface="SimHei" panose="02010609060101010101" pitchFamily="49" charset="-122"/>
              </a:rPr>
              <a:t>MapReduce</a:t>
            </a:r>
          </a:p>
          <a:p>
            <a:pPr algn="ctr" eaLnBrk="1" hangingPunct="1"/>
            <a:r>
              <a:rPr lang="zh-CN" altLang="en-US" dirty="0">
                <a:solidFill>
                  <a:srgbClr val="000000"/>
                </a:solidFill>
                <a:latin typeface="+mn-lt"/>
                <a:ea typeface="SimHei" panose="02010609060101010101" pitchFamily="49" charset="-122"/>
              </a:rPr>
              <a:t>任务</a:t>
            </a:r>
            <a:endParaRPr lang="en-US" altLang="zh-CN" dirty="0">
              <a:solidFill>
                <a:srgbClr val="000000"/>
              </a:solidFill>
              <a:latin typeface="+mn-lt"/>
              <a:ea typeface="SimHei" panose="02010609060101010101" pitchFamily="49" charset="-122"/>
            </a:endParaRPr>
          </a:p>
        </p:txBody>
      </p:sp>
      <p:sp>
        <p:nvSpPr>
          <p:cNvPr id="79" name="Rectangle 47">
            <a:extLst>
              <a:ext uri="{FF2B5EF4-FFF2-40B4-BE49-F238E27FC236}">
                <a16:creationId xmlns:a16="http://schemas.microsoft.com/office/drawing/2014/main" id="{F9E394A7-FE4D-5E4E-B04D-8DA28B92F048}"/>
              </a:ext>
            </a:extLst>
          </p:cNvPr>
          <p:cNvSpPr>
            <a:spLocks noChangeArrowheads="1"/>
          </p:cNvSpPr>
          <p:nvPr/>
        </p:nvSpPr>
        <p:spPr bwMode="auto">
          <a:xfrm>
            <a:off x="8988426" y="2706688"/>
            <a:ext cx="1368425" cy="79216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dirty="0" err="1">
                <a:solidFill>
                  <a:srgbClr val="000000"/>
                </a:solidFill>
                <a:latin typeface="+mn-lt"/>
                <a:ea typeface="SimHei" panose="02010609060101010101" pitchFamily="49" charset="-122"/>
              </a:rPr>
              <a:t>BigTable</a:t>
            </a:r>
            <a:endParaRPr lang="en-US" altLang="zh-CN" dirty="0">
              <a:solidFill>
                <a:srgbClr val="000000"/>
              </a:solidFill>
              <a:latin typeface="+mn-lt"/>
              <a:ea typeface="SimHei" panose="02010609060101010101" pitchFamily="49" charset="-122"/>
            </a:endParaRPr>
          </a:p>
          <a:p>
            <a:pPr algn="ctr" eaLnBrk="1" hangingPunct="1"/>
            <a:r>
              <a:rPr lang="zh-CN" altLang="en-US" dirty="0">
                <a:solidFill>
                  <a:srgbClr val="000000"/>
                </a:solidFill>
                <a:latin typeface="+mn-lt"/>
                <a:ea typeface="SimHei" panose="02010609060101010101" pitchFamily="49" charset="-122"/>
              </a:rPr>
              <a:t>服务</a:t>
            </a:r>
            <a:endParaRPr lang="en-US" altLang="zh-CN" dirty="0">
              <a:solidFill>
                <a:srgbClr val="000000"/>
              </a:solidFill>
              <a:latin typeface="+mn-lt"/>
              <a:ea typeface="SimHei" panose="02010609060101010101" pitchFamily="49" charset="-122"/>
            </a:endParaRPr>
          </a:p>
        </p:txBody>
      </p:sp>
      <p:cxnSp>
        <p:nvCxnSpPr>
          <p:cNvPr id="110619" name="直接连接符 34">
            <a:extLst>
              <a:ext uri="{FF2B5EF4-FFF2-40B4-BE49-F238E27FC236}">
                <a16:creationId xmlns:a16="http://schemas.microsoft.com/office/drawing/2014/main" id="{D7A5F5A7-EE64-6D47-B576-A6FAC4D1965D}"/>
              </a:ext>
            </a:extLst>
          </p:cNvPr>
          <p:cNvCxnSpPr>
            <a:cxnSpLocks noChangeShapeType="1"/>
          </p:cNvCxnSpPr>
          <p:nvPr/>
        </p:nvCxnSpPr>
        <p:spPr bwMode="auto">
          <a:xfrm rot="5400000" flipH="1" flipV="1">
            <a:off x="7103270" y="2863058"/>
            <a:ext cx="822325" cy="357187"/>
          </a:xfrm>
          <a:prstGeom prst="line">
            <a:avLst/>
          </a:prstGeom>
          <a:noFill/>
          <a:ln w="19050">
            <a:solidFill>
              <a:srgbClr val="5B9BD5"/>
            </a:solidFill>
            <a:prstDash val="dash"/>
            <a:miter lim="800000"/>
            <a:headEnd/>
            <a:tailEnd/>
          </a:ln>
          <a:extLst>
            <a:ext uri="{909E8E84-426E-40DD-AFC4-6F175D3DCCD1}">
              <a14:hiddenFill xmlns:a14="http://schemas.microsoft.com/office/drawing/2010/main">
                <a:noFill/>
              </a14:hiddenFill>
            </a:ext>
          </a:extLst>
        </p:spPr>
      </p:cxnSp>
      <p:cxnSp>
        <p:nvCxnSpPr>
          <p:cNvPr id="110620" name="直接连接符 35">
            <a:extLst>
              <a:ext uri="{FF2B5EF4-FFF2-40B4-BE49-F238E27FC236}">
                <a16:creationId xmlns:a16="http://schemas.microsoft.com/office/drawing/2014/main" id="{DFBA59C2-142D-8A46-A510-AFB5D6E230A7}"/>
              </a:ext>
            </a:extLst>
          </p:cNvPr>
          <p:cNvCxnSpPr>
            <a:cxnSpLocks noChangeShapeType="1"/>
          </p:cNvCxnSpPr>
          <p:nvPr/>
        </p:nvCxnSpPr>
        <p:spPr bwMode="auto">
          <a:xfrm rot="16200000" flipH="1">
            <a:off x="6621463" y="4630738"/>
            <a:ext cx="1857375" cy="285750"/>
          </a:xfrm>
          <a:prstGeom prst="line">
            <a:avLst/>
          </a:prstGeom>
          <a:noFill/>
          <a:ln w="19050">
            <a:solidFill>
              <a:srgbClr val="5B9BD5"/>
            </a:solidFill>
            <a:prstDash val="dash"/>
            <a:miter lim="800000"/>
            <a:headEnd/>
            <a:tailEnd/>
          </a:ln>
          <a:extLst>
            <a:ext uri="{909E8E84-426E-40DD-AFC4-6F175D3DCCD1}">
              <a14:hiddenFill xmlns:a14="http://schemas.microsoft.com/office/drawing/2010/main">
                <a:noFill/>
              </a14:hiddenFill>
            </a:ext>
          </a:extLst>
        </p:spPr>
      </p:cxnSp>
      <p:sp>
        <p:nvSpPr>
          <p:cNvPr id="110621" name="文本框 81">
            <a:extLst>
              <a:ext uri="{FF2B5EF4-FFF2-40B4-BE49-F238E27FC236}">
                <a16:creationId xmlns:a16="http://schemas.microsoft.com/office/drawing/2014/main" id="{54B6B672-7DCB-CF48-B7D8-E282B4E55902}"/>
              </a:ext>
            </a:extLst>
          </p:cNvPr>
          <p:cNvSpPr txBox="1">
            <a:spLocks noChangeArrowheads="1"/>
          </p:cNvSpPr>
          <p:nvPr/>
        </p:nvSpPr>
        <p:spPr bwMode="auto">
          <a:xfrm>
            <a:off x="1752601" y="4792663"/>
            <a:ext cx="5108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zh-CN" altLang="en-US" sz="2400" dirty="0">
                <a:solidFill>
                  <a:srgbClr val="000000"/>
                </a:solidFill>
                <a:latin typeface="+mn-lt"/>
                <a:ea typeface="SimHei" panose="02010609060101010101" pitchFamily="49" charset="-122"/>
              </a:rPr>
              <a:t>模块不是很多，基本都有开源的对应</a:t>
            </a:r>
            <a:endParaRPr kumimoji="1" lang="en-US" altLang="zh-CN" sz="2400" dirty="0">
              <a:solidFill>
                <a:srgbClr val="000000"/>
              </a:solidFill>
              <a:latin typeface="+mn-lt"/>
              <a:ea typeface="SimHei" panose="02010609060101010101" pitchFamily="49" charset="-122"/>
            </a:endParaRPr>
          </a:p>
          <a:p>
            <a:pPr eaLnBrk="1" hangingPunct="1"/>
            <a:r>
              <a:rPr kumimoji="1" lang="zh-CN" altLang="en-US" sz="2400" dirty="0">
                <a:solidFill>
                  <a:srgbClr val="000000"/>
                </a:solidFill>
                <a:latin typeface="+mn-lt"/>
                <a:ea typeface="SimHei" panose="02010609060101010101" pitchFamily="49" charset="-122"/>
              </a:rPr>
              <a:t>之后发展的基本上都没有开源的对应</a:t>
            </a:r>
          </a:p>
        </p:txBody>
      </p:sp>
    </p:spTree>
    <p:extLst>
      <p:ext uri="{BB962C8B-B14F-4D97-AF65-F5344CB8AC3E}">
        <p14:creationId xmlns:p14="http://schemas.microsoft.com/office/powerpoint/2010/main" val="771285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07D172-AFAC-CD43-AC40-13D22DF7C242}"/>
              </a:ext>
            </a:extLst>
          </p:cNvPr>
          <p:cNvSpPr>
            <a:spLocks noGrp="1"/>
          </p:cNvSpPr>
          <p:nvPr>
            <p:ph type="title"/>
          </p:nvPr>
        </p:nvSpPr>
        <p:spPr/>
        <p:txBody>
          <a:bodyPr/>
          <a:lstStyle/>
          <a:p>
            <a:r>
              <a:rPr lang="en-US" altLang="zh-CN" sz="4800" b="1" dirty="0">
                <a:solidFill>
                  <a:srgbClr val="3E2BFF"/>
                </a:solidFill>
                <a:ea typeface="SimHei" panose="02010609060101010101" pitchFamily="49" charset="-122"/>
              </a:rPr>
              <a:t>Google</a:t>
            </a:r>
            <a:r>
              <a:rPr lang="zh-CN" altLang="en-US" sz="4800" b="1" dirty="0">
                <a:solidFill>
                  <a:srgbClr val="3E2BFF"/>
                </a:solidFill>
                <a:ea typeface="SimHei" panose="02010609060101010101" pitchFamily="49" charset="-122"/>
              </a:rPr>
              <a:t>数据存储平台</a:t>
            </a:r>
            <a:endParaRPr kumimoji="1" lang="zh-CN" altLang="en-US" sz="4400" dirty="0">
              <a:solidFill>
                <a:srgbClr val="3E2BFF"/>
              </a:solidFill>
            </a:endParaRPr>
          </a:p>
        </p:txBody>
      </p:sp>
      <p:grpSp>
        <p:nvGrpSpPr>
          <p:cNvPr id="111618" name="Group 3">
            <a:extLst>
              <a:ext uri="{FF2B5EF4-FFF2-40B4-BE49-F238E27FC236}">
                <a16:creationId xmlns:a16="http://schemas.microsoft.com/office/drawing/2014/main" id="{05DECEB6-954D-DA4F-A711-C21A60890345}"/>
              </a:ext>
            </a:extLst>
          </p:cNvPr>
          <p:cNvGrpSpPr>
            <a:grpSpLocks/>
          </p:cNvGrpSpPr>
          <p:nvPr/>
        </p:nvGrpSpPr>
        <p:grpSpPr bwMode="auto">
          <a:xfrm>
            <a:off x="4203701" y="4749800"/>
            <a:ext cx="2232025" cy="719138"/>
            <a:chOff x="2854920" y="5423158"/>
            <a:chExt cx="2232072" cy="720080"/>
          </a:xfrm>
        </p:grpSpPr>
        <p:sp>
          <p:nvSpPr>
            <p:cNvPr id="111648" name="Rounded Rectangle 4">
              <a:extLst>
                <a:ext uri="{FF2B5EF4-FFF2-40B4-BE49-F238E27FC236}">
                  <a16:creationId xmlns:a16="http://schemas.microsoft.com/office/drawing/2014/main" id="{A656251D-F37E-C74B-A178-987FDE3F5433}"/>
                </a:ext>
              </a:extLst>
            </p:cNvPr>
            <p:cNvSpPr>
              <a:spLocks noChangeArrowheads="1"/>
            </p:cNvSpPr>
            <p:nvPr/>
          </p:nvSpPr>
          <p:spPr bwMode="auto">
            <a:xfrm>
              <a:off x="2854920" y="5423158"/>
              <a:ext cx="2232072"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111649" name="TextBox 5">
              <a:extLst>
                <a:ext uri="{FF2B5EF4-FFF2-40B4-BE49-F238E27FC236}">
                  <a16:creationId xmlns:a16="http://schemas.microsoft.com/office/drawing/2014/main" id="{37D5FD4A-3A60-C742-B602-BAFF278AE160}"/>
                </a:ext>
              </a:extLst>
            </p:cNvPr>
            <p:cNvSpPr txBox="1">
              <a:spLocks noChangeArrowheads="1"/>
            </p:cNvSpPr>
            <p:nvPr/>
          </p:nvSpPr>
          <p:spPr bwMode="auto">
            <a:xfrm>
              <a:off x="2905500" y="5594833"/>
              <a:ext cx="2146787" cy="36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latin typeface="+mn-lt"/>
                  <a:ea typeface="SimHei" panose="02010609060101010101" pitchFamily="49" charset="-122"/>
                </a:rPr>
                <a:t>GFS</a:t>
              </a:r>
              <a:r>
                <a:rPr lang="zh-CN" altLang="en-US">
                  <a:solidFill>
                    <a:srgbClr val="000000"/>
                  </a:solidFill>
                  <a:latin typeface="+mn-lt"/>
                  <a:ea typeface="SimHei" panose="02010609060101010101" pitchFamily="49" charset="-122"/>
                </a:rPr>
                <a:t>分布式文件系统</a:t>
              </a:r>
            </a:p>
          </p:txBody>
        </p:sp>
      </p:grpSp>
      <p:sp>
        <p:nvSpPr>
          <p:cNvPr id="111619" name="TextBox 6">
            <a:extLst>
              <a:ext uri="{FF2B5EF4-FFF2-40B4-BE49-F238E27FC236}">
                <a16:creationId xmlns:a16="http://schemas.microsoft.com/office/drawing/2014/main" id="{49315A74-6ABF-B846-8940-DC53D9045AA9}"/>
              </a:ext>
            </a:extLst>
          </p:cNvPr>
          <p:cNvSpPr txBox="1">
            <a:spLocks noChangeArrowheads="1"/>
          </p:cNvSpPr>
          <p:nvPr/>
        </p:nvSpPr>
        <p:spPr bwMode="auto">
          <a:xfrm>
            <a:off x="1600200" y="49244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搜索引擎存储需求</a:t>
            </a:r>
          </a:p>
        </p:txBody>
      </p:sp>
      <p:sp>
        <p:nvSpPr>
          <p:cNvPr id="111620" name="Right Arrow 7">
            <a:extLst>
              <a:ext uri="{FF2B5EF4-FFF2-40B4-BE49-F238E27FC236}">
                <a16:creationId xmlns:a16="http://schemas.microsoft.com/office/drawing/2014/main" id="{EBBC1F45-B87B-9844-8842-D44ED4048548}"/>
              </a:ext>
            </a:extLst>
          </p:cNvPr>
          <p:cNvSpPr>
            <a:spLocks noChangeArrowheads="1"/>
          </p:cNvSpPr>
          <p:nvPr/>
        </p:nvSpPr>
        <p:spPr bwMode="auto">
          <a:xfrm>
            <a:off x="3632201" y="4924425"/>
            <a:ext cx="569913" cy="369888"/>
          </a:xfrm>
          <a:prstGeom prst="rightArrow">
            <a:avLst>
              <a:gd name="adj1" fmla="val 50000"/>
              <a:gd name="adj2" fmla="val 49997"/>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grpSp>
        <p:nvGrpSpPr>
          <p:cNvPr id="111621" name="Group 8">
            <a:extLst>
              <a:ext uri="{FF2B5EF4-FFF2-40B4-BE49-F238E27FC236}">
                <a16:creationId xmlns:a16="http://schemas.microsoft.com/office/drawing/2014/main" id="{B4864E19-8F07-114F-BE77-9D791B566944}"/>
              </a:ext>
            </a:extLst>
          </p:cNvPr>
          <p:cNvGrpSpPr>
            <a:grpSpLocks/>
          </p:cNvGrpSpPr>
          <p:nvPr/>
        </p:nvGrpSpPr>
        <p:grpSpPr bwMode="auto">
          <a:xfrm>
            <a:off x="2138364" y="1905001"/>
            <a:ext cx="2232025" cy="720725"/>
            <a:chOff x="2854152" y="5423158"/>
            <a:chExt cx="2232248" cy="720080"/>
          </a:xfrm>
        </p:grpSpPr>
        <p:sp>
          <p:nvSpPr>
            <p:cNvPr id="111646" name="Rounded Rectangle 9">
              <a:extLst>
                <a:ext uri="{FF2B5EF4-FFF2-40B4-BE49-F238E27FC236}">
                  <a16:creationId xmlns:a16="http://schemas.microsoft.com/office/drawing/2014/main" id="{D4D95675-AEB6-0447-B227-7872D60B0740}"/>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43" name="TextBox 10">
              <a:extLst>
                <a:ext uri="{FF2B5EF4-FFF2-40B4-BE49-F238E27FC236}">
                  <a16:creationId xmlns:a16="http://schemas.microsoft.com/office/drawing/2014/main" id="{2FE29C57-1868-EC48-A21A-E82D91FC28BA}"/>
                </a:ext>
              </a:extLst>
            </p:cNvPr>
            <p:cNvSpPr txBox="1"/>
            <p:nvPr/>
          </p:nvSpPr>
          <p:spPr>
            <a:xfrm>
              <a:off x="3398502" y="5594455"/>
              <a:ext cx="1161010" cy="369001"/>
            </a:xfrm>
            <a:prstGeom prst="rect">
              <a:avLst/>
            </a:prstGeom>
            <a:noFill/>
          </p:spPr>
          <p:txBody>
            <a:bodyPr wrap="none">
              <a:spAutoFit/>
            </a:bodyPr>
            <a:lstStyle/>
            <a:p>
              <a:pPr algn="ctr">
                <a:defRPr/>
              </a:pPr>
              <a:r>
                <a:rPr lang="en-US" altLang="zh-CN" kern="0" dirty="0">
                  <a:solidFill>
                    <a:sysClr val="windowText" lastClr="000000"/>
                  </a:solidFill>
                  <a:ea typeface="SimHei" panose="02010609060101010101" pitchFamily="49" charset="-122"/>
                  <a:cs typeface="Arial" charset="0"/>
                </a:rPr>
                <a:t>Percolator</a:t>
              </a:r>
              <a:endParaRPr lang="zh-CN" altLang="en-US" kern="0" dirty="0">
                <a:solidFill>
                  <a:sysClr val="windowText" lastClr="000000"/>
                </a:solidFill>
                <a:ea typeface="SimHei" panose="02010609060101010101" pitchFamily="49" charset="-122"/>
                <a:cs typeface="Arial" charset="0"/>
              </a:endParaRPr>
            </a:p>
          </p:txBody>
        </p:sp>
      </p:grpSp>
      <p:sp>
        <p:nvSpPr>
          <p:cNvPr id="111622" name="Up Arrow 11">
            <a:extLst>
              <a:ext uri="{FF2B5EF4-FFF2-40B4-BE49-F238E27FC236}">
                <a16:creationId xmlns:a16="http://schemas.microsoft.com/office/drawing/2014/main" id="{85D22F74-28AE-014D-B052-81E1FB10DE30}"/>
              </a:ext>
            </a:extLst>
          </p:cNvPr>
          <p:cNvSpPr>
            <a:spLocks noChangeArrowheads="1"/>
          </p:cNvSpPr>
          <p:nvPr/>
        </p:nvSpPr>
        <p:spPr bwMode="auto">
          <a:xfrm>
            <a:off x="5038726" y="4179889"/>
            <a:ext cx="504825" cy="504825"/>
          </a:xfrm>
          <a:prstGeom prst="up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23" name="TextBox 12">
            <a:extLst>
              <a:ext uri="{FF2B5EF4-FFF2-40B4-BE49-F238E27FC236}">
                <a16:creationId xmlns:a16="http://schemas.microsoft.com/office/drawing/2014/main" id="{1B364F10-DFDB-6F44-B04F-3C931B380431}"/>
              </a:ext>
            </a:extLst>
          </p:cNvPr>
          <p:cNvSpPr txBox="1">
            <a:spLocks noChangeArrowheads="1"/>
          </p:cNvSpPr>
          <p:nvPr/>
        </p:nvSpPr>
        <p:spPr bwMode="auto">
          <a:xfrm>
            <a:off x="2730501" y="4173538"/>
            <a:ext cx="1801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00"/>
                </a:solidFill>
                <a:latin typeface="+mn-lt"/>
                <a:ea typeface="SimHei" panose="02010609060101010101" pitchFamily="49" charset="-122"/>
              </a:rPr>
              <a:t>结构化数据需求</a:t>
            </a:r>
            <a:endParaRPr lang="en-US" altLang="zh-CN" dirty="0">
              <a:solidFill>
                <a:srgbClr val="000000"/>
              </a:solidFill>
              <a:latin typeface="+mn-lt"/>
              <a:ea typeface="SimHei" panose="02010609060101010101" pitchFamily="49" charset="-122"/>
            </a:endParaRPr>
          </a:p>
          <a:p>
            <a:pPr eaLnBrk="1" hangingPunct="1"/>
            <a:r>
              <a:rPr lang="zh-CN" altLang="en-US" dirty="0">
                <a:solidFill>
                  <a:srgbClr val="000000"/>
                </a:solidFill>
                <a:latin typeface="+mn-lt"/>
                <a:ea typeface="SimHei" panose="02010609060101010101" pitchFamily="49" charset="-122"/>
              </a:rPr>
              <a:t>随机读写需求</a:t>
            </a:r>
          </a:p>
        </p:txBody>
      </p:sp>
      <p:grpSp>
        <p:nvGrpSpPr>
          <p:cNvPr id="111624" name="Group 13">
            <a:extLst>
              <a:ext uri="{FF2B5EF4-FFF2-40B4-BE49-F238E27FC236}">
                <a16:creationId xmlns:a16="http://schemas.microsoft.com/office/drawing/2014/main" id="{49534704-6B55-AE47-8A94-98DC3C716AA8}"/>
              </a:ext>
            </a:extLst>
          </p:cNvPr>
          <p:cNvGrpSpPr>
            <a:grpSpLocks/>
          </p:cNvGrpSpPr>
          <p:nvPr/>
        </p:nvGrpSpPr>
        <p:grpSpPr bwMode="auto">
          <a:xfrm>
            <a:off x="8142288" y="2535239"/>
            <a:ext cx="2233612" cy="719137"/>
            <a:chOff x="2854152" y="5423158"/>
            <a:chExt cx="2232248" cy="720080"/>
          </a:xfrm>
        </p:grpSpPr>
        <p:sp>
          <p:nvSpPr>
            <p:cNvPr id="111644" name="Rounded Rectangle 14">
              <a:extLst>
                <a:ext uri="{FF2B5EF4-FFF2-40B4-BE49-F238E27FC236}">
                  <a16:creationId xmlns:a16="http://schemas.microsoft.com/office/drawing/2014/main" id="{57B20695-B93E-B54F-94F2-ED6FD10C7449}"/>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48" name="TextBox 15">
              <a:extLst>
                <a:ext uri="{FF2B5EF4-FFF2-40B4-BE49-F238E27FC236}">
                  <a16:creationId xmlns:a16="http://schemas.microsoft.com/office/drawing/2014/main" id="{E4319CF5-1DCB-5D4A-ABF9-335BDDC76790}"/>
                </a:ext>
              </a:extLst>
            </p:cNvPr>
            <p:cNvSpPr txBox="1"/>
            <p:nvPr/>
          </p:nvSpPr>
          <p:spPr>
            <a:xfrm>
              <a:off x="3331624" y="5594833"/>
              <a:ext cx="1294755" cy="369816"/>
            </a:xfrm>
            <a:prstGeom prst="rect">
              <a:avLst/>
            </a:prstGeom>
            <a:noFill/>
          </p:spPr>
          <p:txBody>
            <a:bodyPr wrap="none">
              <a:spAutoFit/>
            </a:bodyPr>
            <a:lstStyle/>
            <a:p>
              <a:pPr algn="ctr">
                <a:defRPr/>
              </a:pPr>
              <a:r>
                <a:rPr lang="en-US" altLang="zh-CN" kern="0" dirty="0">
                  <a:solidFill>
                    <a:sysClr val="windowText" lastClr="000000"/>
                  </a:solidFill>
                  <a:ea typeface="SimHei" panose="02010609060101010101" pitchFamily="49" charset="-122"/>
                  <a:cs typeface="Arial" charset="0"/>
                </a:rPr>
                <a:t>Spanner,</a:t>
              </a:r>
              <a:r>
                <a:rPr lang="zh-CN" altLang="en-US" kern="0" dirty="0">
                  <a:solidFill>
                    <a:sysClr val="windowText" lastClr="000000"/>
                  </a:solidFill>
                  <a:ea typeface="SimHei" panose="02010609060101010101" pitchFamily="49" charset="-122"/>
                  <a:cs typeface="Arial" charset="0"/>
                </a:rPr>
                <a:t> </a:t>
              </a:r>
              <a:r>
                <a:rPr lang="en-US" altLang="zh-CN" kern="0" dirty="0">
                  <a:solidFill>
                    <a:sysClr val="windowText" lastClr="000000"/>
                  </a:solidFill>
                  <a:ea typeface="SimHei" panose="02010609060101010101" pitchFamily="49" charset="-122"/>
                  <a:cs typeface="Arial" charset="0"/>
                </a:rPr>
                <a:t>F1</a:t>
              </a:r>
              <a:endParaRPr lang="zh-CN" altLang="en-US" kern="0" dirty="0">
                <a:solidFill>
                  <a:sysClr val="windowText" lastClr="000000"/>
                </a:solidFill>
                <a:ea typeface="SimHei" panose="02010609060101010101" pitchFamily="49" charset="-122"/>
                <a:cs typeface="Arial" charset="0"/>
              </a:endParaRPr>
            </a:p>
          </p:txBody>
        </p:sp>
      </p:grpSp>
      <p:grpSp>
        <p:nvGrpSpPr>
          <p:cNvPr id="111625" name="Group 16">
            <a:extLst>
              <a:ext uri="{FF2B5EF4-FFF2-40B4-BE49-F238E27FC236}">
                <a16:creationId xmlns:a16="http://schemas.microsoft.com/office/drawing/2014/main" id="{C20E1C73-68B8-A649-A140-56CBD3114151}"/>
              </a:ext>
            </a:extLst>
          </p:cNvPr>
          <p:cNvGrpSpPr>
            <a:grpSpLocks/>
          </p:cNvGrpSpPr>
          <p:nvPr/>
        </p:nvGrpSpPr>
        <p:grpSpPr bwMode="auto">
          <a:xfrm>
            <a:off x="4276498" y="3330576"/>
            <a:ext cx="2351541" cy="720725"/>
            <a:chOff x="2802555" y="5423158"/>
            <a:chExt cx="2352678" cy="720080"/>
          </a:xfrm>
        </p:grpSpPr>
        <p:sp>
          <p:nvSpPr>
            <p:cNvPr id="111642" name="Rounded Rectangle 17">
              <a:extLst>
                <a:ext uri="{FF2B5EF4-FFF2-40B4-BE49-F238E27FC236}">
                  <a16:creationId xmlns:a16="http://schemas.microsoft.com/office/drawing/2014/main" id="{3E44F516-6D1C-D94A-9403-3E6674FB378E}"/>
                </a:ext>
              </a:extLst>
            </p:cNvPr>
            <p:cNvSpPr>
              <a:spLocks noChangeArrowheads="1"/>
            </p:cNvSpPr>
            <p:nvPr/>
          </p:nvSpPr>
          <p:spPr bwMode="auto">
            <a:xfrm>
              <a:off x="2853607" y="5423158"/>
              <a:ext cx="2233104"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111643" name="TextBox 18">
              <a:extLst>
                <a:ext uri="{FF2B5EF4-FFF2-40B4-BE49-F238E27FC236}">
                  <a16:creationId xmlns:a16="http://schemas.microsoft.com/office/drawing/2014/main" id="{BCE641BA-CAD8-CF49-B7D6-31A3C1F1A7B6}"/>
                </a:ext>
              </a:extLst>
            </p:cNvPr>
            <p:cNvSpPr txBox="1">
              <a:spLocks noChangeArrowheads="1"/>
            </p:cNvSpPr>
            <p:nvPr/>
          </p:nvSpPr>
          <p:spPr bwMode="auto">
            <a:xfrm>
              <a:off x="2802555" y="5594455"/>
              <a:ext cx="2352678" cy="36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latin typeface="+mn-lt"/>
                  <a:ea typeface="SimHei" panose="02010609060101010101" pitchFamily="49" charset="-122"/>
                </a:rPr>
                <a:t>BigTable</a:t>
              </a:r>
              <a:r>
                <a:rPr lang="zh-CN" altLang="en-US">
                  <a:solidFill>
                    <a:srgbClr val="000000"/>
                  </a:solidFill>
                  <a:latin typeface="+mn-lt"/>
                  <a:ea typeface="SimHei" panose="02010609060101010101" pitchFamily="49" charset="-122"/>
                </a:rPr>
                <a:t>分布式数据库</a:t>
              </a:r>
            </a:p>
          </p:txBody>
        </p:sp>
      </p:grpSp>
      <p:sp>
        <p:nvSpPr>
          <p:cNvPr id="111626" name="Up Arrow 19">
            <a:extLst>
              <a:ext uri="{FF2B5EF4-FFF2-40B4-BE49-F238E27FC236}">
                <a16:creationId xmlns:a16="http://schemas.microsoft.com/office/drawing/2014/main" id="{BA288542-0963-4F4C-8B27-4A3B25CE62F9}"/>
              </a:ext>
            </a:extLst>
          </p:cNvPr>
          <p:cNvSpPr>
            <a:spLocks noChangeArrowheads="1"/>
          </p:cNvSpPr>
          <p:nvPr/>
        </p:nvSpPr>
        <p:spPr bwMode="auto">
          <a:xfrm>
            <a:off x="3775076" y="2743201"/>
            <a:ext cx="595313" cy="511175"/>
          </a:xfrm>
          <a:prstGeom prst="up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27" name="Up Arrow 20">
            <a:extLst>
              <a:ext uri="{FF2B5EF4-FFF2-40B4-BE49-F238E27FC236}">
                <a16:creationId xmlns:a16="http://schemas.microsoft.com/office/drawing/2014/main" id="{4FC735F4-59CA-6F49-9BBF-C91E7FFD9971}"/>
              </a:ext>
            </a:extLst>
          </p:cNvPr>
          <p:cNvSpPr>
            <a:spLocks noChangeArrowheads="1"/>
          </p:cNvSpPr>
          <p:nvPr/>
        </p:nvSpPr>
        <p:spPr bwMode="auto">
          <a:xfrm>
            <a:off x="5118101" y="2711451"/>
            <a:ext cx="595313" cy="512763"/>
          </a:xfrm>
          <a:prstGeom prst="up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28" name="TextBox 21">
            <a:extLst>
              <a:ext uri="{FF2B5EF4-FFF2-40B4-BE49-F238E27FC236}">
                <a16:creationId xmlns:a16="http://schemas.microsoft.com/office/drawing/2014/main" id="{5F735213-2A75-D74B-BA83-639B0BC078D6}"/>
              </a:ext>
            </a:extLst>
          </p:cNvPr>
          <p:cNvSpPr txBox="1">
            <a:spLocks noChangeArrowheads="1"/>
          </p:cNvSpPr>
          <p:nvPr/>
        </p:nvSpPr>
        <p:spPr bwMode="auto">
          <a:xfrm>
            <a:off x="1770063" y="2743200"/>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dirty="0">
                <a:solidFill>
                  <a:srgbClr val="000000"/>
                </a:solidFill>
                <a:latin typeface="+mn-lt"/>
                <a:ea typeface="SimHei" panose="02010609060101010101" pitchFamily="49" charset="-122"/>
              </a:rPr>
              <a:t>数据库中的触发器</a:t>
            </a:r>
          </a:p>
        </p:txBody>
      </p:sp>
      <p:sp>
        <p:nvSpPr>
          <p:cNvPr id="111629" name="TextBox 22">
            <a:extLst>
              <a:ext uri="{FF2B5EF4-FFF2-40B4-BE49-F238E27FC236}">
                <a16:creationId xmlns:a16="http://schemas.microsoft.com/office/drawing/2014/main" id="{489834C7-5FAB-5B49-ADFD-C32D21E15547}"/>
              </a:ext>
            </a:extLst>
          </p:cNvPr>
          <p:cNvSpPr txBox="1">
            <a:spLocks noChangeArrowheads="1"/>
          </p:cNvSpPr>
          <p:nvPr/>
        </p:nvSpPr>
        <p:spPr bwMode="auto">
          <a:xfrm>
            <a:off x="5807075" y="2832100"/>
            <a:ext cx="156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跨行的一致性</a:t>
            </a:r>
          </a:p>
        </p:txBody>
      </p:sp>
      <p:grpSp>
        <p:nvGrpSpPr>
          <p:cNvPr id="111630" name="Group 23">
            <a:extLst>
              <a:ext uri="{FF2B5EF4-FFF2-40B4-BE49-F238E27FC236}">
                <a16:creationId xmlns:a16="http://schemas.microsoft.com/office/drawing/2014/main" id="{B84E9FD2-306A-8244-B36D-879B7489A8B6}"/>
              </a:ext>
            </a:extLst>
          </p:cNvPr>
          <p:cNvGrpSpPr>
            <a:grpSpLocks/>
          </p:cNvGrpSpPr>
          <p:nvPr/>
        </p:nvGrpSpPr>
        <p:grpSpPr bwMode="auto">
          <a:xfrm>
            <a:off x="7440526" y="4684714"/>
            <a:ext cx="2935374" cy="719137"/>
            <a:chOff x="2672847" y="5423158"/>
            <a:chExt cx="2612100" cy="720080"/>
          </a:xfrm>
        </p:grpSpPr>
        <p:sp>
          <p:nvSpPr>
            <p:cNvPr id="111640" name="Rounded Rectangle 24">
              <a:extLst>
                <a:ext uri="{FF2B5EF4-FFF2-40B4-BE49-F238E27FC236}">
                  <a16:creationId xmlns:a16="http://schemas.microsoft.com/office/drawing/2014/main" id="{147442FB-924B-3B42-956E-98B81F3E727C}"/>
                </a:ext>
              </a:extLst>
            </p:cNvPr>
            <p:cNvSpPr>
              <a:spLocks noChangeArrowheads="1"/>
            </p:cNvSpPr>
            <p:nvPr/>
          </p:nvSpPr>
          <p:spPr bwMode="auto">
            <a:xfrm>
              <a:off x="2853943" y="5423158"/>
              <a:ext cx="2232442"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111641" name="TextBox 25">
              <a:extLst>
                <a:ext uri="{FF2B5EF4-FFF2-40B4-BE49-F238E27FC236}">
                  <a16:creationId xmlns:a16="http://schemas.microsoft.com/office/drawing/2014/main" id="{E3628C14-FB2C-DF41-8425-9D8BBF1DD65A}"/>
                </a:ext>
              </a:extLst>
            </p:cNvPr>
            <p:cNvSpPr txBox="1">
              <a:spLocks noChangeArrowheads="1"/>
            </p:cNvSpPr>
            <p:nvPr/>
          </p:nvSpPr>
          <p:spPr bwMode="auto">
            <a:xfrm>
              <a:off x="2672847" y="5594833"/>
              <a:ext cx="2612100" cy="36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latin typeface="+mn-lt"/>
                  <a:ea typeface="SimHei" panose="02010609060101010101" pitchFamily="49" charset="-122"/>
                </a:rPr>
                <a:t>Colossus</a:t>
              </a:r>
              <a:r>
                <a:rPr lang="zh-CN" altLang="en-US">
                  <a:solidFill>
                    <a:srgbClr val="000000"/>
                  </a:solidFill>
                  <a:latin typeface="+mn-lt"/>
                  <a:ea typeface="SimHei" panose="02010609060101010101" pitchFamily="49" charset="-122"/>
                </a:rPr>
                <a:t>分布式文件系统</a:t>
              </a:r>
            </a:p>
          </p:txBody>
        </p:sp>
      </p:grpSp>
      <p:sp>
        <p:nvSpPr>
          <p:cNvPr id="111631" name="Right Arrow 26">
            <a:extLst>
              <a:ext uri="{FF2B5EF4-FFF2-40B4-BE49-F238E27FC236}">
                <a16:creationId xmlns:a16="http://schemas.microsoft.com/office/drawing/2014/main" id="{93FFBAEE-F69E-A745-A05E-E69378B719A7}"/>
              </a:ext>
            </a:extLst>
          </p:cNvPr>
          <p:cNvSpPr>
            <a:spLocks noChangeArrowheads="1"/>
          </p:cNvSpPr>
          <p:nvPr/>
        </p:nvSpPr>
        <p:spPr bwMode="auto">
          <a:xfrm>
            <a:off x="6591301" y="4921250"/>
            <a:ext cx="784225" cy="368300"/>
          </a:xfrm>
          <a:prstGeom prst="rightArrow">
            <a:avLst>
              <a:gd name="adj1" fmla="val 50000"/>
              <a:gd name="adj2" fmla="val 49999"/>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32" name="TextBox 27">
            <a:extLst>
              <a:ext uri="{FF2B5EF4-FFF2-40B4-BE49-F238E27FC236}">
                <a16:creationId xmlns:a16="http://schemas.microsoft.com/office/drawing/2014/main" id="{19DEAE26-7118-CC4F-B2C9-8D33C1B0B453}"/>
              </a:ext>
            </a:extLst>
          </p:cNvPr>
          <p:cNvSpPr txBox="1">
            <a:spLocks noChangeArrowheads="1"/>
          </p:cNvSpPr>
          <p:nvPr/>
        </p:nvSpPr>
        <p:spPr bwMode="auto">
          <a:xfrm>
            <a:off x="6127751" y="5283200"/>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对上层支持过少</a:t>
            </a:r>
          </a:p>
        </p:txBody>
      </p:sp>
      <p:sp>
        <p:nvSpPr>
          <p:cNvPr id="111633" name="Right Arrow 28">
            <a:extLst>
              <a:ext uri="{FF2B5EF4-FFF2-40B4-BE49-F238E27FC236}">
                <a16:creationId xmlns:a16="http://schemas.microsoft.com/office/drawing/2014/main" id="{2FB6882A-C373-6341-8922-83383C490513}"/>
              </a:ext>
            </a:extLst>
          </p:cNvPr>
          <p:cNvSpPr>
            <a:spLocks noChangeArrowheads="1"/>
          </p:cNvSpPr>
          <p:nvPr/>
        </p:nvSpPr>
        <p:spPr bwMode="auto">
          <a:xfrm>
            <a:off x="7327900" y="2262189"/>
            <a:ext cx="812800" cy="1609725"/>
          </a:xfrm>
          <a:prstGeom prst="right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34" name="TextBox 29">
            <a:extLst>
              <a:ext uri="{FF2B5EF4-FFF2-40B4-BE49-F238E27FC236}">
                <a16:creationId xmlns:a16="http://schemas.microsoft.com/office/drawing/2014/main" id="{15A237DC-E75A-BA48-B258-4A398B13EBD7}"/>
              </a:ext>
            </a:extLst>
          </p:cNvPr>
          <p:cNvSpPr txBox="1">
            <a:spLocks noChangeArrowheads="1"/>
          </p:cNvSpPr>
          <p:nvPr/>
        </p:nvSpPr>
        <p:spPr bwMode="auto">
          <a:xfrm>
            <a:off x="6662738" y="3633788"/>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功能集成，</a:t>
            </a:r>
            <a:endParaRPr lang="en-US" altLang="zh-CN">
              <a:solidFill>
                <a:srgbClr val="000000"/>
              </a:solidFill>
              <a:latin typeface="+mn-lt"/>
              <a:ea typeface="SimHei" panose="02010609060101010101" pitchFamily="49" charset="-122"/>
            </a:endParaRPr>
          </a:p>
          <a:p>
            <a:pPr eaLnBrk="1" hangingPunct="1"/>
            <a:r>
              <a:rPr lang="zh-CN" altLang="en-US">
                <a:solidFill>
                  <a:srgbClr val="000000"/>
                </a:solidFill>
                <a:latin typeface="+mn-lt"/>
                <a:ea typeface="SimHei" panose="02010609060101010101" pitchFamily="49" charset="-122"/>
              </a:rPr>
              <a:t>重新设计以及增强</a:t>
            </a:r>
          </a:p>
        </p:txBody>
      </p:sp>
      <p:grpSp>
        <p:nvGrpSpPr>
          <p:cNvPr id="111635" name="Group 30">
            <a:extLst>
              <a:ext uri="{FF2B5EF4-FFF2-40B4-BE49-F238E27FC236}">
                <a16:creationId xmlns:a16="http://schemas.microsoft.com/office/drawing/2014/main" id="{F13B6FA0-4825-5243-8680-DEAB9BBA5A61}"/>
              </a:ext>
            </a:extLst>
          </p:cNvPr>
          <p:cNvGrpSpPr>
            <a:grpSpLocks/>
          </p:cNvGrpSpPr>
          <p:nvPr/>
        </p:nvGrpSpPr>
        <p:grpSpPr bwMode="auto">
          <a:xfrm>
            <a:off x="5137151" y="2057401"/>
            <a:ext cx="2232025" cy="720725"/>
            <a:chOff x="2854152" y="5423158"/>
            <a:chExt cx="2232248" cy="720080"/>
          </a:xfrm>
        </p:grpSpPr>
        <p:sp>
          <p:nvSpPr>
            <p:cNvPr id="111638" name="Rounded Rectangle 31">
              <a:extLst>
                <a:ext uri="{FF2B5EF4-FFF2-40B4-BE49-F238E27FC236}">
                  <a16:creationId xmlns:a16="http://schemas.microsoft.com/office/drawing/2014/main" id="{D50DC823-50F0-1C44-85A6-1029944505F4}"/>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65" name="TextBox 32">
              <a:extLst>
                <a:ext uri="{FF2B5EF4-FFF2-40B4-BE49-F238E27FC236}">
                  <a16:creationId xmlns:a16="http://schemas.microsoft.com/office/drawing/2014/main" id="{22696BF7-6F44-DE4C-A6C9-1FA6132C9CBA}"/>
                </a:ext>
              </a:extLst>
            </p:cNvPr>
            <p:cNvSpPr txBox="1"/>
            <p:nvPr/>
          </p:nvSpPr>
          <p:spPr>
            <a:xfrm>
              <a:off x="3367241" y="5594455"/>
              <a:ext cx="1223534" cy="369001"/>
            </a:xfrm>
            <a:prstGeom prst="rect">
              <a:avLst/>
            </a:prstGeom>
            <a:noFill/>
          </p:spPr>
          <p:txBody>
            <a:bodyPr wrap="none">
              <a:spAutoFit/>
            </a:bodyPr>
            <a:lstStyle/>
            <a:p>
              <a:pPr algn="ctr">
                <a:defRPr/>
              </a:pPr>
              <a:r>
                <a:rPr lang="en-US" altLang="zh-CN" kern="0" dirty="0">
                  <a:solidFill>
                    <a:sysClr val="windowText" lastClr="000000"/>
                  </a:solidFill>
                  <a:ea typeface="SimHei" panose="02010609060101010101" pitchFamily="49" charset="-122"/>
                  <a:cs typeface="Arial" charset="0"/>
                </a:rPr>
                <a:t>Megastore</a:t>
              </a:r>
              <a:endParaRPr lang="zh-CN" altLang="en-US" kern="0" dirty="0">
                <a:solidFill>
                  <a:sysClr val="windowText" lastClr="000000"/>
                </a:solidFill>
                <a:ea typeface="SimHei" panose="02010609060101010101" pitchFamily="49" charset="-122"/>
                <a:cs typeface="Arial" charset="0"/>
              </a:endParaRPr>
            </a:p>
          </p:txBody>
        </p:sp>
      </p:grpSp>
      <p:sp>
        <p:nvSpPr>
          <p:cNvPr id="111636" name="Up Arrow 33">
            <a:extLst>
              <a:ext uri="{FF2B5EF4-FFF2-40B4-BE49-F238E27FC236}">
                <a16:creationId xmlns:a16="http://schemas.microsoft.com/office/drawing/2014/main" id="{E952CB18-9BF8-2A4B-B4A8-2C9311CBCCD4}"/>
              </a:ext>
            </a:extLst>
          </p:cNvPr>
          <p:cNvSpPr>
            <a:spLocks noChangeArrowheads="1"/>
          </p:cNvSpPr>
          <p:nvPr/>
        </p:nvSpPr>
        <p:spPr bwMode="auto">
          <a:xfrm>
            <a:off x="9156701" y="3502026"/>
            <a:ext cx="581025" cy="930275"/>
          </a:xfrm>
          <a:prstGeom prst="upArrow">
            <a:avLst>
              <a:gd name="adj1" fmla="val 50000"/>
              <a:gd name="adj2" fmla="val 49997"/>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1637" name="TextBox 34">
            <a:extLst>
              <a:ext uri="{FF2B5EF4-FFF2-40B4-BE49-F238E27FC236}">
                <a16:creationId xmlns:a16="http://schemas.microsoft.com/office/drawing/2014/main" id="{C08EB263-8E4D-9546-B12B-0A73E91A6433}"/>
              </a:ext>
            </a:extLst>
          </p:cNvPr>
          <p:cNvSpPr txBox="1">
            <a:spLocks noChangeArrowheads="1"/>
          </p:cNvSpPr>
          <p:nvPr/>
        </p:nvSpPr>
        <p:spPr bwMode="auto">
          <a:xfrm>
            <a:off x="7927975" y="1752601"/>
            <a:ext cx="2324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solidFill>
                  <a:srgbClr val="000000"/>
                </a:solidFill>
                <a:latin typeface="+mn-lt"/>
                <a:ea typeface="SimHei" panose="02010609060101010101" pitchFamily="49" charset="-122"/>
              </a:rPr>
              <a:t>Linearizable </a:t>
            </a:r>
            <a:r>
              <a:rPr lang="zh-CN" altLang="en-US">
                <a:solidFill>
                  <a:srgbClr val="000000"/>
                </a:solidFill>
                <a:latin typeface="+mn-lt"/>
                <a:ea typeface="SimHei" panose="02010609060101010101" pitchFamily="49" charset="-122"/>
              </a:rPr>
              <a:t>的特殊模式的分布式数据库</a:t>
            </a:r>
          </a:p>
        </p:txBody>
      </p:sp>
    </p:spTree>
    <p:extLst>
      <p:ext uri="{BB962C8B-B14F-4D97-AF65-F5344CB8AC3E}">
        <p14:creationId xmlns:p14="http://schemas.microsoft.com/office/powerpoint/2010/main" val="3510089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5" name="Group 20">
            <a:extLst>
              <a:ext uri="{FF2B5EF4-FFF2-40B4-BE49-F238E27FC236}">
                <a16:creationId xmlns:a16="http://schemas.microsoft.com/office/drawing/2014/main" id="{BAEB40B6-5F8F-6E4B-9F00-DA49ED5FC955}"/>
              </a:ext>
            </a:extLst>
          </p:cNvPr>
          <p:cNvGrpSpPr>
            <a:grpSpLocks/>
          </p:cNvGrpSpPr>
          <p:nvPr/>
        </p:nvGrpSpPr>
        <p:grpSpPr bwMode="auto">
          <a:xfrm>
            <a:off x="2744789" y="2108200"/>
            <a:ext cx="2232025" cy="719138"/>
            <a:chOff x="2854152" y="5423158"/>
            <a:chExt cx="2232248" cy="720080"/>
          </a:xfrm>
        </p:grpSpPr>
        <p:sp>
          <p:nvSpPr>
            <p:cNvPr id="113691" name="Rounded Rectangle 21">
              <a:extLst>
                <a:ext uri="{FF2B5EF4-FFF2-40B4-BE49-F238E27FC236}">
                  <a16:creationId xmlns:a16="http://schemas.microsoft.com/office/drawing/2014/main" id="{1417CEB1-0A47-D340-A49C-5DC304951764}"/>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32" name="TextBox 22">
              <a:extLst>
                <a:ext uri="{FF2B5EF4-FFF2-40B4-BE49-F238E27FC236}">
                  <a16:creationId xmlns:a16="http://schemas.microsoft.com/office/drawing/2014/main" id="{20DAEEC1-4D45-0E47-B115-CBA1D3842923}"/>
                </a:ext>
              </a:extLst>
            </p:cNvPr>
            <p:cNvSpPr txBox="1"/>
            <p:nvPr/>
          </p:nvSpPr>
          <p:spPr>
            <a:xfrm>
              <a:off x="3540383" y="5594833"/>
              <a:ext cx="877251" cy="369816"/>
            </a:xfrm>
            <a:prstGeom prst="rect">
              <a:avLst/>
            </a:prstGeom>
            <a:noFill/>
          </p:spPr>
          <p:txBody>
            <a:bodyPr wrap="none">
              <a:spAutoFit/>
            </a:bodyPr>
            <a:lstStyle/>
            <a:p>
              <a:pPr algn="ctr">
                <a:defRPr/>
              </a:pPr>
              <a:r>
                <a:rPr lang="en-US" altLang="zh-CN" kern="0" dirty="0" err="1">
                  <a:solidFill>
                    <a:sysClr val="windowText" lastClr="000000"/>
                  </a:solidFill>
                  <a:ea typeface="SimHei" panose="02010609060101010101" pitchFamily="49" charset="-122"/>
                  <a:cs typeface="Arial" charset="0"/>
                </a:rPr>
                <a:t>Dremel</a:t>
              </a:r>
              <a:endParaRPr lang="zh-CN" altLang="en-US" kern="0" dirty="0">
                <a:solidFill>
                  <a:sysClr val="windowText" lastClr="000000"/>
                </a:solidFill>
                <a:ea typeface="SimHei" panose="02010609060101010101" pitchFamily="49" charset="-122"/>
                <a:cs typeface="Arial" charset="0"/>
              </a:endParaRPr>
            </a:p>
          </p:txBody>
        </p:sp>
      </p:grpSp>
      <p:grpSp>
        <p:nvGrpSpPr>
          <p:cNvPr id="113667" name="Group 3">
            <a:extLst>
              <a:ext uri="{FF2B5EF4-FFF2-40B4-BE49-F238E27FC236}">
                <a16:creationId xmlns:a16="http://schemas.microsoft.com/office/drawing/2014/main" id="{C042A52A-2964-EC43-91EE-204D5E4C4232}"/>
              </a:ext>
            </a:extLst>
          </p:cNvPr>
          <p:cNvGrpSpPr>
            <a:grpSpLocks/>
          </p:cNvGrpSpPr>
          <p:nvPr/>
        </p:nvGrpSpPr>
        <p:grpSpPr bwMode="auto">
          <a:xfrm>
            <a:off x="4257676" y="5016500"/>
            <a:ext cx="2232025" cy="719138"/>
            <a:chOff x="2854152" y="5423158"/>
            <a:chExt cx="2232248" cy="720080"/>
          </a:xfrm>
        </p:grpSpPr>
        <p:sp>
          <p:nvSpPr>
            <p:cNvPr id="113689" name="Rounded Rectangle 4">
              <a:extLst>
                <a:ext uri="{FF2B5EF4-FFF2-40B4-BE49-F238E27FC236}">
                  <a16:creationId xmlns:a16="http://schemas.microsoft.com/office/drawing/2014/main" id="{0345CC4C-AF80-BA45-97DF-0F501937E33D}"/>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36" name="TextBox 5">
              <a:extLst>
                <a:ext uri="{FF2B5EF4-FFF2-40B4-BE49-F238E27FC236}">
                  <a16:creationId xmlns:a16="http://schemas.microsoft.com/office/drawing/2014/main" id="{41462865-0D66-AF48-A2D8-CAF47F65F863}"/>
                </a:ext>
              </a:extLst>
            </p:cNvPr>
            <p:cNvSpPr txBox="1"/>
            <p:nvPr/>
          </p:nvSpPr>
          <p:spPr>
            <a:xfrm>
              <a:off x="3323154" y="5594833"/>
              <a:ext cx="1311709" cy="369816"/>
            </a:xfrm>
            <a:prstGeom prst="rect">
              <a:avLst/>
            </a:prstGeom>
            <a:noFill/>
          </p:spPr>
          <p:txBody>
            <a:bodyPr wrap="none">
              <a:spAutoFit/>
            </a:bodyPr>
            <a:lstStyle/>
            <a:p>
              <a:pPr algn="ctr">
                <a:defRPr/>
              </a:pPr>
              <a:r>
                <a:rPr lang="en-US" altLang="zh-CN" kern="0" dirty="0" err="1">
                  <a:solidFill>
                    <a:sysClr val="windowText" lastClr="000000"/>
                  </a:solidFill>
                  <a:ea typeface="SimHei" panose="02010609060101010101" pitchFamily="49" charset="-122"/>
                  <a:cs typeface="Arial" charset="0"/>
                </a:rPr>
                <a:t>MapReduce</a:t>
              </a:r>
              <a:endParaRPr lang="zh-CN" altLang="en-US" kern="0" dirty="0">
                <a:solidFill>
                  <a:sysClr val="windowText" lastClr="000000"/>
                </a:solidFill>
                <a:ea typeface="SimHei" panose="02010609060101010101" pitchFamily="49" charset="-122"/>
                <a:cs typeface="Arial" charset="0"/>
              </a:endParaRPr>
            </a:p>
          </p:txBody>
        </p:sp>
      </p:grpSp>
      <p:sp>
        <p:nvSpPr>
          <p:cNvPr id="113668" name="TextBox 6">
            <a:extLst>
              <a:ext uri="{FF2B5EF4-FFF2-40B4-BE49-F238E27FC236}">
                <a16:creationId xmlns:a16="http://schemas.microsoft.com/office/drawing/2014/main" id="{6A91D092-EA69-4041-98CD-8BA9FA1780B2}"/>
              </a:ext>
            </a:extLst>
          </p:cNvPr>
          <p:cNvSpPr txBox="1">
            <a:spLocks noChangeArrowheads="1"/>
          </p:cNvSpPr>
          <p:nvPr/>
        </p:nvSpPr>
        <p:spPr bwMode="auto">
          <a:xfrm>
            <a:off x="1676400" y="5176839"/>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搜索引擎需求</a:t>
            </a:r>
          </a:p>
        </p:txBody>
      </p:sp>
      <p:sp>
        <p:nvSpPr>
          <p:cNvPr id="113669" name="Right Arrow 7">
            <a:extLst>
              <a:ext uri="{FF2B5EF4-FFF2-40B4-BE49-F238E27FC236}">
                <a16:creationId xmlns:a16="http://schemas.microsoft.com/office/drawing/2014/main" id="{DB24C63E-5983-6E4F-81D4-53F348D6F936}"/>
              </a:ext>
            </a:extLst>
          </p:cNvPr>
          <p:cNvSpPr>
            <a:spLocks noChangeArrowheads="1"/>
          </p:cNvSpPr>
          <p:nvPr/>
        </p:nvSpPr>
        <p:spPr bwMode="auto">
          <a:xfrm>
            <a:off x="3536950" y="5114926"/>
            <a:ext cx="647700" cy="549275"/>
          </a:xfrm>
          <a:prstGeom prst="rightArrow">
            <a:avLst>
              <a:gd name="adj1" fmla="val 50000"/>
              <a:gd name="adj2" fmla="val 50001"/>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grpSp>
        <p:nvGrpSpPr>
          <p:cNvPr id="113670" name="Group 8">
            <a:extLst>
              <a:ext uri="{FF2B5EF4-FFF2-40B4-BE49-F238E27FC236}">
                <a16:creationId xmlns:a16="http://schemas.microsoft.com/office/drawing/2014/main" id="{01775781-2C51-4D42-AB86-C6837BC0C06D}"/>
              </a:ext>
            </a:extLst>
          </p:cNvPr>
          <p:cNvGrpSpPr>
            <a:grpSpLocks/>
          </p:cNvGrpSpPr>
          <p:nvPr/>
        </p:nvGrpSpPr>
        <p:grpSpPr bwMode="auto">
          <a:xfrm>
            <a:off x="2397126" y="3430589"/>
            <a:ext cx="2232025" cy="720725"/>
            <a:chOff x="2854152" y="5423158"/>
            <a:chExt cx="2232248" cy="720080"/>
          </a:xfrm>
        </p:grpSpPr>
        <p:sp>
          <p:nvSpPr>
            <p:cNvPr id="113687" name="Rounded Rectangle 9">
              <a:extLst>
                <a:ext uri="{FF2B5EF4-FFF2-40B4-BE49-F238E27FC236}">
                  <a16:creationId xmlns:a16="http://schemas.microsoft.com/office/drawing/2014/main" id="{A9853D62-3403-B745-A1CC-6EEE44388C9B}"/>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41" name="TextBox 10">
              <a:extLst>
                <a:ext uri="{FF2B5EF4-FFF2-40B4-BE49-F238E27FC236}">
                  <a16:creationId xmlns:a16="http://schemas.microsoft.com/office/drawing/2014/main" id="{23DE28B9-11DD-3941-AAD1-25A2B8059976}"/>
                </a:ext>
              </a:extLst>
            </p:cNvPr>
            <p:cNvSpPr txBox="1"/>
            <p:nvPr/>
          </p:nvSpPr>
          <p:spPr>
            <a:xfrm>
              <a:off x="3541986" y="5594455"/>
              <a:ext cx="874044" cy="369001"/>
            </a:xfrm>
            <a:prstGeom prst="rect">
              <a:avLst/>
            </a:prstGeom>
            <a:noFill/>
          </p:spPr>
          <p:txBody>
            <a:bodyPr wrap="none">
              <a:spAutoFit/>
            </a:bodyPr>
            <a:lstStyle/>
            <a:p>
              <a:pPr algn="ctr">
                <a:defRPr/>
              </a:pPr>
              <a:r>
                <a:rPr lang="en-US" altLang="zh-CN" kern="0" dirty="0" err="1">
                  <a:solidFill>
                    <a:sysClr val="windowText" lastClr="000000"/>
                  </a:solidFill>
                  <a:ea typeface="SimHei" panose="02010609060101010101" pitchFamily="49" charset="-122"/>
                  <a:cs typeface="Arial" charset="0"/>
                </a:rPr>
                <a:t>Sawzall</a:t>
              </a:r>
              <a:endParaRPr lang="zh-CN" altLang="en-US" kern="0" dirty="0">
                <a:solidFill>
                  <a:sysClr val="windowText" lastClr="000000"/>
                </a:solidFill>
                <a:ea typeface="SimHei" panose="02010609060101010101" pitchFamily="49" charset="-122"/>
                <a:cs typeface="Arial" charset="0"/>
              </a:endParaRPr>
            </a:p>
          </p:txBody>
        </p:sp>
      </p:grpSp>
      <p:sp>
        <p:nvSpPr>
          <p:cNvPr id="113671" name="Up Arrow 11">
            <a:extLst>
              <a:ext uri="{FF2B5EF4-FFF2-40B4-BE49-F238E27FC236}">
                <a16:creationId xmlns:a16="http://schemas.microsoft.com/office/drawing/2014/main" id="{3B136426-CDF4-4849-BCB4-80E4070B1887}"/>
              </a:ext>
            </a:extLst>
          </p:cNvPr>
          <p:cNvSpPr>
            <a:spLocks noChangeArrowheads="1"/>
          </p:cNvSpPr>
          <p:nvPr/>
        </p:nvSpPr>
        <p:spPr bwMode="auto">
          <a:xfrm>
            <a:off x="4132264" y="4295775"/>
            <a:ext cx="579437" cy="647700"/>
          </a:xfrm>
          <a:prstGeom prst="upArrow">
            <a:avLst>
              <a:gd name="adj1" fmla="val 50000"/>
              <a:gd name="adj2" fmla="val 50001"/>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3672" name="TextBox 12">
            <a:extLst>
              <a:ext uri="{FF2B5EF4-FFF2-40B4-BE49-F238E27FC236}">
                <a16:creationId xmlns:a16="http://schemas.microsoft.com/office/drawing/2014/main" id="{E8BC253A-557E-6D44-B36B-2717DEA1A686}"/>
              </a:ext>
            </a:extLst>
          </p:cNvPr>
          <p:cNvSpPr txBox="1">
            <a:spLocks noChangeArrowheads="1"/>
          </p:cNvSpPr>
          <p:nvPr/>
        </p:nvSpPr>
        <p:spPr bwMode="auto">
          <a:xfrm>
            <a:off x="2322513" y="4237039"/>
            <a:ext cx="23669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对数据查询语言的支持，翻译为底层</a:t>
            </a:r>
            <a:r>
              <a:rPr lang="en-US" altLang="zh-CN">
                <a:solidFill>
                  <a:srgbClr val="000000"/>
                </a:solidFill>
                <a:latin typeface="+mn-lt"/>
                <a:ea typeface="SimHei" panose="02010609060101010101" pitchFamily="49" charset="-122"/>
              </a:rPr>
              <a:t>MapReduce</a:t>
            </a:r>
            <a:endParaRPr lang="zh-CN" altLang="en-US">
              <a:solidFill>
                <a:srgbClr val="000000"/>
              </a:solidFill>
              <a:latin typeface="+mn-lt"/>
              <a:ea typeface="SimHei" panose="02010609060101010101" pitchFamily="49" charset="-122"/>
            </a:endParaRPr>
          </a:p>
        </p:txBody>
      </p:sp>
      <p:cxnSp>
        <p:nvCxnSpPr>
          <p:cNvPr id="113673" name="Straight Arrow Connector 13">
            <a:extLst>
              <a:ext uri="{FF2B5EF4-FFF2-40B4-BE49-F238E27FC236}">
                <a16:creationId xmlns:a16="http://schemas.microsoft.com/office/drawing/2014/main" id="{1BC12A57-A4B0-7A43-AA2A-E73A45F6E1A8}"/>
              </a:ext>
            </a:extLst>
          </p:cNvPr>
          <p:cNvCxnSpPr>
            <a:cxnSpLocks noChangeShapeType="1"/>
          </p:cNvCxnSpPr>
          <p:nvPr/>
        </p:nvCxnSpPr>
        <p:spPr bwMode="auto">
          <a:xfrm>
            <a:off x="6634163" y="5414963"/>
            <a:ext cx="1079500" cy="0"/>
          </a:xfrm>
          <a:prstGeom prst="straightConnector1">
            <a:avLst/>
          </a:prstGeom>
          <a:noFill/>
          <a:ln w="28575">
            <a:solidFill>
              <a:srgbClr val="333333"/>
            </a:solidFill>
            <a:prstDash val="sys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3674" name="TextBox 14">
            <a:extLst>
              <a:ext uri="{FF2B5EF4-FFF2-40B4-BE49-F238E27FC236}">
                <a16:creationId xmlns:a16="http://schemas.microsoft.com/office/drawing/2014/main" id="{4D135F27-C9DD-8147-ABA7-71FFAF29B6C4}"/>
              </a:ext>
            </a:extLst>
          </p:cNvPr>
          <p:cNvSpPr txBox="1">
            <a:spLocks noChangeArrowheads="1"/>
          </p:cNvSpPr>
          <p:nvPr/>
        </p:nvSpPr>
        <p:spPr bwMode="auto">
          <a:xfrm>
            <a:off x="7627938" y="4943475"/>
            <a:ext cx="2102627" cy="923330"/>
          </a:xfrm>
          <a:prstGeom prst="rect">
            <a:avLst/>
          </a:prstGeom>
          <a:noFill/>
          <a:ln w="9525">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对等物：</a:t>
            </a:r>
            <a:endParaRPr lang="en-US" altLang="zh-CN">
              <a:solidFill>
                <a:srgbClr val="000000"/>
              </a:solidFill>
              <a:latin typeface="+mn-lt"/>
              <a:ea typeface="SimHei" panose="02010609060101010101" pitchFamily="49" charset="-122"/>
            </a:endParaRPr>
          </a:p>
          <a:p>
            <a:pPr eaLnBrk="1" hangingPunct="1"/>
            <a:r>
              <a:rPr lang="en-US" altLang="zh-CN">
                <a:solidFill>
                  <a:srgbClr val="000000"/>
                </a:solidFill>
                <a:latin typeface="+mn-lt"/>
                <a:ea typeface="SimHei" panose="02010609060101010101" pitchFamily="49" charset="-122"/>
              </a:rPr>
              <a:t>Hadoop MapReduce</a:t>
            </a:r>
          </a:p>
          <a:p>
            <a:pPr eaLnBrk="1" hangingPunct="1"/>
            <a:r>
              <a:rPr lang="en-US" altLang="zh-CN">
                <a:solidFill>
                  <a:srgbClr val="000000"/>
                </a:solidFill>
                <a:latin typeface="+mn-lt"/>
                <a:ea typeface="SimHei" panose="02010609060101010101" pitchFamily="49" charset="-122"/>
              </a:rPr>
              <a:t>Microsoft Dryad</a:t>
            </a:r>
            <a:endParaRPr lang="zh-CN" altLang="en-US">
              <a:solidFill>
                <a:srgbClr val="000000"/>
              </a:solidFill>
              <a:latin typeface="+mn-lt"/>
              <a:ea typeface="SimHei" panose="02010609060101010101" pitchFamily="49" charset="-122"/>
            </a:endParaRPr>
          </a:p>
        </p:txBody>
      </p:sp>
      <p:grpSp>
        <p:nvGrpSpPr>
          <p:cNvPr id="113675" name="Group 15">
            <a:extLst>
              <a:ext uri="{FF2B5EF4-FFF2-40B4-BE49-F238E27FC236}">
                <a16:creationId xmlns:a16="http://schemas.microsoft.com/office/drawing/2014/main" id="{27B26F73-3044-4B43-9FC7-443AB729B1DA}"/>
              </a:ext>
            </a:extLst>
          </p:cNvPr>
          <p:cNvGrpSpPr>
            <a:grpSpLocks/>
          </p:cNvGrpSpPr>
          <p:nvPr/>
        </p:nvGrpSpPr>
        <p:grpSpPr bwMode="auto">
          <a:xfrm>
            <a:off x="5226051" y="2967039"/>
            <a:ext cx="2233613" cy="720725"/>
            <a:chOff x="2854152" y="5423158"/>
            <a:chExt cx="2232248" cy="720080"/>
          </a:xfrm>
        </p:grpSpPr>
        <p:sp>
          <p:nvSpPr>
            <p:cNvPr id="113685" name="Rounded Rectangle 16">
              <a:extLst>
                <a:ext uri="{FF2B5EF4-FFF2-40B4-BE49-F238E27FC236}">
                  <a16:creationId xmlns:a16="http://schemas.microsoft.com/office/drawing/2014/main" id="{62DDB63C-500C-2443-9286-282168235DD0}"/>
                </a:ext>
              </a:extLst>
            </p:cNvPr>
            <p:cNvSpPr>
              <a:spLocks noChangeArrowheads="1"/>
            </p:cNvSpPr>
            <p:nvPr/>
          </p:nvSpPr>
          <p:spPr bwMode="auto">
            <a:xfrm>
              <a:off x="2854152" y="5423158"/>
              <a:ext cx="2232248"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48" name="TextBox 17">
              <a:extLst>
                <a:ext uri="{FF2B5EF4-FFF2-40B4-BE49-F238E27FC236}">
                  <a16:creationId xmlns:a16="http://schemas.microsoft.com/office/drawing/2014/main" id="{E7C0D0BC-7FA1-704F-A0F1-B35B409E935E}"/>
                </a:ext>
              </a:extLst>
            </p:cNvPr>
            <p:cNvSpPr txBox="1"/>
            <p:nvPr/>
          </p:nvSpPr>
          <p:spPr>
            <a:xfrm>
              <a:off x="3590358" y="5594455"/>
              <a:ext cx="775701" cy="369001"/>
            </a:xfrm>
            <a:prstGeom prst="rect">
              <a:avLst/>
            </a:prstGeom>
            <a:noFill/>
          </p:spPr>
          <p:txBody>
            <a:bodyPr wrap="none">
              <a:spAutoFit/>
            </a:bodyPr>
            <a:lstStyle/>
            <a:p>
              <a:pPr algn="ctr">
                <a:defRPr/>
              </a:pPr>
              <a:r>
                <a:rPr lang="en-US" altLang="zh-CN" kern="0" dirty="0" err="1">
                  <a:solidFill>
                    <a:sysClr val="windowText" lastClr="000000"/>
                  </a:solidFill>
                  <a:ea typeface="SimHei" panose="02010609060101010101" pitchFamily="49" charset="-122"/>
                  <a:cs typeface="Arial" charset="0"/>
                </a:rPr>
                <a:t>Pregel</a:t>
              </a:r>
              <a:endParaRPr lang="zh-CN" altLang="en-US" kern="0" dirty="0">
                <a:solidFill>
                  <a:sysClr val="windowText" lastClr="000000"/>
                </a:solidFill>
                <a:ea typeface="SimHei" panose="02010609060101010101" pitchFamily="49" charset="-122"/>
                <a:cs typeface="Arial" charset="0"/>
              </a:endParaRPr>
            </a:p>
          </p:txBody>
        </p:sp>
      </p:grpSp>
      <p:sp>
        <p:nvSpPr>
          <p:cNvPr id="113676" name="Up Arrow 18">
            <a:extLst>
              <a:ext uri="{FF2B5EF4-FFF2-40B4-BE49-F238E27FC236}">
                <a16:creationId xmlns:a16="http://schemas.microsoft.com/office/drawing/2014/main" id="{A34545D8-52D2-3944-A8B5-F63E6B8ABCC2}"/>
              </a:ext>
            </a:extLst>
          </p:cNvPr>
          <p:cNvSpPr>
            <a:spLocks noChangeArrowheads="1"/>
          </p:cNvSpPr>
          <p:nvPr/>
        </p:nvSpPr>
        <p:spPr bwMode="auto">
          <a:xfrm>
            <a:off x="4025901" y="2855913"/>
            <a:ext cx="595313" cy="431800"/>
          </a:xfrm>
          <a:prstGeom prst="up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3677" name="TextBox 19">
            <a:extLst>
              <a:ext uri="{FF2B5EF4-FFF2-40B4-BE49-F238E27FC236}">
                <a16:creationId xmlns:a16="http://schemas.microsoft.com/office/drawing/2014/main" id="{2361C72C-40DA-8749-BEB7-CA3D493AE752}"/>
              </a:ext>
            </a:extLst>
          </p:cNvPr>
          <p:cNvSpPr txBox="1">
            <a:spLocks noChangeArrowheads="1"/>
          </p:cNvSpPr>
          <p:nvPr/>
        </p:nvSpPr>
        <p:spPr bwMode="auto">
          <a:xfrm>
            <a:off x="2101851" y="2778126"/>
            <a:ext cx="2030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对列式数据库支持</a:t>
            </a:r>
            <a:endParaRPr lang="en-US" altLang="zh-CN">
              <a:solidFill>
                <a:srgbClr val="000000"/>
              </a:solidFill>
              <a:latin typeface="+mn-lt"/>
              <a:ea typeface="SimHei" panose="02010609060101010101" pitchFamily="49" charset="-122"/>
            </a:endParaRPr>
          </a:p>
          <a:p>
            <a:pPr eaLnBrk="1" hangingPunct="1"/>
            <a:r>
              <a:rPr lang="zh-CN" altLang="en-US">
                <a:solidFill>
                  <a:srgbClr val="000000"/>
                </a:solidFill>
                <a:latin typeface="+mn-lt"/>
                <a:ea typeface="SimHei" panose="02010609060101010101" pitchFamily="49" charset="-122"/>
              </a:rPr>
              <a:t>提高查询效率</a:t>
            </a:r>
          </a:p>
        </p:txBody>
      </p:sp>
      <p:grpSp>
        <p:nvGrpSpPr>
          <p:cNvPr id="113678" name="Group 20">
            <a:extLst>
              <a:ext uri="{FF2B5EF4-FFF2-40B4-BE49-F238E27FC236}">
                <a16:creationId xmlns:a16="http://schemas.microsoft.com/office/drawing/2014/main" id="{4281ABC7-DC20-A74E-99E1-A2C7A11FC90C}"/>
              </a:ext>
            </a:extLst>
          </p:cNvPr>
          <p:cNvGrpSpPr>
            <a:grpSpLocks/>
          </p:cNvGrpSpPr>
          <p:nvPr/>
        </p:nvGrpSpPr>
        <p:grpSpPr bwMode="auto">
          <a:xfrm>
            <a:off x="8001000" y="1676401"/>
            <a:ext cx="2273300" cy="720725"/>
            <a:chOff x="2842213" y="5423158"/>
            <a:chExt cx="2273379" cy="720080"/>
          </a:xfrm>
        </p:grpSpPr>
        <p:sp>
          <p:nvSpPr>
            <p:cNvPr id="113683" name="Rounded Rectangle 21">
              <a:extLst>
                <a:ext uri="{FF2B5EF4-FFF2-40B4-BE49-F238E27FC236}">
                  <a16:creationId xmlns:a16="http://schemas.microsoft.com/office/drawing/2014/main" id="{521BBD59-B084-EF4A-AD58-7393872F4503}"/>
                </a:ext>
              </a:extLst>
            </p:cNvPr>
            <p:cNvSpPr>
              <a:spLocks noChangeArrowheads="1"/>
            </p:cNvSpPr>
            <p:nvPr/>
          </p:nvSpPr>
          <p:spPr bwMode="auto">
            <a:xfrm>
              <a:off x="2854913" y="5423158"/>
              <a:ext cx="2232103" cy="720080"/>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SimHei" panose="02010609060101010101" pitchFamily="49" charset="-122"/>
              </a:endParaRPr>
            </a:p>
          </p:txBody>
        </p:sp>
        <p:sp>
          <p:nvSpPr>
            <p:cNvPr id="113684" name="TextBox 22">
              <a:extLst>
                <a:ext uri="{FF2B5EF4-FFF2-40B4-BE49-F238E27FC236}">
                  <a16:creationId xmlns:a16="http://schemas.microsoft.com/office/drawing/2014/main" id="{B117F339-EEC6-EE45-B313-014627D1B0CC}"/>
                </a:ext>
              </a:extLst>
            </p:cNvPr>
            <p:cNvSpPr txBox="1">
              <a:spLocks noChangeArrowheads="1"/>
            </p:cNvSpPr>
            <p:nvPr/>
          </p:nvSpPr>
          <p:spPr bwMode="auto">
            <a:xfrm>
              <a:off x="2842213" y="5594455"/>
              <a:ext cx="2273379" cy="36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latin typeface="+mn-lt"/>
                  <a:ea typeface="SimHei" panose="02010609060101010101" pitchFamily="49" charset="-122"/>
                </a:rPr>
                <a:t>Borg</a:t>
              </a:r>
              <a:r>
                <a:rPr lang="zh-CN" altLang="en-US">
                  <a:solidFill>
                    <a:srgbClr val="000000"/>
                  </a:solidFill>
                  <a:latin typeface="+mn-lt"/>
                  <a:ea typeface="SimHei" panose="02010609060101010101" pitchFamily="49" charset="-122"/>
                </a:rPr>
                <a:t>资源管理与调度</a:t>
              </a:r>
            </a:p>
          </p:txBody>
        </p:sp>
      </p:grpSp>
      <p:sp>
        <p:nvSpPr>
          <p:cNvPr id="113679" name="Up Arrow 23">
            <a:extLst>
              <a:ext uri="{FF2B5EF4-FFF2-40B4-BE49-F238E27FC236}">
                <a16:creationId xmlns:a16="http://schemas.microsoft.com/office/drawing/2014/main" id="{C9C94C12-837B-7D4A-84FD-75EF25E6CAA3}"/>
              </a:ext>
            </a:extLst>
          </p:cNvPr>
          <p:cNvSpPr>
            <a:spLocks noChangeArrowheads="1"/>
          </p:cNvSpPr>
          <p:nvPr/>
        </p:nvSpPr>
        <p:spPr bwMode="auto">
          <a:xfrm>
            <a:off x="5913438" y="3832225"/>
            <a:ext cx="576262" cy="985838"/>
          </a:xfrm>
          <a:prstGeom prst="upArrow">
            <a:avLst>
              <a:gd name="adj1" fmla="val 50000"/>
              <a:gd name="adj2" fmla="val 50000"/>
            </a:avLst>
          </a:prstGeom>
          <a:gradFill rotWithShape="1">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en-US" sz="1400">
              <a:solidFill>
                <a:srgbClr val="FFFFFF"/>
              </a:solidFill>
              <a:latin typeface="+mn-lt"/>
              <a:ea typeface="宋体" panose="02010600030101010101" pitchFamily="2" charset="-122"/>
            </a:endParaRPr>
          </a:p>
        </p:txBody>
      </p:sp>
      <p:sp>
        <p:nvSpPr>
          <p:cNvPr id="113680" name="TextBox 24">
            <a:extLst>
              <a:ext uri="{FF2B5EF4-FFF2-40B4-BE49-F238E27FC236}">
                <a16:creationId xmlns:a16="http://schemas.microsoft.com/office/drawing/2014/main" id="{B538E842-4B4E-EF4A-97B4-C68014F4038B}"/>
              </a:ext>
            </a:extLst>
          </p:cNvPr>
          <p:cNvSpPr txBox="1">
            <a:spLocks noChangeArrowheads="1"/>
          </p:cNvSpPr>
          <p:nvPr/>
        </p:nvSpPr>
        <p:spPr bwMode="auto">
          <a:xfrm>
            <a:off x="5226050" y="4322764"/>
            <a:ext cx="203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对图计算重新设计</a:t>
            </a:r>
          </a:p>
        </p:txBody>
      </p:sp>
      <p:cxnSp>
        <p:nvCxnSpPr>
          <p:cNvPr id="113681" name="Straight Arrow Connector 25">
            <a:extLst>
              <a:ext uri="{FF2B5EF4-FFF2-40B4-BE49-F238E27FC236}">
                <a16:creationId xmlns:a16="http://schemas.microsoft.com/office/drawing/2014/main" id="{403D46D5-F4DC-074D-9EE1-6769097DFCFA}"/>
              </a:ext>
            </a:extLst>
          </p:cNvPr>
          <p:cNvCxnSpPr>
            <a:cxnSpLocks noChangeShapeType="1"/>
          </p:cNvCxnSpPr>
          <p:nvPr/>
        </p:nvCxnSpPr>
        <p:spPr bwMode="auto">
          <a:xfrm>
            <a:off x="4773613" y="3971925"/>
            <a:ext cx="3155950" cy="0"/>
          </a:xfrm>
          <a:prstGeom prst="straightConnector1">
            <a:avLst/>
          </a:prstGeom>
          <a:noFill/>
          <a:ln w="28575">
            <a:solidFill>
              <a:srgbClr val="333333"/>
            </a:solidFill>
            <a:prstDash val="sys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3682" name="TextBox 26">
            <a:extLst>
              <a:ext uri="{FF2B5EF4-FFF2-40B4-BE49-F238E27FC236}">
                <a16:creationId xmlns:a16="http://schemas.microsoft.com/office/drawing/2014/main" id="{8497B215-5A1B-EE47-B62D-945A96CA76A6}"/>
              </a:ext>
            </a:extLst>
          </p:cNvPr>
          <p:cNvSpPr txBox="1">
            <a:spLocks noChangeArrowheads="1"/>
          </p:cNvSpPr>
          <p:nvPr/>
        </p:nvSpPr>
        <p:spPr bwMode="auto">
          <a:xfrm>
            <a:off x="8074026" y="3833814"/>
            <a:ext cx="1584325" cy="646331"/>
          </a:xfrm>
          <a:prstGeom prst="rect">
            <a:avLst/>
          </a:prstGeom>
          <a:noFill/>
          <a:ln w="9525">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zh-CN" altLang="en-US">
                <a:solidFill>
                  <a:srgbClr val="000000"/>
                </a:solidFill>
                <a:latin typeface="+mn-lt"/>
                <a:ea typeface="SimHei" panose="02010609060101010101" pitchFamily="49" charset="-122"/>
              </a:rPr>
              <a:t>对等物：</a:t>
            </a:r>
            <a:r>
              <a:rPr lang="en-US" altLang="zh-CN">
                <a:solidFill>
                  <a:srgbClr val="000000"/>
                </a:solidFill>
                <a:latin typeface="+mn-lt"/>
                <a:ea typeface="SimHei" panose="02010609060101010101" pitchFamily="49" charset="-122"/>
              </a:rPr>
              <a:t>HIVE, DryadLINQ</a:t>
            </a:r>
            <a:endParaRPr lang="zh-CN" altLang="en-US">
              <a:solidFill>
                <a:srgbClr val="000000"/>
              </a:solidFill>
              <a:latin typeface="+mn-lt"/>
              <a:ea typeface="SimHei" panose="02010609060101010101" pitchFamily="49" charset="-122"/>
            </a:endParaRPr>
          </a:p>
        </p:txBody>
      </p:sp>
      <p:sp>
        <p:nvSpPr>
          <p:cNvPr id="33" name="标题 2">
            <a:extLst>
              <a:ext uri="{FF2B5EF4-FFF2-40B4-BE49-F238E27FC236}">
                <a16:creationId xmlns:a16="http://schemas.microsoft.com/office/drawing/2014/main" id="{A351C000-A0E8-3B43-B3F9-468F602B8FC5}"/>
              </a:ext>
            </a:extLst>
          </p:cNvPr>
          <p:cNvSpPr>
            <a:spLocks noGrp="1"/>
          </p:cNvSpPr>
          <p:nvPr>
            <p:ph type="title"/>
          </p:nvPr>
        </p:nvSpPr>
        <p:spPr>
          <a:xfrm>
            <a:off x="0" y="0"/>
            <a:ext cx="12192000" cy="1143000"/>
          </a:xfrm>
        </p:spPr>
        <p:txBody>
          <a:bodyPr/>
          <a:lstStyle/>
          <a:p>
            <a:r>
              <a:rPr lang="en-US" altLang="zh-CN" sz="4800" b="1" dirty="0">
                <a:solidFill>
                  <a:srgbClr val="3E2BFF"/>
                </a:solidFill>
                <a:ea typeface="SimHei" panose="02010609060101010101" pitchFamily="49" charset="-122"/>
              </a:rPr>
              <a:t>Google</a:t>
            </a:r>
            <a:r>
              <a:rPr lang="zh-CN" altLang="en-US" sz="4800" b="1" dirty="0">
                <a:solidFill>
                  <a:srgbClr val="3E2BFF"/>
                </a:solidFill>
                <a:ea typeface="SimHei" panose="02010609060101010101" pitchFamily="49" charset="-122"/>
              </a:rPr>
              <a:t>数据存储平台</a:t>
            </a:r>
            <a:endParaRPr kumimoji="1" lang="zh-CN" altLang="en-US" sz="4400" dirty="0">
              <a:solidFill>
                <a:srgbClr val="3E2BFF"/>
              </a:solidFill>
            </a:endParaRPr>
          </a:p>
        </p:txBody>
      </p:sp>
    </p:spTree>
    <p:extLst>
      <p:ext uri="{BB962C8B-B14F-4D97-AF65-F5344CB8AC3E}">
        <p14:creationId xmlns:p14="http://schemas.microsoft.com/office/powerpoint/2010/main" val="255275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图片 1">
            <a:extLst>
              <a:ext uri="{FF2B5EF4-FFF2-40B4-BE49-F238E27FC236}">
                <a16:creationId xmlns:a16="http://schemas.microsoft.com/office/drawing/2014/main" id="{ED16A494-597B-D44F-88CF-60F1006472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7800"/>
            <a:ext cx="9067800"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74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99AD3A-109A-A94B-9652-967AC3F8080B}"/>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阿里云（飞天开放平台）</a:t>
            </a:r>
            <a:endParaRPr kumimoji="1" lang="zh-CN" altLang="en-US" sz="4400" dirty="0">
              <a:solidFill>
                <a:srgbClr val="3E2BFF"/>
              </a:solidFill>
            </a:endParaRPr>
          </a:p>
        </p:txBody>
      </p:sp>
      <p:pic>
        <p:nvPicPr>
          <p:cNvPr id="116738" name="Picture 2">
            <a:extLst>
              <a:ext uri="{FF2B5EF4-FFF2-40B4-BE49-F238E27FC236}">
                <a16:creationId xmlns:a16="http://schemas.microsoft.com/office/drawing/2014/main" id="{551052F9-3069-C341-859A-49E516319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398588"/>
            <a:ext cx="91567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781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图片 1">
            <a:extLst>
              <a:ext uri="{FF2B5EF4-FFF2-40B4-BE49-F238E27FC236}">
                <a16:creationId xmlns:a16="http://schemas.microsoft.com/office/drawing/2014/main" id="{1E1D056E-C537-A44C-983B-35E348CC5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24776"/>
            <a:ext cx="12143971" cy="493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2">
            <a:extLst>
              <a:ext uri="{FF2B5EF4-FFF2-40B4-BE49-F238E27FC236}">
                <a16:creationId xmlns:a16="http://schemas.microsoft.com/office/drawing/2014/main" id="{38494D84-9C51-C141-99BF-0815A281EB9E}"/>
              </a:ext>
            </a:extLst>
          </p:cNvPr>
          <p:cNvSpPr>
            <a:spLocks noGrp="1"/>
          </p:cNvSpPr>
          <p:nvPr>
            <p:ph type="title"/>
          </p:nvPr>
        </p:nvSpPr>
        <p:spPr>
          <a:xfrm>
            <a:off x="0" y="0"/>
            <a:ext cx="12192000" cy="1143000"/>
          </a:xfrm>
        </p:spPr>
        <p:txBody>
          <a:bodyPr/>
          <a:lstStyle/>
          <a:p>
            <a:r>
              <a:rPr lang="zh-CN" altLang="en-US" sz="4800" b="1" dirty="0">
                <a:solidFill>
                  <a:srgbClr val="3E2BFF"/>
                </a:solidFill>
                <a:latin typeface="SimHei" panose="02010609060101010101" pitchFamily="49" charset="-122"/>
                <a:ea typeface="SimHei" panose="02010609060101010101" pitchFamily="49" charset="-122"/>
              </a:rPr>
              <a:t>阿里云（飞天开放平台）</a:t>
            </a:r>
            <a:endParaRPr kumimoji="1" lang="zh-CN" altLang="en-US" sz="4400" dirty="0">
              <a:solidFill>
                <a:srgbClr val="3E2BFF"/>
              </a:solidFill>
            </a:endParaRPr>
          </a:p>
        </p:txBody>
      </p:sp>
    </p:spTree>
    <p:extLst>
      <p:ext uri="{BB962C8B-B14F-4D97-AF65-F5344CB8AC3E}">
        <p14:creationId xmlns:p14="http://schemas.microsoft.com/office/powerpoint/2010/main" val="2141897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46FEA3-A1FD-994F-B083-D66854ADD543}"/>
              </a:ext>
            </a:extLst>
          </p:cNvPr>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sym typeface="Chalkboard" panose="03050602040202020205" pitchFamily="66" charset="0"/>
              </a:rPr>
              <a:t>应用云</a:t>
            </a:r>
            <a:endParaRPr kumimoji="1" lang="zh-CN" altLang="en-US" sz="4400" dirty="0">
              <a:solidFill>
                <a:srgbClr val="3E2BFF"/>
              </a:solidFill>
            </a:endParaRPr>
          </a:p>
        </p:txBody>
      </p:sp>
      <p:sp>
        <p:nvSpPr>
          <p:cNvPr id="119809" name="Rectangle 3">
            <a:extLst>
              <a:ext uri="{FF2B5EF4-FFF2-40B4-BE49-F238E27FC236}">
                <a16:creationId xmlns:a16="http://schemas.microsoft.com/office/drawing/2014/main" id="{371E80D3-CAB8-8C49-A49A-DB6A835B85AF}"/>
              </a:ext>
            </a:extLst>
          </p:cNvPr>
          <p:cNvSpPr>
            <a:spLocks noChangeArrowheads="1"/>
          </p:cNvSpPr>
          <p:nvPr/>
        </p:nvSpPr>
        <p:spPr bwMode="auto">
          <a:xfrm>
            <a:off x="3471862" y="1786772"/>
            <a:ext cx="87201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177800">
              <a:tabLst>
                <a:tab pos="8520113" algn="r"/>
              </a:tabLst>
              <a:defRPr>
                <a:solidFill>
                  <a:schemeClr val="tx1"/>
                </a:solidFill>
                <a:latin typeface="Arial" panose="020B0604020202020204" pitchFamily="34" charset="0"/>
                <a:cs typeface="Arial" panose="020B0604020202020204" pitchFamily="34" charset="0"/>
              </a:defRPr>
            </a:lvl2pPr>
            <a:lvl3pPr marL="1143000" indent="-2286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pPr>
            <a:r>
              <a:rPr lang="zh-CN" altLang="en-US" sz="2400" dirty="0">
                <a:solidFill>
                  <a:srgbClr val="000000"/>
                </a:solidFill>
                <a:latin typeface="+mn-lt"/>
                <a:ea typeface="黑体" panose="02010609060101010101" pitchFamily="49" charset="-122"/>
                <a:sym typeface="Chalkboard" panose="03050602040202020205" pitchFamily="66" charset="0"/>
              </a:rPr>
              <a:t>直接面对最终软件用户，常以</a:t>
            </a:r>
            <a:r>
              <a:rPr lang="en-US" altLang="zh-CN" sz="2400" dirty="0">
                <a:solidFill>
                  <a:srgbClr val="000000"/>
                </a:solidFill>
                <a:latin typeface="+mn-lt"/>
                <a:ea typeface="黑体" panose="02010609060101010101" pitchFamily="49" charset="-122"/>
                <a:sym typeface="Chalkboard" panose="03050602040202020205" pitchFamily="66" charset="0"/>
              </a:rPr>
              <a:t>SaaS</a:t>
            </a:r>
            <a:r>
              <a:rPr lang="zh-CN" altLang="en-US" sz="2400" dirty="0">
                <a:solidFill>
                  <a:srgbClr val="000000"/>
                </a:solidFill>
                <a:latin typeface="+mn-lt"/>
                <a:ea typeface="黑体" panose="02010609060101010101" pitchFamily="49" charset="-122"/>
                <a:sym typeface="Chalkboard" panose="03050602040202020205" pitchFamily="66" charset="0"/>
              </a:rPr>
              <a:t>（</a:t>
            </a:r>
            <a:r>
              <a:rPr lang="en-US" altLang="zh-CN" sz="2400" dirty="0">
                <a:solidFill>
                  <a:srgbClr val="000000"/>
                </a:solidFill>
                <a:latin typeface="+mn-lt"/>
                <a:ea typeface="黑体" panose="02010609060101010101" pitchFamily="49" charset="-122"/>
                <a:sym typeface="Chalkboard" panose="03050602040202020205" pitchFamily="66" charset="0"/>
              </a:rPr>
              <a:t>Software as a Service</a:t>
            </a:r>
            <a:r>
              <a:rPr lang="zh-CN" altLang="en-US" sz="2400" dirty="0">
                <a:solidFill>
                  <a:srgbClr val="000000"/>
                </a:solidFill>
                <a:latin typeface="+mn-lt"/>
                <a:ea typeface="黑体" panose="02010609060101010101" pitchFamily="49" charset="-122"/>
                <a:sym typeface="Chalkboard" panose="03050602040202020205" pitchFamily="66" charset="0"/>
              </a:rPr>
              <a:t>：软件应用服务）形式出现。软件系统各个模块可以由每个用户自己定制、配置、组装和测试、得到满足客户自身需要的软件系统</a:t>
            </a:r>
            <a:endParaRPr lang="zh-CN" altLang="de-DE" sz="2000" dirty="0">
              <a:solidFill>
                <a:srgbClr val="000000"/>
              </a:solidFill>
              <a:latin typeface="+mn-lt"/>
              <a:ea typeface="黑体" panose="02010609060101010101" pitchFamily="49" charset="-122"/>
              <a:sym typeface="Chalkboard" panose="03050602040202020205" pitchFamily="66" charset="0"/>
            </a:endParaRPr>
          </a:p>
        </p:txBody>
      </p:sp>
      <p:sp>
        <p:nvSpPr>
          <p:cNvPr id="119810" name="Rectangle 5">
            <a:extLst>
              <a:ext uri="{FF2B5EF4-FFF2-40B4-BE49-F238E27FC236}">
                <a16:creationId xmlns:a16="http://schemas.microsoft.com/office/drawing/2014/main" id="{56B3F278-9F0D-2443-8B8A-FD5FBA9C98A4}"/>
              </a:ext>
            </a:extLst>
          </p:cNvPr>
          <p:cNvSpPr>
            <a:spLocks noChangeArrowheads="1"/>
          </p:cNvSpPr>
          <p:nvPr/>
        </p:nvSpPr>
        <p:spPr bwMode="auto">
          <a:xfrm>
            <a:off x="3638551" y="3907117"/>
            <a:ext cx="8371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p>
            <a:pPr marL="177800" lvl="1">
              <a:spcBef>
                <a:spcPct val="20000"/>
              </a:spcBef>
              <a:tabLst>
                <a:tab pos="8520113" algn="r"/>
              </a:tabLst>
            </a:pPr>
            <a:r>
              <a:rPr lang="zh-CN" altLang="en-US" sz="2400" dirty="0">
                <a:solidFill>
                  <a:srgbClr val="000000"/>
                </a:solidFill>
                <a:ea typeface="黑体" panose="02010609060101010101" pitchFamily="49" charset="-122"/>
                <a:cs typeface="Arial" panose="020B0604020202020204" pitchFamily="34" charset="0"/>
                <a:sym typeface="Chalkboard" panose="03050602040202020205" pitchFamily="66" charset="0"/>
              </a:rPr>
              <a:t>降低软件系统使用、维护、运行和支持成本 </a:t>
            </a:r>
            <a:endParaRPr lang="zh-CN" altLang="de-DE" sz="2400" dirty="0">
              <a:solidFill>
                <a:srgbClr val="000000"/>
              </a:solidFill>
              <a:ea typeface="黑体" panose="02010609060101010101" pitchFamily="49" charset="-122"/>
              <a:cs typeface="Arial" panose="020B0604020202020204" pitchFamily="34" charset="0"/>
              <a:sym typeface="Chalkboard" panose="03050602040202020205" pitchFamily="66" charset="0"/>
            </a:endParaRPr>
          </a:p>
        </p:txBody>
      </p:sp>
      <p:grpSp>
        <p:nvGrpSpPr>
          <p:cNvPr id="119812" name="Group 7">
            <a:extLst>
              <a:ext uri="{FF2B5EF4-FFF2-40B4-BE49-F238E27FC236}">
                <a16:creationId xmlns:a16="http://schemas.microsoft.com/office/drawing/2014/main" id="{413685E9-2C0C-C94D-B375-543300BC01EC}"/>
              </a:ext>
            </a:extLst>
          </p:cNvPr>
          <p:cNvGrpSpPr>
            <a:grpSpLocks/>
          </p:cNvGrpSpPr>
          <p:nvPr/>
        </p:nvGrpSpPr>
        <p:grpSpPr bwMode="auto">
          <a:xfrm>
            <a:off x="2163763" y="5078436"/>
            <a:ext cx="1270000" cy="465139"/>
            <a:chOff x="403" y="3208"/>
            <a:chExt cx="800" cy="293"/>
          </a:xfrm>
        </p:grpSpPr>
        <p:sp>
          <p:nvSpPr>
            <p:cNvPr id="20" name="Rectangle 8">
              <a:extLst>
                <a:ext uri="{FF2B5EF4-FFF2-40B4-BE49-F238E27FC236}">
                  <a16:creationId xmlns:a16="http://schemas.microsoft.com/office/drawing/2014/main" id="{A5A56E3F-9E55-F349-B16B-2E9B370B391E}"/>
                </a:ext>
              </a:extLst>
            </p:cNvPr>
            <p:cNvSpPr>
              <a:spLocks noChangeArrowheads="1"/>
            </p:cNvSpPr>
            <p:nvPr/>
          </p:nvSpPr>
          <p:spPr bwMode="auto">
            <a:xfrm>
              <a:off x="403" y="3208"/>
              <a:ext cx="786" cy="293"/>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3023" kern="0">
                <a:solidFill>
                  <a:srgbClr val="FFFFFF"/>
                </a:solidFill>
                <a:latin typeface="黑体" panose="02010609060101010101" pitchFamily="49" charset="-122"/>
                <a:ea typeface="黑体" panose="02010609060101010101" pitchFamily="49" charset="-122"/>
                <a:cs typeface="Arial"/>
                <a:sym typeface="Chalkboard"/>
              </a:endParaRPr>
            </a:p>
          </p:txBody>
        </p:sp>
        <p:sp>
          <p:nvSpPr>
            <p:cNvPr id="21" name="Text Box 9">
              <a:extLst>
                <a:ext uri="{FF2B5EF4-FFF2-40B4-BE49-F238E27FC236}">
                  <a16:creationId xmlns:a16="http://schemas.microsoft.com/office/drawing/2014/main" id="{6A7FCF0C-D01B-8840-9C8E-928D8CC7FD9E}"/>
                </a:ext>
              </a:extLst>
            </p:cNvPr>
            <p:cNvSpPr txBox="1">
              <a:spLocks noChangeArrowheads="1"/>
            </p:cNvSpPr>
            <p:nvPr/>
          </p:nvSpPr>
          <p:spPr bwMode="auto">
            <a:xfrm>
              <a:off x="444" y="3244"/>
              <a:ext cx="759" cy="218"/>
            </a:xfrm>
            <a:prstGeom prst="rect">
              <a:avLst/>
            </a:prstGeom>
            <a:noFill/>
            <a:ln>
              <a:noFill/>
            </a:ln>
          </p:spPr>
          <p:txBody>
            <a:bodyPr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250" kern="0" dirty="0">
                  <a:latin typeface="黑体" panose="02010609060101010101" pitchFamily="49" charset="-122"/>
                  <a:ea typeface="黑体" panose="02010609060101010101" pitchFamily="49" charset="-122"/>
                </a:rPr>
                <a:t>典型代表</a:t>
              </a:r>
            </a:p>
          </p:txBody>
        </p:sp>
      </p:grpSp>
      <p:sp>
        <p:nvSpPr>
          <p:cNvPr id="119813" name="Rectangle 10">
            <a:extLst>
              <a:ext uri="{FF2B5EF4-FFF2-40B4-BE49-F238E27FC236}">
                <a16:creationId xmlns:a16="http://schemas.microsoft.com/office/drawing/2014/main" id="{557A7721-8440-7E4B-8035-5387160F0113}"/>
              </a:ext>
            </a:extLst>
          </p:cNvPr>
          <p:cNvSpPr>
            <a:spLocks noChangeArrowheads="1"/>
          </p:cNvSpPr>
          <p:nvPr/>
        </p:nvSpPr>
        <p:spPr bwMode="auto">
          <a:xfrm>
            <a:off x="3581401" y="5177911"/>
            <a:ext cx="7882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marL="342900" indent="-342900">
              <a:tabLst>
                <a:tab pos="8520113" algn="r"/>
              </a:tabLst>
              <a:defRPr>
                <a:solidFill>
                  <a:schemeClr val="tx1"/>
                </a:solidFill>
                <a:latin typeface="Arial" panose="020B0604020202020204" pitchFamily="34" charset="0"/>
                <a:cs typeface="Arial" panose="020B0604020202020204" pitchFamily="34" charset="0"/>
              </a:defRPr>
            </a:lvl1pPr>
            <a:lvl2pPr marL="188913" indent="265113">
              <a:tabLst>
                <a:tab pos="8520113" algn="r"/>
              </a:tabLst>
              <a:defRPr>
                <a:solidFill>
                  <a:schemeClr val="tx1"/>
                </a:solidFill>
                <a:latin typeface="Arial" panose="020B0604020202020204" pitchFamily="34" charset="0"/>
                <a:cs typeface="Arial" panose="020B0604020202020204" pitchFamily="34" charset="0"/>
              </a:defRPr>
            </a:lvl2pPr>
            <a:lvl3pPr marL="1143000" indent="-228600">
              <a:tabLst>
                <a:tab pos="8520113" algn="r"/>
              </a:tabLst>
              <a:defRPr>
                <a:solidFill>
                  <a:schemeClr val="tx1"/>
                </a:solidFill>
                <a:latin typeface="Arial" panose="020B0604020202020204" pitchFamily="34" charset="0"/>
                <a:cs typeface="Arial" panose="020B0604020202020204" pitchFamily="34" charset="0"/>
              </a:defRPr>
            </a:lvl3pPr>
            <a:lvl4pPr marL="1600200" indent="-228600">
              <a:tabLst>
                <a:tab pos="8520113" algn="r"/>
              </a:tabLst>
              <a:defRPr>
                <a:solidFill>
                  <a:schemeClr val="tx1"/>
                </a:solidFill>
                <a:latin typeface="Arial" panose="020B0604020202020204" pitchFamily="34" charset="0"/>
                <a:cs typeface="Arial" panose="020B0604020202020204" pitchFamily="34" charset="0"/>
              </a:defRPr>
            </a:lvl4pPr>
            <a:lvl5pPr marL="2057400" indent="-228600">
              <a:tabLst>
                <a:tab pos="8520113" algn="r"/>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8520113" algn="r"/>
              </a:tabLs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pPr>
            <a:r>
              <a:rPr lang="en-US" altLang="zh-CN" sz="2400" b="1" dirty="0" err="1">
                <a:solidFill>
                  <a:srgbClr val="3E2BFF"/>
                </a:solidFill>
                <a:latin typeface="+mn-lt"/>
                <a:ea typeface="仿宋" panose="02010609060101010101" pitchFamily="49" charset="-122"/>
                <a:sym typeface="Chalkboard" panose="03050602040202020205" pitchFamily="66" charset="0"/>
              </a:rPr>
              <a:t>SalesForce</a:t>
            </a:r>
            <a:r>
              <a:rPr lang="en-US" altLang="zh-CN" sz="2400" b="1" dirty="0">
                <a:solidFill>
                  <a:srgbClr val="3E2BFF"/>
                </a:solidFill>
                <a:latin typeface="+mn-lt"/>
                <a:ea typeface="仿宋" panose="02010609060101010101" pitchFamily="49" charset="-122"/>
                <a:sym typeface="Chalkboard" panose="03050602040202020205" pitchFamily="66" charset="0"/>
              </a:rPr>
              <a:t>, Google Apps</a:t>
            </a:r>
            <a:r>
              <a:rPr lang="en-US" altLang="zh-CN" sz="2400" dirty="0">
                <a:solidFill>
                  <a:srgbClr val="3E2BFF"/>
                </a:solidFill>
                <a:latin typeface="+mn-lt"/>
                <a:ea typeface="仿宋" panose="02010609060101010101" pitchFamily="49" charset="-122"/>
                <a:sym typeface="Chalkboard" panose="03050602040202020205" pitchFamily="66" charset="0"/>
              </a:rPr>
              <a:t>, </a:t>
            </a:r>
            <a:r>
              <a:rPr lang="en-US" altLang="zh-CN" sz="2400" dirty="0" err="1">
                <a:solidFill>
                  <a:srgbClr val="3E2BFF"/>
                </a:solidFill>
                <a:latin typeface="+mn-lt"/>
                <a:ea typeface="仿宋" panose="02010609060101010101" pitchFamily="49" charset="-122"/>
                <a:sym typeface="Chalkboard" panose="03050602040202020205" pitchFamily="66" charset="0"/>
              </a:rPr>
              <a:t>Zoho</a:t>
            </a:r>
            <a:r>
              <a:rPr lang="en-US" altLang="zh-CN" sz="2400" dirty="0">
                <a:solidFill>
                  <a:srgbClr val="3E2BFF"/>
                </a:solidFill>
                <a:latin typeface="+mn-lt"/>
                <a:ea typeface="仿宋" panose="02010609060101010101" pitchFamily="49" charset="-122"/>
                <a:sym typeface="Chalkboard" panose="03050602040202020205" pitchFamily="66" charset="0"/>
              </a:rPr>
              <a:t> Office, </a:t>
            </a:r>
            <a:r>
              <a:rPr lang="en-US" altLang="zh-CN" sz="2400" dirty="0" err="1">
                <a:solidFill>
                  <a:srgbClr val="3E2BFF"/>
                </a:solidFill>
                <a:latin typeface="+mn-lt"/>
                <a:ea typeface="仿宋" panose="02010609060101010101" pitchFamily="49" charset="-122"/>
                <a:sym typeface="Chalkboard" panose="03050602040202020205" pitchFamily="66" charset="0"/>
              </a:rPr>
              <a:t>Webex</a:t>
            </a:r>
            <a:endParaRPr lang="en-US" altLang="zh-CN" sz="2400" dirty="0">
              <a:solidFill>
                <a:srgbClr val="3E2BFF"/>
              </a:solidFill>
              <a:latin typeface="+mn-lt"/>
              <a:ea typeface="仿宋" panose="02010609060101010101" pitchFamily="49" charset="-122"/>
              <a:sym typeface="Chalkboard" panose="03050602040202020205" pitchFamily="66" charset="0"/>
            </a:endParaRPr>
          </a:p>
        </p:txBody>
      </p:sp>
      <p:grpSp>
        <p:nvGrpSpPr>
          <p:cNvPr id="119814" name="Group 11">
            <a:extLst>
              <a:ext uri="{FF2B5EF4-FFF2-40B4-BE49-F238E27FC236}">
                <a16:creationId xmlns:a16="http://schemas.microsoft.com/office/drawing/2014/main" id="{A0F08677-14D9-0840-8B82-FE572C445594}"/>
              </a:ext>
            </a:extLst>
          </p:cNvPr>
          <p:cNvGrpSpPr>
            <a:grpSpLocks/>
          </p:cNvGrpSpPr>
          <p:nvPr/>
        </p:nvGrpSpPr>
        <p:grpSpPr bwMode="auto">
          <a:xfrm>
            <a:off x="2163762" y="2047875"/>
            <a:ext cx="1247775" cy="465137"/>
            <a:chOff x="403" y="1743"/>
            <a:chExt cx="786" cy="293"/>
          </a:xfrm>
        </p:grpSpPr>
        <p:sp>
          <p:nvSpPr>
            <p:cNvPr id="24" name="Rectangle 12">
              <a:extLst>
                <a:ext uri="{FF2B5EF4-FFF2-40B4-BE49-F238E27FC236}">
                  <a16:creationId xmlns:a16="http://schemas.microsoft.com/office/drawing/2014/main" id="{4CEAAB43-47C4-CE43-B817-BEF8E000894B}"/>
                </a:ext>
              </a:extLst>
            </p:cNvPr>
            <p:cNvSpPr>
              <a:spLocks noChangeArrowheads="1"/>
            </p:cNvSpPr>
            <p:nvPr/>
          </p:nvSpPr>
          <p:spPr bwMode="auto">
            <a:xfrm>
              <a:off x="403" y="1743"/>
              <a:ext cx="786" cy="293"/>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3023" kern="0" dirty="0">
                <a:solidFill>
                  <a:srgbClr val="FFFFFF"/>
                </a:solidFill>
                <a:latin typeface="黑体" panose="02010609060101010101" pitchFamily="49" charset="-122"/>
                <a:ea typeface="黑体" panose="02010609060101010101" pitchFamily="49" charset="-122"/>
                <a:cs typeface="Arial"/>
                <a:sym typeface="Chalkboard"/>
              </a:endParaRPr>
            </a:p>
          </p:txBody>
        </p:sp>
        <p:sp>
          <p:nvSpPr>
            <p:cNvPr id="25" name="Text Box 13">
              <a:extLst>
                <a:ext uri="{FF2B5EF4-FFF2-40B4-BE49-F238E27FC236}">
                  <a16:creationId xmlns:a16="http://schemas.microsoft.com/office/drawing/2014/main" id="{F8192B09-E093-6442-9089-387599615562}"/>
                </a:ext>
              </a:extLst>
            </p:cNvPr>
            <p:cNvSpPr txBox="1">
              <a:spLocks noChangeArrowheads="1"/>
            </p:cNvSpPr>
            <p:nvPr/>
          </p:nvSpPr>
          <p:spPr bwMode="auto">
            <a:xfrm>
              <a:off x="551" y="1784"/>
              <a:ext cx="528" cy="232"/>
            </a:xfrm>
            <a:prstGeom prst="rect">
              <a:avLst/>
            </a:prstGeom>
            <a:noFill/>
            <a:ln>
              <a:noFill/>
            </a:ln>
          </p:spPr>
          <p:txBody>
            <a:bodyPr lIns="0" tIns="0" rIns="0" bIns="0" anchor="ctr">
              <a:spAutoFit/>
            </a:bodyPr>
            <a:lstStyle>
              <a:lvl1pPr eaLnBrk="0" hangingPunct="0">
                <a:defRPr sz="4300">
                  <a:solidFill>
                    <a:srgbClr val="FFFFFF"/>
                  </a:solidFill>
                  <a:latin typeface="Chalkboard"/>
                  <a:ea typeface="华文细黑" panose="02010600040101010101" pitchFamily="2" charset="-122"/>
                  <a:sym typeface="Chalkboard"/>
                </a:defRPr>
              </a:lvl1pPr>
              <a:lvl2pPr marL="742950" indent="-285750" eaLnBrk="0" hangingPunct="0">
                <a:defRPr sz="4300">
                  <a:solidFill>
                    <a:srgbClr val="FFFFFF"/>
                  </a:solidFill>
                  <a:latin typeface="Chalkboard"/>
                  <a:ea typeface="华文细黑" panose="02010600040101010101" pitchFamily="2" charset="-122"/>
                  <a:sym typeface="Chalkboard"/>
                </a:defRPr>
              </a:lvl2pPr>
              <a:lvl3pPr marL="1143000" indent="-228600" eaLnBrk="0" hangingPunct="0">
                <a:defRPr sz="4300">
                  <a:solidFill>
                    <a:srgbClr val="FFFFFF"/>
                  </a:solidFill>
                  <a:latin typeface="Chalkboard"/>
                  <a:ea typeface="华文细黑" panose="02010600040101010101" pitchFamily="2" charset="-122"/>
                  <a:sym typeface="Chalkboard"/>
                </a:defRPr>
              </a:lvl3pPr>
              <a:lvl4pPr marL="1600200" indent="-228600" eaLnBrk="0" hangingPunct="0">
                <a:defRPr sz="4300">
                  <a:solidFill>
                    <a:srgbClr val="FFFFFF"/>
                  </a:solidFill>
                  <a:latin typeface="Chalkboard"/>
                  <a:ea typeface="华文细黑" panose="02010600040101010101" pitchFamily="2" charset="-122"/>
                  <a:sym typeface="Chalkboard"/>
                </a:defRPr>
              </a:lvl4pPr>
              <a:lvl5pPr marL="2057400" indent="-228600" eaLnBrk="0" hangingPunct="0">
                <a:defRPr sz="4300">
                  <a:solidFill>
                    <a:srgbClr val="FFFFFF"/>
                  </a:solidFill>
                  <a:latin typeface="Chalkboard"/>
                  <a:ea typeface="华文细黑" panose="02010600040101010101" pitchFamily="2" charset="-122"/>
                  <a:sym typeface="Chalkboard"/>
                </a:defRPr>
              </a:lvl5pPr>
              <a:lvl6pPr marL="25146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6pPr>
              <a:lvl7pPr marL="29718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7pPr>
              <a:lvl8pPr marL="34290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8pPr>
              <a:lvl9pPr marL="3886200" indent="-228600" algn="ctr" eaLnBrk="0" fontAlgn="base" hangingPunct="0">
                <a:spcBef>
                  <a:spcPct val="0"/>
                </a:spcBef>
                <a:spcAft>
                  <a:spcPct val="0"/>
                </a:spcAft>
                <a:defRPr sz="4300">
                  <a:solidFill>
                    <a:srgbClr val="FFFFFF"/>
                  </a:solidFill>
                  <a:latin typeface="Chalkboard"/>
                  <a:ea typeface="华文细黑" panose="02010600040101010101" pitchFamily="2" charset="-122"/>
                  <a:sym typeface="Chalkboard"/>
                </a:defRPr>
              </a:lvl9pPr>
            </a:lstStyle>
            <a:p>
              <a:pPr algn="ctr">
                <a:defRPr/>
              </a:pPr>
              <a:r>
                <a:rPr lang="zh-CN" altLang="en-US" sz="2391" kern="0" dirty="0">
                  <a:latin typeface="黑体" panose="02010609060101010101" pitchFamily="49" charset="-122"/>
                  <a:ea typeface="黑体" panose="02010609060101010101" pitchFamily="49" charset="-122"/>
                </a:rPr>
                <a:t>功能</a:t>
              </a:r>
            </a:p>
          </p:txBody>
        </p:sp>
      </p:grpSp>
      <p:grpSp>
        <p:nvGrpSpPr>
          <p:cNvPr id="119815" name="Group 14">
            <a:extLst>
              <a:ext uri="{FF2B5EF4-FFF2-40B4-BE49-F238E27FC236}">
                <a16:creationId xmlns:a16="http://schemas.microsoft.com/office/drawing/2014/main" id="{4FD99A7F-6E47-8E47-9F30-A51CD6FD20BA}"/>
              </a:ext>
            </a:extLst>
          </p:cNvPr>
          <p:cNvGrpSpPr>
            <a:grpSpLocks/>
          </p:cNvGrpSpPr>
          <p:nvPr/>
        </p:nvGrpSpPr>
        <p:grpSpPr bwMode="auto">
          <a:xfrm>
            <a:off x="2178051" y="3883025"/>
            <a:ext cx="1247775" cy="465138"/>
            <a:chOff x="432" y="2316"/>
            <a:chExt cx="786" cy="293"/>
          </a:xfrm>
        </p:grpSpPr>
        <p:sp>
          <p:nvSpPr>
            <p:cNvPr id="27" name="Rectangle 15">
              <a:extLst>
                <a:ext uri="{FF2B5EF4-FFF2-40B4-BE49-F238E27FC236}">
                  <a16:creationId xmlns:a16="http://schemas.microsoft.com/office/drawing/2014/main" id="{02A0C3F1-6627-D44B-B52B-A8AB9CDB6559}"/>
                </a:ext>
              </a:extLst>
            </p:cNvPr>
            <p:cNvSpPr>
              <a:spLocks noChangeArrowheads="1"/>
            </p:cNvSpPr>
            <p:nvPr/>
          </p:nvSpPr>
          <p:spPr bwMode="auto">
            <a:xfrm>
              <a:off x="432" y="2316"/>
              <a:ext cx="786" cy="293"/>
            </a:xfrm>
            <a:prstGeom prst="rect">
              <a:avLst/>
            </a:prstGeom>
            <a:solidFill>
              <a:srgbClr val="669999"/>
            </a:solidFill>
            <a:ln>
              <a:noFill/>
            </a:ln>
            <a:effectLst>
              <a:outerShdw dist="35921" dir="2700000" algn="ctr" rotWithShape="0">
                <a:srgbClr val="808080"/>
              </a:outerShdw>
            </a:effectLst>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p>
              <a:pPr algn="ctr">
                <a:defRPr/>
              </a:pPr>
              <a:endParaRPr lang="zh-CN" altLang="en-US" sz="3023" kern="0">
                <a:solidFill>
                  <a:srgbClr val="FFFFFF"/>
                </a:solidFill>
                <a:latin typeface="黑体" panose="02010609060101010101" pitchFamily="49" charset="-122"/>
                <a:ea typeface="黑体" panose="02010609060101010101" pitchFamily="49" charset="-122"/>
                <a:cs typeface="Arial"/>
                <a:sym typeface="Chalkboard"/>
              </a:endParaRPr>
            </a:p>
          </p:txBody>
        </p:sp>
        <p:sp>
          <p:nvSpPr>
            <p:cNvPr id="119818" name="Text Box 16">
              <a:extLst>
                <a:ext uri="{FF2B5EF4-FFF2-40B4-BE49-F238E27FC236}">
                  <a16:creationId xmlns:a16="http://schemas.microsoft.com/office/drawing/2014/main" id="{1D53A02D-3551-5C4F-8BA1-08A0041C59D4}"/>
                </a:ext>
              </a:extLst>
            </p:cNvPr>
            <p:cNvSpPr txBox="1">
              <a:spLocks noChangeArrowheads="1"/>
            </p:cNvSpPr>
            <p:nvPr/>
          </p:nvSpPr>
          <p:spPr bwMode="auto">
            <a:xfrm>
              <a:off x="621" y="2358"/>
              <a:ext cx="43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zh-CN" altLang="en-US" sz="2300" dirty="0">
                  <a:solidFill>
                    <a:srgbClr val="FFFFFF"/>
                  </a:solidFill>
                  <a:latin typeface="黑体" panose="02010609060101010101" pitchFamily="49" charset="-122"/>
                  <a:ea typeface="黑体" panose="02010609060101010101" pitchFamily="49" charset="-122"/>
                  <a:sym typeface="Chalkboard" panose="03050602040202020205" pitchFamily="66" charset="0"/>
                </a:rPr>
                <a:t>价值</a:t>
              </a:r>
            </a:p>
          </p:txBody>
        </p:sp>
      </p:grpSp>
    </p:spTree>
    <p:extLst>
      <p:ext uri="{BB962C8B-B14F-4D97-AF65-F5344CB8AC3E}">
        <p14:creationId xmlns:p14="http://schemas.microsoft.com/office/powerpoint/2010/main" val="115650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975EE86-4EFA-8146-AC8A-7843B0D1B386}"/>
              </a:ext>
            </a:extLst>
          </p:cNvPr>
          <p:cNvSpPr>
            <a:spLocks noGrp="1"/>
          </p:cNvSpPr>
          <p:nvPr>
            <p:ph type="title"/>
          </p:nvPr>
        </p:nvSpPr>
        <p:spPr/>
        <p:txBody>
          <a:bodyPr/>
          <a:lstStyle/>
          <a:p>
            <a:pPr eaLnBrk="1" hangingPunct="1"/>
            <a:r>
              <a:rPr lang="zh-CN" altLang="en-US" sz="4800" b="1" dirty="0">
                <a:solidFill>
                  <a:srgbClr val="3E2BFF"/>
                </a:solidFill>
                <a:ea typeface="SimHei" panose="02010609060101010101" pitchFamily="49" charset="-122"/>
                <a:sym typeface="Chalkboard" panose="03050602040202020205" pitchFamily="66" charset="0"/>
              </a:rPr>
              <a:t>应用云</a:t>
            </a:r>
            <a:r>
              <a:rPr lang="en-US" altLang="zh-CN" sz="4800" b="1" dirty="0">
                <a:solidFill>
                  <a:srgbClr val="3E2BFF"/>
                </a:solidFill>
                <a:ea typeface="SimHei" panose="02010609060101010101" pitchFamily="49" charset="-122"/>
                <a:sym typeface="Chalkboard" panose="03050602040202020205" pitchFamily="66" charset="0"/>
              </a:rPr>
              <a:t>Salesforce</a:t>
            </a:r>
            <a:endParaRPr kumimoji="1" lang="zh-CN" altLang="en-US" sz="4400" dirty="0">
              <a:solidFill>
                <a:srgbClr val="3E2BFF"/>
              </a:solidFill>
            </a:endParaRPr>
          </a:p>
        </p:txBody>
      </p:sp>
      <p:grpSp>
        <p:nvGrpSpPr>
          <p:cNvPr id="120833" name="Group 3">
            <a:extLst>
              <a:ext uri="{FF2B5EF4-FFF2-40B4-BE49-F238E27FC236}">
                <a16:creationId xmlns:a16="http://schemas.microsoft.com/office/drawing/2014/main" id="{C03E0D84-4827-4743-9425-32EE85B4BC78}"/>
              </a:ext>
            </a:extLst>
          </p:cNvPr>
          <p:cNvGrpSpPr>
            <a:grpSpLocks/>
          </p:cNvGrpSpPr>
          <p:nvPr/>
        </p:nvGrpSpPr>
        <p:grpSpPr bwMode="auto">
          <a:xfrm>
            <a:off x="2008189" y="865188"/>
            <a:ext cx="7400925" cy="5992812"/>
            <a:chOff x="123" y="545"/>
            <a:chExt cx="4980" cy="3974"/>
          </a:xfrm>
        </p:grpSpPr>
        <p:pic>
          <p:nvPicPr>
            <p:cNvPr id="120840" name="Picture 4">
              <a:extLst>
                <a:ext uri="{FF2B5EF4-FFF2-40B4-BE49-F238E27FC236}">
                  <a16:creationId xmlns:a16="http://schemas.microsoft.com/office/drawing/2014/main" id="{7CFD8B54-6D85-F944-9D86-57E652D6C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43" t="19489" r="12958" b="6683"/>
            <a:stretch>
              <a:fillRect/>
            </a:stretch>
          </p:blipFill>
          <p:spPr bwMode="auto">
            <a:xfrm>
              <a:off x="123" y="545"/>
              <a:ext cx="4980" cy="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1" name="Picture 5">
              <a:extLst>
                <a:ext uri="{FF2B5EF4-FFF2-40B4-BE49-F238E27FC236}">
                  <a16:creationId xmlns:a16="http://schemas.microsoft.com/office/drawing/2014/main" id="{A8F152A7-C826-7D41-A473-9A6406B7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3100" r="15157" b="18541"/>
            <a:stretch>
              <a:fillRect/>
            </a:stretch>
          </p:blipFill>
          <p:spPr bwMode="auto">
            <a:xfrm>
              <a:off x="271" y="3118"/>
              <a:ext cx="4690" cy="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834" name="Rectangle 3">
            <a:extLst>
              <a:ext uri="{FF2B5EF4-FFF2-40B4-BE49-F238E27FC236}">
                <a16:creationId xmlns:a16="http://schemas.microsoft.com/office/drawing/2014/main" id="{C5FAE426-96DD-634D-B9FE-6222146B7136}"/>
              </a:ext>
            </a:extLst>
          </p:cNvPr>
          <p:cNvSpPr txBox="1">
            <a:spLocks noChangeArrowheads="1"/>
          </p:cNvSpPr>
          <p:nvPr/>
        </p:nvSpPr>
        <p:spPr bwMode="auto">
          <a:xfrm>
            <a:off x="2133600" y="18716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978" tIns="64990" rIns="129978" bIns="64990"/>
          <a:lstStyle>
            <a:lvl1pPr marL="341313" indent="-341313" defTabSz="912813">
              <a:lnSpc>
                <a:spcPct val="90000"/>
              </a:lnSpc>
              <a:spcBef>
                <a:spcPct val="20000"/>
              </a:spcBef>
              <a:buFont typeface="Arial" panose="020B0604020202020204" pitchFamily="34" charset="0"/>
              <a:buChar char="•"/>
              <a:defRPr kumimoji="1" sz="2300">
                <a:solidFill>
                  <a:schemeClr val="bg1"/>
                </a:solidFill>
                <a:latin typeface="Arial" panose="020B0604020202020204" pitchFamily="34" charset="0"/>
                <a:ea typeface="宋体" panose="02010600030101010101" pitchFamily="2" charset="-122"/>
              </a:defRPr>
            </a:lvl1pPr>
            <a:lvl2pPr marL="690563" indent="-346075"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2pPr>
            <a:lvl3pPr marL="11430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3pPr>
            <a:lvl4pPr marL="16002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4pPr>
            <a:lvl5pPr marL="2057400" indent="-228600" defTabSz="912813">
              <a:lnSpc>
                <a:spcPct val="90000"/>
              </a:lnSpc>
              <a:spcBef>
                <a:spcPct val="20000"/>
              </a:spcBef>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5pPr>
            <a:lvl6pPr marL="25146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6pPr>
            <a:lvl7pPr marL="29718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7pPr>
            <a:lvl8pPr marL="34290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8pPr>
            <a:lvl9pPr marL="3886200" indent="-228600" defTabSz="912813" eaLnBrk="0" fontAlgn="base" hangingPunct="0">
              <a:lnSpc>
                <a:spcPct val="90000"/>
              </a:lnSpc>
              <a:spcBef>
                <a:spcPct val="20000"/>
              </a:spcBef>
              <a:spcAft>
                <a:spcPct val="0"/>
              </a:spcAft>
              <a:buFont typeface="Arial" panose="020B0604020202020204" pitchFamily="34" charset="0"/>
              <a:buChar char="•"/>
              <a:defRPr kumimoji="1" sz="2000">
                <a:solidFill>
                  <a:schemeClr val="bg1"/>
                </a:solidFill>
                <a:latin typeface="Arial" panose="020B0604020202020204" pitchFamily="34" charset="0"/>
                <a:ea typeface="宋体" panose="02010600030101010101" pitchFamily="2" charset="-122"/>
              </a:defRPr>
            </a:lvl9pPr>
          </a:lstStyle>
          <a:p>
            <a:pPr>
              <a:lnSpc>
                <a:spcPct val="100000"/>
              </a:lnSpc>
              <a:buClr>
                <a:schemeClr val="tx2"/>
              </a:buClr>
              <a:buSzPct val="70000"/>
              <a:buFontTx/>
              <a:buNone/>
            </a:pPr>
            <a:endParaRPr kumimoji="0" lang="en-US" altLang="zh-CN" sz="3000">
              <a:solidFill>
                <a:schemeClr val="tx1"/>
              </a:solidFill>
            </a:endParaRPr>
          </a:p>
          <a:p>
            <a:pPr lvl="1">
              <a:lnSpc>
                <a:spcPct val="100000"/>
              </a:lnSpc>
              <a:buClr>
                <a:schemeClr val="accent2"/>
              </a:buClr>
              <a:buSzPct val="70000"/>
              <a:buFont typeface="Wingdings" pitchFamily="2" charset="2"/>
              <a:buChar char="l"/>
            </a:pPr>
            <a:endParaRPr kumimoji="0" lang="en-US" altLang="zh-CN" sz="2600">
              <a:solidFill>
                <a:schemeClr val="tx1"/>
              </a:solidFill>
            </a:endParaRPr>
          </a:p>
          <a:p>
            <a:pPr lvl="1">
              <a:lnSpc>
                <a:spcPct val="100000"/>
              </a:lnSpc>
              <a:buClr>
                <a:schemeClr val="accent2"/>
              </a:buClr>
              <a:buSzPct val="70000"/>
              <a:buFontTx/>
              <a:buNone/>
            </a:pPr>
            <a:endParaRPr kumimoji="0" lang="en-US" altLang="zh-CN" sz="2600">
              <a:solidFill>
                <a:schemeClr val="tx1"/>
              </a:solidFill>
            </a:endParaRPr>
          </a:p>
        </p:txBody>
      </p:sp>
      <p:sp>
        <p:nvSpPr>
          <p:cNvPr id="10" name="Rectangle 5">
            <a:extLst>
              <a:ext uri="{FF2B5EF4-FFF2-40B4-BE49-F238E27FC236}">
                <a16:creationId xmlns:a16="http://schemas.microsoft.com/office/drawing/2014/main" id="{AEA18F5E-48CD-4D4E-B068-D8618AD43348}"/>
              </a:ext>
            </a:extLst>
          </p:cNvPr>
          <p:cNvSpPr>
            <a:spLocks noChangeArrowheads="1"/>
          </p:cNvSpPr>
          <p:nvPr/>
        </p:nvSpPr>
        <p:spPr bwMode="auto">
          <a:xfrm>
            <a:off x="2659064" y="3886200"/>
            <a:ext cx="7704137" cy="27495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noFill/>
            <a:miter lim="800000"/>
            <a:headEnd/>
            <a:tailEnd/>
          </a:ln>
        </p:spPr>
        <p:txBody>
          <a:bodyPr lIns="91439" tIns="45719" rIns="91439" bIns="45719"/>
          <a:lstStyle>
            <a:lvl1pPr marL="341313" indent="-341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sz="2400" dirty="0">
                <a:solidFill>
                  <a:srgbClr val="FFFFFF"/>
                </a:solidFill>
                <a:latin typeface="+mn-lt"/>
                <a:ea typeface="SimHei" panose="02010609060101010101" pitchFamily="49" charset="-122"/>
                <a:sym typeface="Chalkboard" panose="03050602040202020205" pitchFamily="66" charset="0"/>
              </a:rPr>
              <a:t>	</a:t>
            </a:r>
            <a:r>
              <a:rPr lang="en-US" altLang="zh-CN" sz="2400" b="1" dirty="0">
                <a:solidFill>
                  <a:srgbClr val="000000"/>
                </a:solidFill>
                <a:latin typeface="+mn-lt"/>
                <a:ea typeface="SimHei" panose="02010609060101010101" pitchFamily="49" charset="-122"/>
                <a:sym typeface="Chalkboard" panose="03050602040202020205" pitchFamily="66" charset="0"/>
              </a:rPr>
              <a:t>Salesforce</a:t>
            </a:r>
            <a:r>
              <a:rPr lang="zh-CN" altLang="en-US" sz="2400" b="1" dirty="0">
                <a:solidFill>
                  <a:srgbClr val="000000"/>
                </a:solidFill>
                <a:latin typeface="+mn-lt"/>
                <a:ea typeface="SimHei" panose="02010609060101010101" pitchFamily="49" charset="-122"/>
                <a:sym typeface="Chalkboard" panose="03050602040202020205" pitchFamily="66" charset="0"/>
              </a:rPr>
              <a:t>是一家客户关系管理（</a:t>
            </a:r>
            <a:r>
              <a:rPr lang="en-US" altLang="zh-CN" sz="2400" b="1" dirty="0">
                <a:solidFill>
                  <a:srgbClr val="000000"/>
                </a:solidFill>
                <a:latin typeface="+mn-lt"/>
                <a:ea typeface="SimHei" panose="02010609060101010101" pitchFamily="49" charset="-122"/>
                <a:sym typeface="Chalkboard" panose="03050602040202020205" pitchFamily="66" charset="0"/>
              </a:rPr>
              <a:t>CRM</a:t>
            </a:r>
            <a:r>
              <a:rPr lang="zh-CN" altLang="en-US" sz="2400" b="1" dirty="0">
                <a:solidFill>
                  <a:srgbClr val="000000"/>
                </a:solidFill>
                <a:latin typeface="+mn-lt"/>
                <a:ea typeface="SimHei" panose="02010609060101010101" pitchFamily="49" charset="-122"/>
                <a:sym typeface="Chalkboard" panose="03050602040202020205" pitchFamily="66" charset="0"/>
              </a:rPr>
              <a:t>） 软件服务提供商。顾客通过订购 </a:t>
            </a:r>
            <a:r>
              <a:rPr lang="en-US" altLang="zh-CN" sz="2400" b="1" dirty="0">
                <a:solidFill>
                  <a:srgbClr val="000000"/>
                </a:solidFill>
                <a:latin typeface="+mn-lt"/>
                <a:ea typeface="SimHei" panose="02010609060101010101" pitchFamily="49" charset="-122"/>
                <a:sym typeface="Chalkboard" panose="03050602040202020205" pitchFamily="66" charset="0"/>
              </a:rPr>
              <a:t>Salesforce</a:t>
            </a:r>
            <a:r>
              <a:rPr lang="zh-CN" altLang="en-US" sz="2400" b="1" dirty="0">
                <a:solidFill>
                  <a:srgbClr val="000000"/>
                </a:solidFill>
                <a:latin typeface="+mn-lt"/>
                <a:ea typeface="SimHei" panose="02010609060101010101" pitchFamily="49" charset="-122"/>
                <a:sym typeface="Chalkboard" panose="03050602040202020205" pitchFamily="66" charset="0"/>
              </a:rPr>
              <a:t>服务，直接通过浏览器登录就可以使用所有功能。</a:t>
            </a:r>
            <a:r>
              <a:rPr lang="en-US" altLang="zh-CN" sz="2400" b="1" dirty="0">
                <a:solidFill>
                  <a:srgbClr val="000000"/>
                </a:solidFill>
                <a:latin typeface="+mn-lt"/>
                <a:ea typeface="SimHei" panose="02010609060101010101" pitchFamily="49" charset="-122"/>
                <a:sym typeface="Chalkboard" panose="03050602040202020205" pitchFamily="66" charset="0"/>
              </a:rPr>
              <a:t>Salesforce</a:t>
            </a:r>
            <a:r>
              <a:rPr lang="zh-CN" altLang="en-US" sz="2400" b="1" dirty="0">
                <a:solidFill>
                  <a:srgbClr val="000000"/>
                </a:solidFill>
                <a:latin typeface="+mn-lt"/>
                <a:ea typeface="SimHei" panose="02010609060101010101" pitchFamily="49" charset="-122"/>
                <a:sym typeface="Chalkboard" panose="03050602040202020205" pitchFamily="66" charset="0"/>
              </a:rPr>
              <a:t>公司目前拥有</a:t>
            </a:r>
            <a:r>
              <a:rPr lang="en-US" altLang="zh-CN" sz="2400" b="1" dirty="0">
                <a:solidFill>
                  <a:srgbClr val="000000"/>
                </a:solidFill>
                <a:latin typeface="+mn-lt"/>
                <a:ea typeface="SimHei" panose="02010609060101010101" pitchFamily="49" charset="-122"/>
                <a:sym typeface="Chalkboard" panose="03050602040202020205" pitchFamily="66" charset="0"/>
              </a:rPr>
              <a:t>13900</a:t>
            </a:r>
            <a:r>
              <a:rPr lang="zh-CN" altLang="en-US" sz="2400" b="1" dirty="0">
                <a:solidFill>
                  <a:srgbClr val="000000"/>
                </a:solidFill>
                <a:latin typeface="+mn-lt"/>
                <a:ea typeface="SimHei" panose="02010609060101010101" pitchFamily="49" charset="-122"/>
                <a:sym typeface="Chalkboard" panose="03050602040202020205" pitchFamily="66" charset="0"/>
              </a:rPr>
              <a:t>家客户和</a:t>
            </a:r>
            <a:r>
              <a:rPr lang="en-US" altLang="zh-CN" sz="2400" b="1" dirty="0">
                <a:solidFill>
                  <a:srgbClr val="000000"/>
                </a:solidFill>
                <a:latin typeface="+mn-lt"/>
                <a:ea typeface="SimHei" panose="02010609060101010101" pitchFamily="49" charset="-122"/>
                <a:sym typeface="Chalkboard" panose="03050602040202020205" pitchFamily="66" charset="0"/>
              </a:rPr>
              <a:t>227000</a:t>
            </a:r>
            <a:r>
              <a:rPr lang="zh-CN" altLang="en-US" sz="2400" b="1" dirty="0">
                <a:solidFill>
                  <a:srgbClr val="000000"/>
                </a:solidFill>
                <a:latin typeface="+mn-lt"/>
                <a:ea typeface="SimHei" panose="02010609060101010101" pitchFamily="49" charset="-122"/>
                <a:sym typeface="Chalkboard" panose="03050602040202020205" pitchFamily="66" charset="0"/>
              </a:rPr>
              <a:t>个人订户，是最大的商务应用云提供商</a:t>
            </a:r>
            <a:r>
              <a:rPr lang="zh-CN" altLang="en-US" sz="2100" b="1" dirty="0">
                <a:solidFill>
                  <a:srgbClr val="000000"/>
                </a:solidFill>
                <a:latin typeface="+mn-lt"/>
                <a:ea typeface="SimHei" panose="02010609060101010101" pitchFamily="49" charset="-122"/>
                <a:sym typeface="Chalkboard" panose="03050602040202020205" pitchFamily="66" charset="0"/>
              </a:rPr>
              <a:t>。</a:t>
            </a:r>
          </a:p>
          <a:p>
            <a:pPr eaLnBrk="1" hangingPunct="1">
              <a:spcBef>
                <a:spcPct val="20000"/>
              </a:spcBef>
            </a:pPr>
            <a:r>
              <a:rPr lang="zh-CN" altLang="en-US" sz="2100" b="1" dirty="0">
                <a:solidFill>
                  <a:srgbClr val="FFFFFF"/>
                </a:solidFill>
                <a:latin typeface="+mn-lt"/>
                <a:ea typeface="SimHei" panose="02010609060101010101" pitchFamily="49" charset="-122"/>
                <a:sym typeface="Chalkboard" panose="03050602040202020205" pitchFamily="66" charset="0"/>
              </a:rPr>
              <a:t>	</a:t>
            </a:r>
            <a:r>
              <a:rPr lang="en-US" altLang="zh-CN" sz="2100" b="1" dirty="0">
                <a:solidFill>
                  <a:srgbClr val="FF0000"/>
                </a:solidFill>
                <a:latin typeface="+mn-lt"/>
                <a:ea typeface="SimHei" panose="02010609060101010101" pitchFamily="49" charset="-122"/>
                <a:sym typeface="Chalkboard" panose="03050602040202020205" pitchFamily="66" charset="0"/>
              </a:rPr>
              <a:t>( </a:t>
            </a:r>
            <a:r>
              <a:rPr lang="zh-CN" altLang="en-US" sz="2100" b="1" dirty="0">
                <a:solidFill>
                  <a:srgbClr val="FF0000"/>
                </a:solidFill>
                <a:latin typeface="+mn-lt"/>
                <a:ea typeface="SimHei" panose="02010609060101010101" pitchFamily="49" charset="-122"/>
                <a:sym typeface="Chalkboard" panose="03050602040202020205" pitchFamily="66" charset="0"/>
              </a:rPr>
              <a:t>现在</a:t>
            </a:r>
            <a:r>
              <a:rPr lang="en-US" altLang="zh-CN" sz="2100" b="1" dirty="0">
                <a:solidFill>
                  <a:srgbClr val="FF0000"/>
                </a:solidFill>
                <a:latin typeface="+mn-lt"/>
                <a:ea typeface="SimHei" panose="02010609060101010101" pitchFamily="49" charset="-122"/>
                <a:sym typeface="Chalkboard" panose="03050602040202020205" pitchFamily="66" charset="0"/>
              </a:rPr>
              <a:t>Salesforce</a:t>
            </a:r>
            <a:r>
              <a:rPr lang="zh-CN" altLang="en-US" sz="2100" b="1" dirty="0">
                <a:solidFill>
                  <a:srgbClr val="FF0000"/>
                </a:solidFill>
                <a:latin typeface="+mn-lt"/>
                <a:ea typeface="SimHei" panose="02010609060101010101" pitchFamily="49" charset="-122"/>
                <a:sym typeface="Chalkboard" panose="03050602040202020205" pitchFamily="66" charset="0"/>
              </a:rPr>
              <a:t>也推出了自己的、具有应用框架模板的应用平台云：</a:t>
            </a:r>
            <a:r>
              <a:rPr lang="en-US" altLang="zh-CN" sz="2400" b="1" dirty="0">
                <a:solidFill>
                  <a:srgbClr val="FF0000"/>
                </a:solidFill>
                <a:latin typeface="+mn-lt"/>
                <a:ea typeface="SimHei" panose="02010609060101010101" pitchFamily="49" charset="-122"/>
                <a:sym typeface="Chalkboard" panose="03050602040202020205" pitchFamily="66" charset="0"/>
              </a:rPr>
              <a:t>Force.com </a:t>
            </a:r>
            <a:r>
              <a:rPr lang="en-US" altLang="zh-CN" sz="2100" b="1" dirty="0">
                <a:solidFill>
                  <a:srgbClr val="FF0000"/>
                </a:solidFill>
                <a:latin typeface="+mn-lt"/>
                <a:ea typeface="SimHei" panose="02010609060101010101" pitchFamily="49" charset="-122"/>
                <a:sym typeface="Chalkboard" panose="03050602040202020205" pitchFamily="66" charset="0"/>
              </a:rPr>
              <a:t>)</a:t>
            </a:r>
          </a:p>
        </p:txBody>
      </p:sp>
      <p:grpSp>
        <p:nvGrpSpPr>
          <p:cNvPr id="120836" name="Group 6">
            <a:extLst>
              <a:ext uri="{FF2B5EF4-FFF2-40B4-BE49-F238E27FC236}">
                <a16:creationId xmlns:a16="http://schemas.microsoft.com/office/drawing/2014/main" id="{A741E018-4D37-7E47-904B-EA928107894F}"/>
              </a:ext>
            </a:extLst>
          </p:cNvPr>
          <p:cNvGrpSpPr>
            <a:grpSpLocks/>
          </p:cNvGrpSpPr>
          <p:nvPr/>
        </p:nvGrpSpPr>
        <p:grpSpPr bwMode="auto">
          <a:xfrm>
            <a:off x="10043454" y="182641"/>
            <a:ext cx="1906588" cy="1258887"/>
            <a:chOff x="1910" y="2291"/>
            <a:chExt cx="2684" cy="1314"/>
          </a:xfrm>
        </p:grpSpPr>
        <p:sp>
          <p:nvSpPr>
            <p:cNvPr id="120838" name="Cloud">
              <a:extLst>
                <a:ext uri="{FF2B5EF4-FFF2-40B4-BE49-F238E27FC236}">
                  <a16:creationId xmlns:a16="http://schemas.microsoft.com/office/drawing/2014/main" id="{4CDF6C64-CA72-7348-8B2A-51106A3714E0}"/>
                </a:ext>
              </a:extLst>
            </p:cNvPr>
            <p:cNvSpPr>
              <a:spLocks noChangeAspect="1" noEditPoints="1" noChangeArrowheads="1"/>
            </p:cNvSpPr>
            <p:nvPr/>
          </p:nvSpPr>
          <p:spPr bwMode="auto">
            <a:xfrm>
              <a:off x="1910" y="2291"/>
              <a:ext cx="2684" cy="131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8 w 21600"/>
                <a:gd name="T13" fmla="*/ 3255 h 21600"/>
                <a:gd name="T14" fmla="*/ 17085 w 21600"/>
                <a:gd name="T15" fmla="*/ 1734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38100">
              <a:solidFill>
                <a:srgbClr val="000000"/>
              </a:solidFill>
              <a:miter lim="800000"/>
              <a:headEnd/>
              <a:tailEnd/>
            </a:ln>
            <a:effectLst>
              <a:outerShdw dist="107763" dir="2700000" algn="ctr" rotWithShape="0">
                <a:srgbClr val="808080"/>
              </a:outerShdw>
            </a:effectLst>
          </p:spPr>
          <p:txBody>
            <a:bodyPr/>
            <a:lstStyle/>
            <a:p>
              <a:endParaRPr lang="zh-CN" altLang="en-US"/>
            </a:p>
          </p:txBody>
        </p:sp>
        <p:pic>
          <p:nvPicPr>
            <p:cNvPr id="120839" name="Picture 8">
              <a:extLst>
                <a:ext uri="{FF2B5EF4-FFF2-40B4-BE49-F238E27FC236}">
                  <a16:creationId xmlns:a16="http://schemas.microsoft.com/office/drawing/2014/main" id="{B8DC78E2-EA6A-0642-A540-6DD77D0D9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2" y="2605"/>
              <a:ext cx="1910"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8666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F04E0C-172B-0743-AE84-3FBA8D40DB06}"/>
              </a:ext>
            </a:extLst>
          </p:cNvPr>
          <p:cNvSpPr>
            <a:spLocks noGrp="1"/>
          </p:cNvSpPr>
          <p:nvPr>
            <p:ph type="title"/>
          </p:nvPr>
        </p:nvSpPr>
        <p:spPr>
          <a:xfrm>
            <a:off x="0" y="0"/>
            <a:ext cx="12192000" cy="1143000"/>
          </a:xfrm>
        </p:spPr>
        <p:txBody>
          <a:bodyPr/>
          <a:lstStyle/>
          <a:p>
            <a:pPr eaLnBrk="1" hangingPunct="1"/>
            <a:r>
              <a:rPr lang="zh-CN" altLang="en-US" sz="4800" b="1" dirty="0">
                <a:solidFill>
                  <a:srgbClr val="3E2BFF"/>
                </a:solidFill>
                <a:ea typeface="SimHei" panose="02010609060101010101" pitchFamily="49" charset="-122"/>
                <a:sym typeface="Chalkboard" panose="03050602040202020205" pitchFamily="66" charset="0"/>
              </a:rPr>
              <a:t>应用云</a:t>
            </a:r>
            <a:r>
              <a:rPr lang="en-US" altLang="zh-CN" sz="4400" b="1" dirty="0">
                <a:solidFill>
                  <a:srgbClr val="3E2BFF"/>
                </a:solidFill>
                <a:ea typeface="SimHei" panose="02010609060101010101" pitchFamily="49" charset="-122"/>
                <a:sym typeface="Chalkboard" panose="03050602040202020205" pitchFamily="66" charset="0"/>
              </a:rPr>
              <a:t>Google Apps</a:t>
            </a:r>
            <a:r>
              <a:rPr lang="en-US" altLang="zh-CN" sz="4800" b="1" dirty="0">
                <a:solidFill>
                  <a:srgbClr val="3E2BFF"/>
                </a:solidFill>
                <a:ea typeface="SimHei" panose="02010609060101010101" pitchFamily="49" charset="-122"/>
                <a:sym typeface="Chalkboard" panose="03050602040202020205" pitchFamily="66" charset="0"/>
              </a:rPr>
              <a:t> </a:t>
            </a:r>
            <a:endParaRPr kumimoji="1" lang="zh-CN" altLang="en-US" sz="4000" dirty="0">
              <a:solidFill>
                <a:srgbClr val="3E2BFF"/>
              </a:solidFill>
            </a:endParaRPr>
          </a:p>
        </p:txBody>
      </p:sp>
      <p:sp>
        <p:nvSpPr>
          <p:cNvPr id="121858" name="Rectangle 3">
            <a:extLst>
              <a:ext uri="{FF2B5EF4-FFF2-40B4-BE49-F238E27FC236}">
                <a16:creationId xmlns:a16="http://schemas.microsoft.com/office/drawing/2014/main" id="{EAC7B0F1-2856-654D-B080-2C462A7FB0E6}"/>
              </a:ext>
            </a:extLst>
          </p:cNvPr>
          <p:cNvSpPr>
            <a:spLocks noChangeArrowheads="1"/>
          </p:cNvSpPr>
          <p:nvPr/>
        </p:nvSpPr>
        <p:spPr bwMode="auto">
          <a:xfrm>
            <a:off x="203664" y="1148921"/>
            <a:ext cx="11884258" cy="239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marL="341313" indent="-34131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87" indent="-342900" eaLnBrk="1" hangingPunct="1">
              <a:spcBef>
                <a:spcPct val="20000"/>
              </a:spcBef>
              <a:buFont typeface="Arial" panose="020B0604020202020204" pitchFamily="34" charset="0"/>
              <a:buChar char="•"/>
            </a:pPr>
            <a:r>
              <a:rPr lang="en-US" altLang="zh-CN" sz="2800" dirty="0">
                <a:solidFill>
                  <a:srgbClr val="000000"/>
                </a:solidFill>
                <a:latin typeface="+mn-lt"/>
                <a:ea typeface="SimHei" panose="02010609060101010101" pitchFamily="49" charset="-122"/>
                <a:sym typeface="Chalkboard" panose="03050602040202020205" pitchFamily="66" charset="0"/>
              </a:rPr>
              <a:t>Google Apps </a:t>
            </a:r>
            <a:r>
              <a:rPr lang="zh-CN" altLang="en-US" sz="2800" dirty="0">
                <a:solidFill>
                  <a:srgbClr val="000000"/>
                </a:solidFill>
                <a:latin typeface="+mn-lt"/>
                <a:ea typeface="SimHei" panose="02010609060101010101" pitchFamily="49" charset="-122"/>
                <a:sym typeface="Chalkboard" panose="03050602040202020205" pitchFamily="66" charset="0"/>
              </a:rPr>
              <a:t>是</a:t>
            </a:r>
            <a:r>
              <a:rPr lang="en-US" altLang="zh-CN" sz="2800" dirty="0">
                <a:solidFill>
                  <a:srgbClr val="000000"/>
                </a:solidFill>
                <a:latin typeface="+mn-lt"/>
                <a:ea typeface="SimHei" panose="02010609060101010101" pitchFamily="49" charset="-122"/>
                <a:sym typeface="Chalkboard" panose="03050602040202020205" pitchFamily="66" charset="0"/>
              </a:rPr>
              <a:t>Google</a:t>
            </a:r>
            <a:r>
              <a:rPr lang="zh-CN" altLang="en-US" sz="2800" dirty="0">
                <a:solidFill>
                  <a:srgbClr val="000000"/>
                </a:solidFill>
                <a:latin typeface="+mn-lt"/>
                <a:ea typeface="SimHei" panose="02010609060101010101" pitchFamily="49" charset="-122"/>
                <a:sym typeface="Chalkboard" panose="03050602040202020205" pitchFamily="66" charset="0"/>
              </a:rPr>
              <a:t>推出的中小企业套装软件，包括电子邮箱、网站（放置在</a:t>
            </a:r>
            <a:r>
              <a:rPr lang="en-US" altLang="zh-CN" sz="2800" dirty="0">
                <a:solidFill>
                  <a:srgbClr val="000000"/>
                </a:solidFill>
                <a:latin typeface="+mn-lt"/>
                <a:ea typeface="SimHei" panose="02010609060101010101" pitchFamily="49" charset="-122"/>
                <a:sym typeface="Chalkboard" panose="03050602040202020205" pitchFamily="66" charset="0"/>
              </a:rPr>
              <a:t>google</a:t>
            </a:r>
            <a:r>
              <a:rPr lang="zh-CN" altLang="en-US" sz="2800" dirty="0">
                <a:solidFill>
                  <a:srgbClr val="000000"/>
                </a:solidFill>
                <a:latin typeface="+mn-lt"/>
                <a:ea typeface="SimHei" panose="02010609060101010101" pitchFamily="49" charset="-122"/>
                <a:sym typeface="Chalkboard" panose="03050602040202020205" pitchFamily="66" charset="0"/>
              </a:rPr>
              <a:t>的服务器上，所见即所得的傻瓜式编辑方式）、可以合作编辑的在线</a:t>
            </a:r>
            <a:r>
              <a:rPr lang="en-US" altLang="zh-CN" sz="2800" dirty="0">
                <a:solidFill>
                  <a:srgbClr val="000000"/>
                </a:solidFill>
                <a:latin typeface="+mn-lt"/>
                <a:ea typeface="SimHei" panose="02010609060101010101" pitchFamily="49" charset="-122"/>
                <a:sym typeface="Chalkboard" panose="03050602040202020205" pitchFamily="66" charset="0"/>
              </a:rPr>
              <a:t>Offices</a:t>
            </a:r>
            <a:r>
              <a:rPr lang="zh-CN" altLang="en-US" sz="2800" dirty="0">
                <a:solidFill>
                  <a:srgbClr val="000000"/>
                </a:solidFill>
                <a:latin typeface="+mn-lt"/>
                <a:ea typeface="SimHei" panose="02010609060101010101" pitchFamily="49" charset="-122"/>
                <a:sym typeface="Chalkboard" panose="03050602040202020205" pitchFamily="66" charset="0"/>
              </a:rPr>
              <a:t>（涵盖常用的</a:t>
            </a:r>
            <a:r>
              <a:rPr lang="en-US" altLang="zh-CN" sz="2800" dirty="0">
                <a:solidFill>
                  <a:srgbClr val="000000"/>
                </a:solidFill>
                <a:latin typeface="+mn-lt"/>
                <a:ea typeface="SimHei" panose="02010609060101010101" pitchFamily="49" charset="-122"/>
                <a:sym typeface="Chalkboard" panose="03050602040202020205" pitchFamily="66" charset="0"/>
              </a:rPr>
              <a:t>word/</a:t>
            </a:r>
            <a:r>
              <a:rPr lang="en-US" altLang="zh-CN" sz="2800" dirty="0" err="1">
                <a:solidFill>
                  <a:srgbClr val="000000"/>
                </a:solidFill>
                <a:latin typeface="+mn-lt"/>
                <a:ea typeface="SimHei" panose="02010609060101010101" pitchFamily="49" charset="-122"/>
                <a:sym typeface="Chalkboard" panose="03050602040202020205" pitchFamily="66" charset="0"/>
              </a:rPr>
              <a:t>powerpoint</a:t>
            </a:r>
            <a:r>
              <a:rPr lang="en-US" altLang="zh-CN" sz="2800" dirty="0">
                <a:solidFill>
                  <a:srgbClr val="000000"/>
                </a:solidFill>
                <a:latin typeface="+mn-lt"/>
                <a:ea typeface="SimHei" panose="02010609060101010101" pitchFamily="49" charset="-122"/>
                <a:sym typeface="Chalkboard" panose="03050602040202020205" pitchFamily="66" charset="0"/>
              </a:rPr>
              <a:t>/excel</a:t>
            </a:r>
            <a:r>
              <a:rPr lang="zh-CN" altLang="en-US" sz="2800" dirty="0">
                <a:solidFill>
                  <a:srgbClr val="000000"/>
                </a:solidFill>
                <a:latin typeface="+mn-lt"/>
                <a:ea typeface="SimHei" panose="02010609060101010101" pitchFamily="49" charset="-122"/>
                <a:sym typeface="Chalkboard" panose="03050602040202020205" pitchFamily="66" charset="0"/>
              </a:rPr>
              <a:t>等应用）、日历、即时聊天（</a:t>
            </a:r>
            <a:r>
              <a:rPr lang="en-US" altLang="zh-CN" sz="2800" dirty="0" err="1">
                <a:solidFill>
                  <a:srgbClr val="000000"/>
                </a:solidFill>
                <a:latin typeface="+mn-lt"/>
                <a:ea typeface="SimHei" panose="02010609060101010101" pitchFamily="49" charset="-122"/>
                <a:sym typeface="Chalkboard" panose="03050602040202020205" pitchFamily="66" charset="0"/>
              </a:rPr>
              <a:t>Gtalk</a:t>
            </a:r>
            <a:r>
              <a:rPr lang="zh-CN" altLang="en-US" sz="2800" dirty="0">
                <a:solidFill>
                  <a:srgbClr val="000000"/>
                </a:solidFill>
                <a:latin typeface="+mn-lt"/>
                <a:ea typeface="SimHei" panose="02010609060101010101" pitchFamily="49" charset="-122"/>
                <a:sym typeface="Chalkboard" panose="03050602040202020205" pitchFamily="66" charset="0"/>
              </a:rPr>
              <a:t>）等</a:t>
            </a:r>
            <a:endParaRPr lang="en-US" altLang="zh-CN" sz="2800" dirty="0">
              <a:solidFill>
                <a:srgbClr val="000000"/>
              </a:solidFill>
              <a:latin typeface="+mn-lt"/>
              <a:ea typeface="SimHei" panose="02010609060101010101" pitchFamily="49" charset="-122"/>
              <a:sym typeface="Chalkboard" panose="03050602040202020205" pitchFamily="66" charset="0"/>
            </a:endParaRPr>
          </a:p>
          <a:p>
            <a:pPr marL="1587" indent="-342900" eaLnBrk="1" hangingPunct="1">
              <a:spcBef>
                <a:spcPct val="20000"/>
              </a:spcBef>
              <a:buFont typeface="Arial" panose="020B0604020202020204" pitchFamily="34" charset="0"/>
              <a:buChar char="•"/>
            </a:pPr>
            <a:r>
              <a:rPr lang="en-US" altLang="zh-CN" sz="2800" dirty="0">
                <a:solidFill>
                  <a:srgbClr val="000000"/>
                </a:solidFill>
                <a:latin typeface="+mn-lt"/>
                <a:ea typeface="SimHei" panose="02010609060101010101" pitchFamily="49" charset="-122"/>
                <a:sym typeface="Chalkboard" panose="03050602040202020205" pitchFamily="66" charset="0"/>
              </a:rPr>
              <a:t>Google Apps</a:t>
            </a:r>
            <a:r>
              <a:rPr lang="zh-CN" altLang="en-US" sz="2800" dirty="0">
                <a:solidFill>
                  <a:srgbClr val="000000"/>
                </a:solidFill>
                <a:latin typeface="+mn-lt"/>
                <a:ea typeface="SimHei" panose="02010609060101010101" pitchFamily="49" charset="-122"/>
                <a:sym typeface="Chalkboard" panose="03050602040202020205" pitchFamily="66" charset="0"/>
              </a:rPr>
              <a:t>所有应用程序后台均运行在</a:t>
            </a:r>
            <a:r>
              <a:rPr lang="en-US" altLang="zh-CN" sz="2800" dirty="0">
                <a:solidFill>
                  <a:srgbClr val="000000"/>
                </a:solidFill>
                <a:latin typeface="+mn-lt"/>
                <a:ea typeface="SimHei" panose="02010609060101010101" pitchFamily="49" charset="-122"/>
                <a:sym typeface="Chalkboard" panose="03050602040202020205" pitchFamily="66" charset="0"/>
              </a:rPr>
              <a:t>Google</a:t>
            </a:r>
            <a:r>
              <a:rPr lang="zh-CN" altLang="en-US" sz="2800" dirty="0">
                <a:solidFill>
                  <a:srgbClr val="000000"/>
                </a:solidFill>
                <a:latin typeface="+mn-lt"/>
                <a:ea typeface="SimHei" panose="02010609060101010101" pitchFamily="49" charset="-122"/>
                <a:sym typeface="Chalkboard" panose="03050602040202020205" pitchFamily="66" charset="0"/>
              </a:rPr>
              <a:t>的基础信息架构上</a:t>
            </a:r>
          </a:p>
        </p:txBody>
      </p:sp>
      <p:pic>
        <p:nvPicPr>
          <p:cNvPr id="121860" name="Picture 6" descr="home_screenshot2.gif">
            <a:extLst>
              <a:ext uri="{FF2B5EF4-FFF2-40B4-BE49-F238E27FC236}">
                <a16:creationId xmlns:a16="http://schemas.microsoft.com/office/drawing/2014/main" id="{9B71EB46-A83C-A740-82B0-B9C8F57CE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713" y="3429000"/>
            <a:ext cx="5005427" cy="343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78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云计算关键技术</a:t>
            </a:r>
            <a:endParaRPr kumimoji="1" lang="en-US" altLang="zh-CN" sz="3200" dirty="0">
              <a:solidFill>
                <a:srgbClr val="FF0000"/>
              </a:solidFill>
              <a:latin typeface="SimHei" panose="02010609060101010101" pitchFamily="49" charset="-122"/>
              <a:ea typeface="SimHei" panose="02010609060101010101" pitchFamily="49" charset="-122"/>
            </a:endParaRPr>
          </a:p>
          <a:p>
            <a:pPr lvl="1"/>
            <a:r>
              <a:rPr lang="zh-CN" altLang="en-US" sz="2900" dirty="0">
                <a:solidFill>
                  <a:srgbClr val="FF0000"/>
                </a:solidFill>
                <a:latin typeface="SimHei" panose="02010609060101010101" pitchFamily="49" charset="-122"/>
                <a:ea typeface="SimHei" panose="02010609060101010101" pitchFamily="49" charset="-122"/>
              </a:rPr>
              <a:t>虚拟化</a:t>
            </a:r>
          </a:p>
          <a:p>
            <a:pPr lvl="1"/>
            <a:r>
              <a:rPr lang="zh-CN" altLang="en-US" sz="2900" dirty="0">
                <a:latin typeface="SimHei" panose="02010609060101010101" pitchFamily="49" charset="-122"/>
                <a:ea typeface="SimHei" panose="02010609060101010101" pitchFamily="49" charset="-122"/>
              </a:rPr>
              <a:t>数据中心</a:t>
            </a:r>
          </a:p>
          <a:p>
            <a:pPr lvl="1"/>
            <a:r>
              <a:rPr lang="zh-CN" altLang="en-US" sz="2900" dirty="0">
                <a:latin typeface="SimHei" panose="02010609060101010101" pitchFamily="49" charset="-122"/>
                <a:ea typeface="SimHei" panose="02010609060101010101" pitchFamily="49" charset="-122"/>
              </a:rPr>
              <a:t>云计算计费</a:t>
            </a:r>
            <a:endParaRPr kumimoji="1" lang="en-US" altLang="zh-CN" sz="29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云计算展望</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81328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D6E1019-79C2-5642-84E0-CDCB579131F0}"/>
              </a:ext>
            </a:extLst>
          </p:cNvPr>
          <p:cNvSpPr>
            <a:spLocks noGrp="1"/>
          </p:cNvSpPr>
          <p:nvPr>
            <p:ph type="title"/>
          </p:nvPr>
        </p:nvSpPr>
        <p:spPr/>
        <p:txBody>
          <a:bodyPr/>
          <a:lstStyle/>
          <a:p>
            <a:r>
              <a:rPr kumimoji="0" lang="zh-CN" altLang="en-US" sz="4800" b="1" dirty="0">
                <a:solidFill>
                  <a:srgbClr val="3E2BFF"/>
                </a:solidFill>
              </a:rPr>
              <a:t>计算系统的发展规律</a:t>
            </a:r>
            <a:endParaRPr kumimoji="1" lang="zh-CN" altLang="en-US" sz="4400" dirty="0">
              <a:solidFill>
                <a:srgbClr val="3E2BFF"/>
              </a:solidFill>
            </a:endParaRPr>
          </a:p>
        </p:txBody>
      </p:sp>
      <p:sp>
        <p:nvSpPr>
          <p:cNvPr id="46081" name="内容占位符 2">
            <a:extLst>
              <a:ext uri="{FF2B5EF4-FFF2-40B4-BE49-F238E27FC236}">
                <a16:creationId xmlns:a16="http://schemas.microsoft.com/office/drawing/2014/main" id="{D43DD999-2466-384D-B13B-F9E6BCD147DD}"/>
              </a:ext>
            </a:extLst>
          </p:cNvPr>
          <p:cNvSpPr>
            <a:spLocks noGrp="1"/>
          </p:cNvSpPr>
          <p:nvPr>
            <p:ph idx="4294967295"/>
          </p:nvPr>
        </p:nvSpPr>
        <p:spPr>
          <a:xfrm>
            <a:off x="1438120" y="5887382"/>
            <a:ext cx="9623736" cy="912894"/>
          </a:xfrm>
        </p:spPr>
        <p:txBody>
          <a:bodyPr>
            <a:normAutofit/>
          </a:bodyPr>
          <a:lstStyle/>
          <a:p>
            <a:r>
              <a:rPr kumimoji="0" altLang="en-US" b="1" dirty="0" err="1">
                <a:ea typeface="Segoe UI" charset="-122"/>
              </a:rPr>
              <a:t>贝尔定律：计算设备每十年左右产生新的一代，设备数量增长十倍</a:t>
            </a:r>
            <a:endParaRPr kumimoji="0" altLang="en-US" b="1" dirty="0">
              <a:ea typeface="Segoe UI" charset="-122"/>
            </a:endParaRPr>
          </a:p>
          <a:p>
            <a:r>
              <a:rPr kumimoji="0" altLang="en-US" b="1" dirty="0" err="1">
                <a:ea typeface="Segoe UI" charset="-122"/>
              </a:rPr>
              <a:t>计算机</a:t>
            </a:r>
            <a:r>
              <a:rPr kumimoji="0" altLang="en-US" b="1" dirty="0" err="1">
                <a:solidFill>
                  <a:srgbClr val="C00000"/>
                </a:solidFill>
                <a:ea typeface="Segoe UI" charset="-122"/>
              </a:rPr>
              <a:t>新增式</a:t>
            </a:r>
            <a:r>
              <a:rPr kumimoji="0" altLang="en-US" b="1" dirty="0" err="1">
                <a:ea typeface="Segoe UI" charset="-122"/>
              </a:rPr>
              <a:t>发展</a:t>
            </a:r>
            <a:r>
              <a:rPr kumimoji="0" lang="en-US" altLang="zh-CN" b="1" dirty="0" err="1">
                <a:ea typeface="Segoe UI" charset="-122"/>
              </a:rPr>
              <a:t>+</a:t>
            </a:r>
            <a:r>
              <a:rPr kumimoji="0" altLang="en-US" b="1" dirty="0" err="1">
                <a:ea typeface="Segoe UI" charset="-122"/>
              </a:rPr>
              <a:t>网络</a:t>
            </a:r>
            <a:r>
              <a:rPr kumimoji="0" altLang="en-US" b="1" dirty="0" err="1">
                <a:solidFill>
                  <a:srgbClr val="C00000"/>
                </a:solidFill>
                <a:ea typeface="Segoe UI" charset="-122"/>
              </a:rPr>
              <a:t>升级式</a:t>
            </a:r>
            <a:r>
              <a:rPr kumimoji="0" altLang="en-US" b="1" dirty="0" err="1">
                <a:ea typeface="Segoe UI" charset="-122"/>
              </a:rPr>
              <a:t>发展</a:t>
            </a:r>
            <a:r>
              <a:rPr kumimoji="0" lang="en-US" altLang="zh-CN" b="1" dirty="0">
                <a:ea typeface="Segoe UI" charset="-122"/>
              </a:rPr>
              <a:t>=&gt;</a:t>
            </a:r>
            <a:r>
              <a:rPr kumimoji="0" altLang="en-US" b="1" dirty="0" err="1">
                <a:ea typeface="Segoe UI" charset="-122"/>
              </a:rPr>
              <a:t>计算系统</a:t>
            </a:r>
            <a:r>
              <a:rPr kumimoji="0" altLang="en-US" b="1" dirty="0" err="1">
                <a:solidFill>
                  <a:srgbClr val="C00000"/>
                </a:solidFill>
                <a:ea typeface="Segoe UI" charset="-122"/>
              </a:rPr>
              <a:t>集中化和泛在化</a:t>
            </a:r>
            <a:r>
              <a:rPr kumimoji="0" altLang="en-US" b="1" dirty="0" err="1">
                <a:ea typeface="Segoe UI" charset="-122"/>
              </a:rPr>
              <a:t>发展</a:t>
            </a:r>
            <a:endParaRPr kumimoji="0" altLang="en-US" b="1" dirty="0">
              <a:ea typeface="Segoe UI" charset="-122"/>
            </a:endParaRPr>
          </a:p>
        </p:txBody>
      </p:sp>
      <p:grpSp>
        <p:nvGrpSpPr>
          <p:cNvPr id="9" name="组合 8">
            <a:extLst>
              <a:ext uri="{FF2B5EF4-FFF2-40B4-BE49-F238E27FC236}">
                <a16:creationId xmlns:a16="http://schemas.microsoft.com/office/drawing/2014/main" id="{7310B70F-FC68-B44F-840C-C4D853CFB882}"/>
              </a:ext>
            </a:extLst>
          </p:cNvPr>
          <p:cNvGrpSpPr/>
          <p:nvPr/>
        </p:nvGrpSpPr>
        <p:grpSpPr>
          <a:xfrm>
            <a:off x="2209489" y="1077482"/>
            <a:ext cx="7906931" cy="4592698"/>
            <a:chOff x="2209489" y="742950"/>
            <a:chExt cx="7906931" cy="4592698"/>
          </a:xfrm>
        </p:grpSpPr>
        <p:cxnSp>
          <p:nvCxnSpPr>
            <p:cNvPr id="5" name="直接箭头连接符 4">
              <a:extLst>
                <a:ext uri="{FF2B5EF4-FFF2-40B4-BE49-F238E27FC236}">
                  <a16:creationId xmlns:a16="http://schemas.microsoft.com/office/drawing/2014/main" id="{5766CE7A-27BA-EA4F-809D-E80631755ABE}"/>
                </a:ext>
              </a:extLst>
            </p:cNvPr>
            <p:cNvCxnSpPr/>
            <p:nvPr/>
          </p:nvCxnSpPr>
          <p:spPr>
            <a:xfrm flipV="1">
              <a:off x="3478214" y="4770439"/>
              <a:ext cx="6548437" cy="349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7DF80A2-4067-144A-8700-754372F24489}"/>
                </a:ext>
              </a:extLst>
            </p:cNvPr>
            <p:cNvCxnSpPr/>
            <p:nvPr/>
          </p:nvCxnSpPr>
          <p:spPr>
            <a:xfrm>
              <a:off x="3581400"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84" name="矩形 6">
              <a:extLst>
                <a:ext uri="{FF2B5EF4-FFF2-40B4-BE49-F238E27FC236}">
                  <a16:creationId xmlns:a16="http://schemas.microsoft.com/office/drawing/2014/main" id="{21FCDD07-3301-A54B-98EC-ED638CA94FEC}"/>
                </a:ext>
              </a:extLst>
            </p:cNvPr>
            <p:cNvSpPr>
              <a:spLocks noChangeArrowheads="1"/>
            </p:cNvSpPr>
            <p:nvPr/>
          </p:nvSpPr>
          <p:spPr bwMode="auto">
            <a:xfrm>
              <a:off x="3265489"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1960</a:t>
              </a:r>
              <a:endParaRPr kumimoji="0" lang="zh-CN" altLang="en-US" b="1">
                <a:solidFill>
                  <a:srgbClr val="3E2BFF"/>
                </a:solidFill>
                <a:latin typeface="+mn-lt"/>
                <a:ea typeface="SimHei" panose="02010609060101010101" pitchFamily="49" charset="-122"/>
              </a:endParaRPr>
            </a:p>
          </p:txBody>
        </p:sp>
        <p:cxnSp>
          <p:nvCxnSpPr>
            <p:cNvPr id="8" name="直接连接符 7">
              <a:extLst>
                <a:ext uri="{FF2B5EF4-FFF2-40B4-BE49-F238E27FC236}">
                  <a16:creationId xmlns:a16="http://schemas.microsoft.com/office/drawing/2014/main" id="{40186169-614C-A84C-A7D1-5F6B67792C8D}"/>
                </a:ext>
              </a:extLst>
            </p:cNvPr>
            <p:cNvCxnSpPr/>
            <p:nvPr/>
          </p:nvCxnSpPr>
          <p:spPr>
            <a:xfrm>
              <a:off x="4351338"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86" name="矩形 8">
              <a:extLst>
                <a:ext uri="{FF2B5EF4-FFF2-40B4-BE49-F238E27FC236}">
                  <a16:creationId xmlns:a16="http://schemas.microsoft.com/office/drawing/2014/main" id="{C8D41CAC-2A11-E747-A54D-50AD13C31A9A}"/>
                </a:ext>
              </a:extLst>
            </p:cNvPr>
            <p:cNvSpPr>
              <a:spLocks noChangeArrowheads="1"/>
            </p:cNvSpPr>
            <p:nvPr/>
          </p:nvSpPr>
          <p:spPr bwMode="auto">
            <a:xfrm>
              <a:off x="4037013" y="493553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1970</a:t>
              </a:r>
              <a:endParaRPr kumimoji="0" lang="zh-CN" altLang="en-US" b="1">
                <a:solidFill>
                  <a:srgbClr val="3E2BFF"/>
                </a:solidFill>
                <a:latin typeface="+mn-lt"/>
                <a:ea typeface="SimHei" panose="02010609060101010101" pitchFamily="49" charset="-122"/>
              </a:endParaRPr>
            </a:p>
          </p:txBody>
        </p:sp>
        <p:cxnSp>
          <p:nvCxnSpPr>
            <p:cNvPr id="10" name="直接连接符 9">
              <a:extLst>
                <a:ext uri="{FF2B5EF4-FFF2-40B4-BE49-F238E27FC236}">
                  <a16:creationId xmlns:a16="http://schemas.microsoft.com/office/drawing/2014/main" id="{43058517-0AC3-A44F-9AA8-CF84AC5A8311}"/>
                </a:ext>
              </a:extLst>
            </p:cNvPr>
            <p:cNvCxnSpPr/>
            <p:nvPr/>
          </p:nvCxnSpPr>
          <p:spPr>
            <a:xfrm>
              <a:off x="5129213"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88" name="矩形 10">
              <a:extLst>
                <a:ext uri="{FF2B5EF4-FFF2-40B4-BE49-F238E27FC236}">
                  <a16:creationId xmlns:a16="http://schemas.microsoft.com/office/drawing/2014/main" id="{416E8A77-F1BF-964B-B1FF-51AA54934E8A}"/>
                </a:ext>
              </a:extLst>
            </p:cNvPr>
            <p:cNvSpPr>
              <a:spLocks noChangeArrowheads="1"/>
            </p:cNvSpPr>
            <p:nvPr/>
          </p:nvSpPr>
          <p:spPr bwMode="auto">
            <a:xfrm>
              <a:off x="4818064"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1980</a:t>
              </a:r>
              <a:endParaRPr kumimoji="0" lang="zh-CN" altLang="en-US" b="1">
                <a:solidFill>
                  <a:srgbClr val="3E2BFF"/>
                </a:solidFill>
                <a:latin typeface="+mn-lt"/>
                <a:ea typeface="SimHei" panose="02010609060101010101" pitchFamily="49" charset="-122"/>
              </a:endParaRPr>
            </a:p>
          </p:txBody>
        </p:sp>
        <p:cxnSp>
          <p:nvCxnSpPr>
            <p:cNvPr id="12" name="直接连接符 11">
              <a:extLst>
                <a:ext uri="{FF2B5EF4-FFF2-40B4-BE49-F238E27FC236}">
                  <a16:creationId xmlns:a16="http://schemas.microsoft.com/office/drawing/2014/main" id="{1F793602-7C53-564E-93C0-201D0E2AB0FD}"/>
                </a:ext>
              </a:extLst>
            </p:cNvPr>
            <p:cNvCxnSpPr/>
            <p:nvPr/>
          </p:nvCxnSpPr>
          <p:spPr>
            <a:xfrm>
              <a:off x="5907088"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90" name="矩形 12">
              <a:extLst>
                <a:ext uri="{FF2B5EF4-FFF2-40B4-BE49-F238E27FC236}">
                  <a16:creationId xmlns:a16="http://schemas.microsoft.com/office/drawing/2014/main" id="{59291F10-C86D-5044-9779-5444F18C108F}"/>
                </a:ext>
              </a:extLst>
            </p:cNvPr>
            <p:cNvSpPr>
              <a:spLocks noChangeArrowheads="1"/>
            </p:cNvSpPr>
            <p:nvPr/>
          </p:nvSpPr>
          <p:spPr bwMode="auto">
            <a:xfrm>
              <a:off x="5595939"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1990</a:t>
              </a:r>
              <a:endParaRPr kumimoji="0" lang="zh-CN" altLang="en-US" b="1">
                <a:solidFill>
                  <a:srgbClr val="3E2BFF"/>
                </a:solidFill>
                <a:latin typeface="+mn-lt"/>
                <a:ea typeface="SimHei" panose="02010609060101010101" pitchFamily="49" charset="-122"/>
              </a:endParaRPr>
            </a:p>
          </p:txBody>
        </p:sp>
        <p:cxnSp>
          <p:nvCxnSpPr>
            <p:cNvPr id="14" name="直接连接符 13">
              <a:extLst>
                <a:ext uri="{FF2B5EF4-FFF2-40B4-BE49-F238E27FC236}">
                  <a16:creationId xmlns:a16="http://schemas.microsoft.com/office/drawing/2014/main" id="{07DD1BCF-F962-BF4B-B50F-A28BDF099BF3}"/>
                </a:ext>
              </a:extLst>
            </p:cNvPr>
            <p:cNvCxnSpPr/>
            <p:nvPr/>
          </p:nvCxnSpPr>
          <p:spPr>
            <a:xfrm>
              <a:off x="6688138"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92" name="矩形 14">
              <a:extLst>
                <a:ext uri="{FF2B5EF4-FFF2-40B4-BE49-F238E27FC236}">
                  <a16:creationId xmlns:a16="http://schemas.microsoft.com/office/drawing/2014/main" id="{FD2539F6-689C-6643-A100-EA13A705B9C7}"/>
                </a:ext>
              </a:extLst>
            </p:cNvPr>
            <p:cNvSpPr>
              <a:spLocks noChangeArrowheads="1"/>
            </p:cNvSpPr>
            <p:nvPr/>
          </p:nvSpPr>
          <p:spPr bwMode="auto">
            <a:xfrm>
              <a:off x="6375401"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2000</a:t>
              </a:r>
              <a:endParaRPr kumimoji="0" lang="zh-CN" altLang="en-US" b="1">
                <a:solidFill>
                  <a:srgbClr val="3E2BFF"/>
                </a:solidFill>
                <a:latin typeface="+mn-lt"/>
                <a:ea typeface="SimHei" panose="02010609060101010101" pitchFamily="49" charset="-122"/>
              </a:endParaRPr>
            </a:p>
          </p:txBody>
        </p:sp>
        <p:cxnSp>
          <p:nvCxnSpPr>
            <p:cNvPr id="16" name="直接连接符 15">
              <a:extLst>
                <a:ext uri="{FF2B5EF4-FFF2-40B4-BE49-F238E27FC236}">
                  <a16:creationId xmlns:a16="http://schemas.microsoft.com/office/drawing/2014/main" id="{454C7ED1-1464-A24C-8A62-C79772476D45}"/>
                </a:ext>
              </a:extLst>
            </p:cNvPr>
            <p:cNvCxnSpPr/>
            <p:nvPr/>
          </p:nvCxnSpPr>
          <p:spPr>
            <a:xfrm>
              <a:off x="7466013" y="4770438"/>
              <a:ext cx="0" cy="215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94" name="矩形 16">
              <a:extLst>
                <a:ext uri="{FF2B5EF4-FFF2-40B4-BE49-F238E27FC236}">
                  <a16:creationId xmlns:a16="http://schemas.microsoft.com/office/drawing/2014/main" id="{4110B9C3-B68F-EA41-A256-73682FEB5F58}"/>
                </a:ext>
              </a:extLst>
            </p:cNvPr>
            <p:cNvSpPr>
              <a:spLocks noChangeArrowheads="1"/>
            </p:cNvSpPr>
            <p:nvPr/>
          </p:nvSpPr>
          <p:spPr bwMode="auto">
            <a:xfrm>
              <a:off x="7154864"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2010</a:t>
              </a:r>
              <a:endParaRPr kumimoji="0" lang="zh-CN" altLang="en-US" b="1">
                <a:solidFill>
                  <a:srgbClr val="3E2BFF"/>
                </a:solidFill>
                <a:latin typeface="+mn-lt"/>
                <a:ea typeface="SimHei" panose="02010609060101010101" pitchFamily="49" charset="-122"/>
              </a:endParaRPr>
            </a:p>
          </p:txBody>
        </p:sp>
        <p:cxnSp>
          <p:nvCxnSpPr>
            <p:cNvPr id="18" name="直接连接符 17">
              <a:extLst>
                <a:ext uri="{FF2B5EF4-FFF2-40B4-BE49-F238E27FC236}">
                  <a16:creationId xmlns:a16="http://schemas.microsoft.com/office/drawing/2014/main" id="{D231FB5C-3D6D-EC40-BCE3-AAF443F16580}"/>
                </a:ext>
              </a:extLst>
            </p:cNvPr>
            <p:cNvCxnSpPr/>
            <p:nvPr/>
          </p:nvCxnSpPr>
          <p:spPr>
            <a:xfrm>
              <a:off x="8245475" y="4770438"/>
              <a:ext cx="0" cy="220662"/>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096" name="矩形 18">
              <a:extLst>
                <a:ext uri="{FF2B5EF4-FFF2-40B4-BE49-F238E27FC236}">
                  <a16:creationId xmlns:a16="http://schemas.microsoft.com/office/drawing/2014/main" id="{AA29F3AD-0C0B-F448-94D4-A716951FB2CE}"/>
                </a:ext>
              </a:extLst>
            </p:cNvPr>
            <p:cNvSpPr>
              <a:spLocks noChangeArrowheads="1"/>
            </p:cNvSpPr>
            <p:nvPr/>
          </p:nvSpPr>
          <p:spPr bwMode="auto">
            <a:xfrm>
              <a:off x="7932738" y="493553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2020</a:t>
              </a:r>
              <a:endParaRPr kumimoji="0" lang="zh-CN" altLang="en-US" b="1">
                <a:solidFill>
                  <a:srgbClr val="3E2BFF"/>
                </a:solidFill>
                <a:latin typeface="+mn-lt"/>
                <a:ea typeface="SimHei" panose="02010609060101010101" pitchFamily="49" charset="-122"/>
              </a:endParaRPr>
            </a:p>
          </p:txBody>
        </p:sp>
        <p:sp>
          <p:nvSpPr>
            <p:cNvPr id="46097" name="矩形 19">
              <a:extLst>
                <a:ext uri="{FF2B5EF4-FFF2-40B4-BE49-F238E27FC236}">
                  <a16:creationId xmlns:a16="http://schemas.microsoft.com/office/drawing/2014/main" id="{F184DD0F-7CE8-0D49-B901-CBD0609D2F55}"/>
                </a:ext>
              </a:extLst>
            </p:cNvPr>
            <p:cNvSpPr>
              <a:spLocks noChangeArrowheads="1"/>
            </p:cNvSpPr>
            <p:nvPr/>
          </p:nvSpPr>
          <p:spPr bwMode="auto">
            <a:xfrm>
              <a:off x="2576514" y="4476750"/>
              <a:ext cx="827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a:t>
              </a:r>
              <a:r>
                <a:rPr kumimoji="0" lang="zh-CN" altLang="en-US" b="1">
                  <a:solidFill>
                    <a:srgbClr val="3E2BFF"/>
                  </a:solidFill>
                  <a:latin typeface="+mn-lt"/>
                  <a:ea typeface="SimHei" panose="02010609060101010101" pitchFamily="49" charset="-122"/>
                </a:rPr>
                <a:t>百万</a:t>
              </a:r>
            </a:p>
          </p:txBody>
        </p:sp>
        <p:sp>
          <p:nvSpPr>
            <p:cNvPr id="46098" name="矩形 20">
              <a:extLst>
                <a:ext uri="{FF2B5EF4-FFF2-40B4-BE49-F238E27FC236}">
                  <a16:creationId xmlns:a16="http://schemas.microsoft.com/office/drawing/2014/main" id="{7FC3D31A-36FE-3D40-B410-B558263EBF14}"/>
                </a:ext>
              </a:extLst>
            </p:cNvPr>
            <p:cNvSpPr>
              <a:spLocks noChangeArrowheads="1"/>
            </p:cNvSpPr>
            <p:nvPr/>
          </p:nvSpPr>
          <p:spPr bwMode="auto">
            <a:xfrm>
              <a:off x="2576514" y="3846513"/>
              <a:ext cx="827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a:t>
              </a:r>
              <a:r>
                <a:rPr kumimoji="0" lang="zh-CN" altLang="en-US" b="1">
                  <a:solidFill>
                    <a:srgbClr val="3E2BFF"/>
                  </a:solidFill>
                  <a:latin typeface="+mn-lt"/>
                  <a:ea typeface="SimHei" panose="02010609060101010101" pitchFamily="49" charset="-122"/>
                </a:rPr>
                <a:t>千万</a:t>
              </a:r>
            </a:p>
          </p:txBody>
        </p:sp>
        <p:sp>
          <p:nvSpPr>
            <p:cNvPr id="46099" name="矩形 21">
              <a:extLst>
                <a:ext uri="{FF2B5EF4-FFF2-40B4-BE49-F238E27FC236}">
                  <a16:creationId xmlns:a16="http://schemas.microsoft.com/office/drawing/2014/main" id="{6CD8C0CC-F626-8449-B83C-D982AD03496D}"/>
                </a:ext>
              </a:extLst>
            </p:cNvPr>
            <p:cNvSpPr>
              <a:spLocks noChangeArrowheads="1"/>
            </p:cNvSpPr>
            <p:nvPr/>
          </p:nvSpPr>
          <p:spPr bwMode="auto">
            <a:xfrm>
              <a:off x="2770188" y="3216275"/>
              <a:ext cx="582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a:t>
              </a:r>
              <a:r>
                <a:rPr kumimoji="0" lang="zh-CN" altLang="en-US" b="1">
                  <a:solidFill>
                    <a:srgbClr val="3E2BFF"/>
                  </a:solidFill>
                  <a:latin typeface="+mn-lt"/>
                  <a:ea typeface="SimHei" panose="02010609060101010101" pitchFamily="49" charset="-122"/>
                </a:rPr>
                <a:t>亿</a:t>
              </a:r>
            </a:p>
          </p:txBody>
        </p:sp>
        <p:sp>
          <p:nvSpPr>
            <p:cNvPr id="46100" name="矩形 22">
              <a:extLst>
                <a:ext uri="{FF2B5EF4-FFF2-40B4-BE49-F238E27FC236}">
                  <a16:creationId xmlns:a16="http://schemas.microsoft.com/office/drawing/2014/main" id="{27479ADF-6797-564A-9221-BE2CE64EE4D4}"/>
                </a:ext>
              </a:extLst>
            </p:cNvPr>
            <p:cNvSpPr>
              <a:spLocks noChangeArrowheads="1"/>
            </p:cNvSpPr>
            <p:nvPr/>
          </p:nvSpPr>
          <p:spPr bwMode="auto">
            <a:xfrm>
              <a:off x="2671763" y="2586038"/>
              <a:ext cx="71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10</a:t>
              </a:r>
              <a:r>
                <a:rPr kumimoji="0" lang="zh-CN" altLang="en-US" b="1">
                  <a:solidFill>
                    <a:srgbClr val="3E2BFF"/>
                  </a:solidFill>
                  <a:latin typeface="+mn-lt"/>
                  <a:ea typeface="SimHei" panose="02010609060101010101" pitchFamily="49" charset="-122"/>
                </a:rPr>
                <a:t>亿</a:t>
              </a:r>
            </a:p>
          </p:txBody>
        </p:sp>
        <p:sp>
          <p:nvSpPr>
            <p:cNvPr id="46101" name="矩形 23">
              <a:extLst>
                <a:ext uri="{FF2B5EF4-FFF2-40B4-BE49-F238E27FC236}">
                  <a16:creationId xmlns:a16="http://schemas.microsoft.com/office/drawing/2014/main" id="{E6AED53C-41DD-6640-9799-158C38603655}"/>
                </a:ext>
              </a:extLst>
            </p:cNvPr>
            <p:cNvSpPr>
              <a:spLocks noChangeArrowheads="1"/>
            </p:cNvSpPr>
            <p:nvPr/>
          </p:nvSpPr>
          <p:spPr bwMode="auto">
            <a:xfrm>
              <a:off x="2576513" y="195580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100</a:t>
              </a:r>
              <a:r>
                <a:rPr kumimoji="0" lang="zh-CN" altLang="en-US" b="1">
                  <a:solidFill>
                    <a:srgbClr val="3E2BFF"/>
                  </a:solidFill>
                  <a:latin typeface="+mn-lt"/>
                  <a:ea typeface="SimHei" panose="02010609060101010101" pitchFamily="49" charset="-122"/>
                </a:rPr>
                <a:t>亿</a:t>
              </a:r>
            </a:p>
          </p:txBody>
        </p:sp>
        <p:sp>
          <p:nvSpPr>
            <p:cNvPr id="46102" name="矩形 24">
              <a:extLst>
                <a:ext uri="{FF2B5EF4-FFF2-40B4-BE49-F238E27FC236}">
                  <a16:creationId xmlns:a16="http://schemas.microsoft.com/office/drawing/2014/main" id="{1C80A250-9A83-3F41-965D-D202C4AB31DF}"/>
                </a:ext>
              </a:extLst>
            </p:cNvPr>
            <p:cNvSpPr>
              <a:spLocks noChangeArrowheads="1"/>
            </p:cNvSpPr>
            <p:nvPr/>
          </p:nvSpPr>
          <p:spPr bwMode="auto">
            <a:xfrm>
              <a:off x="2478089" y="1325563"/>
              <a:ext cx="966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1000</a:t>
              </a:r>
              <a:r>
                <a:rPr kumimoji="0" lang="zh-CN" altLang="en-US" b="1">
                  <a:solidFill>
                    <a:srgbClr val="3E2BFF"/>
                  </a:solidFill>
                  <a:latin typeface="+mn-lt"/>
                  <a:ea typeface="SimHei" panose="02010609060101010101" pitchFamily="49" charset="-122"/>
                </a:rPr>
                <a:t>亿</a:t>
              </a:r>
            </a:p>
          </p:txBody>
        </p:sp>
        <p:sp>
          <p:nvSpPr>
            <p:cNvPr id="46103" name="矩形 25">
              <a:extLst>
                <a:ext uri="{FF2B5EF4-FFF2-40B4-BE49-F238E27FC236}">
                  <a16:creationId xmlns:a16="http://schemas.microsoft.com/office/drawing/2014/main" id="{E59E59A1-80CB-B04C-AEDA-F32193D40140}"/>
                </a:ext>
              </a:extLst>
            </p:cNvPr>
            <p:cNvSpPr>
              <a:spLocks noChangeArrowheads="1"/>
            </p:cNvSpPr>
            <p:nvPr/>
          </p:nvSpPr>
          <p:spPr bwMode="auto">
            <a:xfrm>
              <a:off x="2209489" y="2349501"/>
              <a:ext cx="492443" cy="149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a:solidFill>
                    <a:srgbClr val="3E2BFF"/>
                  </a:solidFill>
                  <a:latin typeface="+mn-lt"/>
                  <a:ea typeface="SimHei" panose="02010609060101010101" pitchFamily="49" charset="-122"/>
                </a:rPr>
                <a:t>设备</a:t>
              </a:r>
              <a:r>
                <a:rPr kumimoji="0" lang="en-US" altLang="zh-CN" b="1">
                  <a:solidFill>
                    <a:srgbClr val="3E2BFF"/>
                  </a:solidFill>
                  <a:latin typeface="+mn-lt"/>
                  <a:ea typeface="SimHei" panose="02010609060101010101" pitchFamily="49" charset="-122"/>
                </a:rPr>
                <a:t>/</a:t>
              </a:r>
              <a:r>
                <a:rPr kumimoji="0" lang="zh-CN" altLang="en-US" b="1">
                  <a:solidFill>
                    <a:srgbClr val="3E2BFF"/>
                  </a:solidFill>
                  <a:latin typeface="+mn-lt"/>
                  <a:ea typeface="SimHei" panose="02010609060101010101" pitchFamily="49" charset="-122"/>
                </a:rPr>
                <a:t>用户数</a:t>
              </a:r>
            </a:p>
          </p:txBody>
        </p:sp>
        <p:sp>
          <p:nvSpPr>
            <p:cNvPr id="28" name="椭圆 27">
              <a:extLst>
                <a:ext uri="{FF2B5EF4-FFF2-40B4-BE49-F238E27FC236}">
                  <a16:creationId xmlns:a16="http://schemas.microsoft.com/office/drawing/2014/main" id="{4FEFE5FF-079A-E04C-8007-B61EF77EE12D}"/>
                </a:ext>
              </a:extLst>
            </p:cNvPr>
            <p:cNvSpPr/>
            <p:nvPr/>
          </p:nvSpPr>
          <p:spPr>
            <a:xfrm>
              <a:off x="3817939" y="4495800"/>
              <a:ext cx="219075" cy="160338"/>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a typeface="SimHei" panose="02010609060101010101" pitchFamily="49" charset="-122"/>
                <a:cs typeface="Segoe UI" charset="0"/>
              </a:endParaRPr>
            </a:p>
          </p:txBody>
        </p:sp>
        <p:sp>
          <p:nvSpPr>
            <p:cNvPr id="46105" name="矩形 28">
              <a:extLst>
                <a:ext uri="{FF2B5EF4-FFF2-40B4-BE49-F238E27FC236}">
                  <a16:creationId xmlns:a16="http://schemas.microsoft.com/office/drawing/2014/main" id="{E70F97D0-8DC3-D344-9E38-C7BD74BB272F}"/>
                </a:ext>
              </a:extLst>
            </p:cNvPr>
            <p:cNvSpPr>
              <a:spLocks noChangeArrowheads="1"/>
            </p:cNvSpPr>
            <p:nvPr/>
          </p:nvSpPr>
          <p:spPr bwMode="auto">
            <a:xfrm>
              <a:off x="3649664" y="40957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a:solidFill>
                    <a:srgbClr val="3E2BFF"/>
                  </a:solidFill>
                  <a:latin typeface="+mn-lt"/>
                  <a:ea typeface="SimHei" panose="02010609060101010101" pitchFamily="49" charset="-122"/>
                </a:rPr>
                <a:t>大型机</a:t>
              </a:r>
            </a:p>
          </p:txBody>
        </p:sp>
        <p:sp>
          <p:nvSpPr>
            <p:cNvPr id="46106" name="矩形 30">
              <a:extLst>
                <a:ext uri="{FF2B5EF4-FFF2-40B4-BE49-F238E27FC236}">
                  <a16:creationId xmlns:a16="http://schemas.microsoft.com/office/drawing/2014/main" id="{7692211A-B3A7-4241-A22A-096203BFD448}"/>
                </a:ext>
              </a:extLst>
            </p:cNvPr>
            <p:cNvSpPr>
              <a:spLocks noChangeArrowheads="1"/>
            </p:cNvSpPr>
            <p:nvPr/>
          </p:nvSpPr>
          <p:spPr bwMode="auto">
            <a:xfrm>
              <a:off x="4470400" y="3519488"/>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dirty="0">
                  <a:solidFill>
                    <a:srgbClr val="3E2BFF"/>
                  </a:solidFill>
                  <a:latin typeface="+mn-lt"/>
                  <a:ea typeface="SimHei" panose="02010609060101010101" pitchFamily="49" charset="-122"/>
                </a:rPr>
                <a:t>服务器</a:t>
              </a:r>
            </a:p>
          </p:txBody>
        </p:sp>
        <p:sp>
          <p:nvSpPr>
            <p:cNvPr id="32" name="椭圆 31">
              <a:extLst>
                <a:ext uri="{FF2B5EF4-FFF2-40B4-BE49-F238E27FC236}">
                  <a16:creationId xmlns:a16="http://schemas.microsoft.com/office/drawing/2014/main" id="{1A28F50E-A1DD-D643-95AB-BD276A8399C8}"/>
                </a:ext>
              </a:extLst>
            </p:cNvPr>
            <p:cNvSpPr/>
            <p:nvPr/>
          </p:nvSpPr>
          <p:spPr>
            <a:xfrm>
              <a:off x="4703763" y="3938589"/>
              <a:ext cx="425450" cy="365125"/>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a typeface="SimHei" panose="02010609060101010101" pitchFamily="49" charset="-122"/>
                <a:cs typeface="Segoe UI" charset="0"/>
              </a:endParaRPr>
            </a:p>
          </p:txBody>
        </p:sp>
        <p:sp>
          <p:nvSpPr>
            <p:cNvPr id="46108" name="矩形 33">
              <a:extLst>
                <a:ext uri="{FF2B5EF4-FFF2-40B4-BE49-F238E27FC236}">
                  <a16:creationId xmlns:a16="http://schemas.microsoft.com/office/drawing/2014/main" id="{46D0F4F0-9599-AB44-A45B-5A6DAEF44B4B}"/>
                </a:ext>
              </a:extLst>
            </p:cNvPr>
            <p:cNvSpPr>
              <a:spLocks noChangeArrowheads="1"/>
            </p:cNvSpPr>
            <p:nvPr/>
          </p:nvSpPr>
          <p:spPr bwMode="auto">
            <a:xfrm>
              <a:off x="6022976" y="2895600"/>
              <a:ext cx="45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PC</a:t>
              </a:r>
              <a:endParaRPr kumimoji="0" lang="zh-CN" altLang="en-US" b="1">
                <a:solidFill>
                  <a:srgbClr val="3E2BFF"/>
                </a:solidFill>
                <a:latin typeface="+mn-lt"/>
                <a:ea typeface="SimHei" panose="02010609060101010101" pitchFamily="49" charset="-122"/>
              </a:endParaRPr>
            </a:p>
          </p:txBody>
        </p:sp>
        <p:sp>
          <p:nvSpPr>
            <p:cNvPr id="35" name="椭圆 34">
              <a:extLst>
                <a:ext uri="{FF2B5EF4-FFF2-40B4-BE49-F238E27FC236}">
                  <a16:creationId xmlns:a16="http://schemas.microsoft.com/office/drawing/2014/main" id="{4612698C-B576-5748-916F-8DDBEA8247FA}"/>
                </a:ext>
              </a:extLst>
            </p:cNvPr>
            <p:cNvSpPr/>
            <p:nvPr/>
          </p:nvSpPr>
          <p:spPr>
            <a:xfrm>
              <a:off x="5867400" y="3276601"/>
              <a:ext cx="539750" cy="511175"/>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a typeface="SimHei" panose="02010609060101010101" pitchFamily="49" charset="-122"/>
                <a:cs typeface="Segoe UI" charset="0"/>
              </a:endParaRPr>
            </a:p>
          </p:txBody>
        </p:sp>
        <p:cxnSp>
          <p:nvCxnSpPr>
            <p:cNvPr id="43" name="直接连接符 42">
              <a:extLst>
                <a:ext uri="{FF2B5EF4-FFF2-40B4-BE49-F238E27FC236}">
                  <a16:creationId xmlns:a16="http://schemas.microsoft.com/office/drawing/2014/main" id="{5E969226-51FB-C243-9441-E0DFE0737CA2}"/>
                </a:ext>
              </a:extLst>
            </p:cNvPr>
            <p:cNvCxnSpPr/>
            <p:nvPr/>
          </p:nvCxnSpPr>
          <p:spPr>
            <a:xfrm>
              <a:off x="8912225" y="4770438"/>
              <a:ext cx="0" cy="220662"/>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sp>
          <p:nvSpPr>
            <p:cNvPr id="46111" name="矩形 43">
              <a:extLst>
                <a:ext uri="{FF2B5EF4-FFF2-40B4-BE49-F238E27FC236}">
                  <a16:creationId xmlns:a16="http://schemas.microsoft.com/office/drawing/2014/main" id="{260E895F-1E67-934C-9DA3-5C00BEDE8286}"/>
                </a:ext>
              </a:extLst>
            </p:cNvPr>
            <p:cNvSpPr>
              <a:spLocks noChangeArrowheads="1"/>
            </p:cNvSpPr>
            <p:nvPr/>
          </p:nvSpPr>
          <p:spPr bwMode="auto">
            <a:xfrm>
              <a:off x="8599489" y="4935538"/>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3E2BFF"/>
                  </a:solidFill>
                  <a:latin typeface="+mn-lt"/>
                  <a:ea typeface="SimHei" panose="02010609060101010101" pitchFamily="49" charset="-122"/>
                </a:rPr>
                <a:t>2030</a:t>
              </a:r>
              <a:endParaRPr kumimoji="0" lang="zh-CN" altLang="en-US" b="1">
                <a:solidFill>
                  <a:srgbClr val="3E2BFF"/>
                </a:solidFill>
                <a:latin typeface="+mn-lt"/>
                <a:ea typeface="SimHei" panose="02010609060101010101" pitchFamily="49" charset="-122"/>
              </a:endParaRPr>
            </a:p>
          </p:txBody>
        </p:sp>
        <p:sp>
          <p:nvSpPr>
            <p:cNvPr id="48" name="椭圆 47">
              <a:extLst>
                <a:ext uri="{FF2B5EF4-FFF2-40B4-BE49-F238E27FC236}">
                  <a16:creationId xmlns:a16="http://schemas.microsoft.com/office/drawing/2014/main" id="{CB1DF07F-D47F-AB4D-85E8-36B8D971121A}"/>
                </a:ext>
              </a:extLst>
            </p:cNvPr>
            <p:cNvSpPr/>
            <p:nvPr/>
          </p:nvSpPr>
          <p:spPr>
            <a:xfrm>
              <a:off x="6781801" y="2603500"/>
              <a:ext cx="663575" cy="673100"/>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a typeface="SimHei" panose="02010609060101010101" pitchFamily="49" charset="-122"/>
                <a:cs typeface="Segoe UI" charset="0"/>
              </a:endParaRPr>
            </a:p>
          </p:txBody>
        </p:sp>
        <p:sp>
          <p:nvSpPr>
            <p:cNvPr id="49" name="椭圆 48">
              <a:extLst>
                <a:ext uri="{FF2B5EF4-FFF2-40B4-BE49-F238E27FC236}">
                  <a16:creationId xmlns:a16="http://schemas.microsoft.com/office/drawing/2014/main" id="{3BF37F23-F2D0-2142-8AC5-E85A8AC9E9F9}"/>
                </a:ext>
              </a:extLst>
            </p:cNvPr>
            <p:cNvSpPr/>
            <p:nvPr/>
          </p:nvSpPr>
          <p:spPr>
            <a:xfrm>
              <a:off x="7620000" y="1874838"/>
              <a:ext cx="838200" cy="785812"/>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FFFFFF"/>
                </a:solidFill>
                <a:ea typeface="SimHei" panose="02010609060101010101" pitchFamily="49" charset="-122"/>
                <a:cs typeface="Segoe UI" charset="0"/>
              </a:endParaRPr>
            </a:p>
          </p:txBody>
        </p:sp>
        <p:sp>
          <p:nvSpPr>
            <p:cNvPr id="46114" name="矩形 50">
              <a:extLst>
                <a:ext uri="{FF2B5EF4-FFF2-40B4-BE49-F238E27FC236}">
                  <a16:creationId xmlns:a16="http://schemas.microsoft.com/office/drawing/2014/main" id="{6D45A98D-BF88-E243-8E70-05B82238B432}"/>
                </a:ext>
              </a:extLst>
            </p:cNvPr>
            <p:cNvSpPr>
              <a:spLocks noChangeArrowheads="1"/>
            </p:cNvSpPr>
            <p:nvPr/>
          </p:nvSpPr>
          <p:spPr bwMode="auto">
            <a:xfrm>
              <a:off x="6705600" y="1874839"/>
              <a:ext cx="954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lgn="ctr">
                <a:spcBef>
                  <a:spcPct val="0"/>
                </a:spcBef>
                <a:buClrTx/>
                <a:buSzTx/>
                <a:buFontTx/>
                <a:buNone/>
              </a:pPr>
              <a:r>
                <a:rPr kumimoji="0" lang="zh-CN" altLang="en-US" b="1" dirty="0">
                  <a:solidFill>
                    <a:srgbClr val="3E2BFF"/>
                  </a:solidFill>
                  <a:latin typeface="+mn-lt"/>
                  <a:ea typeface="SimHei" panose="02010609060101010101" pitchFamily="49" charset="-122"/>
                </a:rPr>
                <a:t>互联网</a:t>
              </a:r>
              <a:endParaRPr kumimoji="0" lang="en-US" altLang="zh-CN" b="1" dirty="0">
                <a:solidFill>
                  <a:srgbClr val="3E2BFF"/>
                </a:solidFill>
                <a:latin typeface="+mn-lt"/>
                <a:ea typeface="SimHei" panose="02010609060101010101" pitchFamily="49" charset="-122"/>
              </a:endParaRPr>
            </a:p>
            <a:p>
              <a:pPr algn="ctr">
                <a:spcBef>
                  <a:spcPct val="0"/>
                </a:spcBef>
                <a:buClrTx/>
                <a:buSzTx/>
                <a:buFontTx/>
                <a:buNone/>
              </a:pPr>
              <a:r>
                <a:rPr kumimoji="0" lang="zh-CN" altLang="en-US" b="1" dirty="0">
                  <a:solidFill>
                    <a:srgbClr val="3E2BFF"/>
                  </a:solidFill>
                  <a:latin typeface="+mn-lt"/>
                  <a:ea typeface="SimHei" panose="02010609060101010101" pitchFamily="49" charset="-122"/>
                </a:rPr>
                <a:t>终端</a:t>
              </a:r>
            </a:p>
          </p:txBody>
        </p:sp>
        <p:sp>
          <p:nvSpPr>
            <p:cNvPr id="46115" name="矩形 51">
              <a:extLst>
                <a:ext uri="{FF2B5EF4-FFF2-40B4-BE49-F238E27FC236}">
                  <a16:creationId xmlns:a16="http://schemas.microsoft.com/office/drawing/2014/main" id="{DA09DE3A-7175-FB44-A061-F424093AC001}"/>
                </a:ext>
              </a:extLst>
            </p:cNvPr>
            <p:cNvSpPr>
              <a:spLocks noChangeArrowheads="1"/>
            </p:cNvSpPr>
            <p:nvPr/>
          </p:nvSpPr>
          <p:spPr bwMode="auto">
            <a:xfrm>
              <a:off x="7467601" y="1143001"/>
              <a:ext cx="1331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lgn="ctr">
                <a:spcBef>
                  <a:spcPct val="0"/>
                </a:spcBef>
                <a:buClrTx/>
                <a:buSzTx/>
                <a:buFontTx/>
                <a:buNone/>
              </a:pPr>
              <a:r>
                <a:rPr kumimoji="0" lang="zh-CN" altLang="en-US" b="1" dirty="0">
                  <a:solidFill>
                    <a:srgbClr val="3E2BFF"/>
                  </a:solidFill>
                  <a:latin typeface="+mn-lt"/>
                  <a:ea typeface="SimHei" panose="02010609060101010101" pitchFamily="49" charset="-122"/>
                </a:rPr>
                <a:t>移动互联网终端</a:t>
              </a:r>
            </a:p>
          </p:txBody>
        </p:sp>
        <p:sp>
          <p:nvSpPr>
            <p:cNvPr id="53" name="椭圆 52">
              <a:extLst>
                <a:ext uri="{FF2B5EF4-FFF2-40B4-BE49-F238E27FC236}">
                  <a16:creationId xmlns:a16="http://schemas.microsoft.com/office/drawing/2014/main" id="{F99F95F4-423A-1343-AC99-75FFC3961007}"/>
                </a:ext>
              </a:extLst>
            </p:cNvPr>
            <p:cNvSpPr/>
            <p:nvPr/>
          </p:nvSpPr>
          <p:spPr>
            <a:xfrm>
              <a:off x="8610600" y="1157288"/>
              <a:ext cx="1143000" cy="1033462"/>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2000" b="1">
                <a:solidFill>
                  <a:srgbClr val="3399FF"/>
                </a:solidFill>
                <a:ea typeface="SimHei" panose="02010609060101010101" pitchFamily="49" charset="-122"/>
                <a:cs typeface="Segoe UI" charset="0"/>
              </a:endParaRPr>
            </a:p>
          </p:txBody>
        </p:sp>
        <p:cxnSp>
          <p:nvCxnSpPr>
            <p:cNvPr id="50" name="直接箭头连接符 49">
              <a:extLst>
                <a:ext uri="{FF2B5EF4-FFF2-40B4-BE49-F238E27FC236}">
                  <a16:creationId xmlns:a16="http://schemas.microsoft.com/office/drawing/2014/main" id="{1585E78A-90FD-1844-AA25-EC7EB1AC8FEB}"/>
                </a:ext>
              </a:extLst>
            </p:cNvPr>
            <p:cNvCxnSpPr/>
            <p:nvPr/>
          </p:nvCxnSpPr>
          <p:spPr>
            <a:xfrm flipV="1">
              <a:off x="3429001" y="1157289"/>
              <a:ext cx="49213" cy="36480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D6B4D6F-5A90-C04E-8D2B-969C510DE8D4}"/>
                </a:ext>
              </a:extLst>
            </p:cNvPr>
            <p:cNvGrpSpPr>
              <a:grpSpLocks/>
            </p:cNvGrpSpPr>
            <p:nvPr/>
          </p:nvGrpSpPr>
          <p:grpSpPr bwMode="auto">
            <a:xfrm>
              <a:off x="3733801" y="1039813"/>
              <a:ext cx="3101975" cy="3097212"/>
              <a:chOff x="1511312" y="970973"/>
              <a:chExt cx="4135869" cy="3097791"/>
            </a:xfrm>
          </p:grpSpPr>
          <p:cxnSp>
            <p:nvCxnSpPr>
              <p:cNvPr id="46131" name="曲线连接符 8">
                <a:extLst>
                  <a:ext uri="{FF2B5EF4-FFF2-40B4-BE49-F238E27FC236}">
                    <a16:creationId xmlns:a16="http://schemas.microsoft.com/office/drawing/2014/main" id="{D33D3F7A-203F-5F40-854E-15E9D179272D}"/>
                  </a:ext>
                </a:extLst>
              </p:cNvPr>
              <p:cNvCxnSpPr>
                <a:cxnSpLocks noChangeShapeType="1"/>
                <a:stCxn id="32" idx="2"/>
                <a:endCxn id="32" idx="6"/>
              </p:cNvCxnSpPr>
              <p:nvPr/>
            </p:nvCxnSpPr>
            <p:spPr bwMode="auto">
              <a:xfrm rot="10800000" flipH="1">
                <a:off x="2805046" y="4052582"/>
                <a:ext cx="566700" cy="12702"/>
              </a:xfrm>
              <a:prstGeom prst="curvedConnector5">
                <a:avLst>
                  <a:gd name="adj1" fmla="val -53782"/>
                  <a:gd name="adj2" fmla="val 3239935"/>
                  <a:gd name="adj3" fmla="val 153782"/>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46132" name="曲线连接符 55">
                <a:extLst>
                  <a:ext uri="{FF2B5EF4-FFF2-40B4-BE49-F238E27FC236}">
                    <a16:creationId xmlns:a16="http://schemas.microsoft.com/office/drawing/2014/main" id="{DC1B7B1D-5AB4-9B46-AE3E-69533C610608}"/>
                  </a:ext>
                </a:extLst>
              </p:cNvPr>
              <p:cNvCxnSpPr>
                <a:cxnSpLocks noChangeShapeType="1"/>
              </p:cNvCxnSpPr>
              <p:nvPr/>
            </p:nvCxnSpPr>
            <p:spPr bwMode="auto">
              <a:xfrm rot="10800000" flipH="1">
                <a:off x="2784475" y="4056064"/>
                <a:ext cx="373063" cy="12700"/>
              </a:xfrm>
              <a:prstGeom prst="curvedConnector5">
                <a:avLst>
                  <a:gd name="adj1" fmla="val -129532"/>
                  <a:gd name="adj2" fmla="val 9509963"/>
                  <a:gd name="adj3" fmla="val 217125"/>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46133" name="曲线连接符 60">
                <a:extLst>
                  <a:ext uri="{FF2B5EF4-FFF2-40B4-BE49-F238E27FC236}">
                    <a16:creationId xmlns:a16="http://schemas.microsoft.com/office/drawing/2014/main" id="{99534817-3BDA-3644-8CDF-EF158DF49EDB}"/>
                  </a:ext>
                </a:extLst>
              </p:cNvPr>
              <p:cNvCxnSpPr>
                <a:cxnSpLocks noChangeShapeType="1"/>
              </p:cNvCxnSpPr>
              <p:nvPr/>
            </p:nvCxnSpPr>
            <p:spPr bwMode="auto">
              <a:xfrm rot="10800000" flipH="1">
                <a:off x="2785232" y="4043364"/>
                <a:ext cx="373063" cy="12700"/>
              </a:xfrm>
              <a:prstGeom prst="curvedConnector5">
                <a:avLst>
                  <a:gd name="adj1" fmla="val -182278"/>
                  <a:gd name="adj2" fmla="val 13611227"/>
                  <a:gd name="adj3" fmla="val 272972"/>
                </a:avLst>
              </a:prstGeom>
              <a:noFill/>
              <a:ln w="38100">
                <a:solidFill>
                  <a:srgbClr val="FFC000"/>
                </a:solidFill>
                <a:round/>
                <a:headEnd/>
                <a:tailEnd type="triangle" w="med" len="med"/>
              </a:ln>
              <a:extLst>
                <a:ext uri="{909E8E84-426E-40DD-AFC4-6F175D3DCCD1}">
                  <a14:hiddenFill xmlns:a14="http://schemas.microsoft.com/office/drawing/2010/main">
                    <a:noFill/>
                  </a14:hiddenFill>
                </a:ext>
              </a:extLst>
            </p:spPr>
          </p:cxnSp>
          <p:sp>
            <p:nvSpPr>
              <p:cNvPr id="46134" name="矩形 30">
                <a:extLst>
                  <a:ext uri="{FF2B5EF4-FFF2-40B4-BE49-F238E27FC236}">
                    <a16:creationId xmlns:a16="http://schemas.microsoft.com/office/drawing/2014/main" id="{87ECB1C7-4595-5942-86AC-569F65922D64}"/>
                  </a:ext>
                </a:extLst>
              </p:cNvPr>
              <p:cNvSpPr>
                <a:spLocks noChangeArrowheads="1"/>
              </p:cNvSpPr>
              <p:nvPr/>
            </p:nvSpPr>
            <p:spPr bwMode="auto">
              <a:xfrm>
                <a:off x="2693926" y="2941428"/>
                <a:ext cx="1955969" cy="400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a:solidFill>
                      <a:srgbClr val="000000"/>
                    </a:solidFill>
                    <a:latin typeface="+mn-lt"/>
                    <a:ea typeface="SimHei" panose="02010609060101010101" pitchFamily="49" charset="-122"/>
                  </a:rPr>
                  <a:t>集群：专网</a:t>
                </a:r>
              </a:p>
            </p:txBody>
          </p:sp>
          <p:sp>
            <p:nvSpPr>
              <p:cNvPr id="46135" name="矩形 30">
                <a:extLst>
                  <a:ext uri="{FF2B5EF4-FFF2-40B4-BE49-F238E27FC236}">
                    <a16:creationId xmlns:a16="http://schemas.microsoft.com/office/drawing/2014/main" id="{849C55DE-2E10-9048-AF97-6077DDFD3D51}"/>
                  </a:ext>
                </a:extLst>
              </p:cNvPr>
              <p:cNvSpPr>
                <a:spLocks noChangeArrowheads="1"/>
              </p:cNvSpPr>
              <p:nvPr/>
            </p:nvSpPr>
            <p:spPr bwMode="auto">
              <a:xfrm>
                <a:off x="2687577" y="2446036"/>
                <a:ext cx="2297922" cy="400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dirty="0">
                    <a:solidFill>
                      <a:srgbClr val="000000"/>
                    </a:solidFill>
                    <a:latin typeface="+mn-lt"/>
                    <a:ea typeface="SimHei" panose="02010609060101010101" pitchFamily="49" charset="-122"/>
                  </a:rPr>
                  <a:t>网格：互联网</a:t>
                </a:r>
              </a:p>
            </p:txBody>
          </p:sp>
          <p:sp>
            <p:nvSpPr>
              <p:cNvPr id="46136" name="矩形 30">
                <a:extLst>
                  <a:ext uri="{FF2B5EF4-FFF2-40B4-BE49-F238E27FC236}">
                    <a16:creationId xmlns:a16="http://schemas.microsoft.com/office/drawing/2014/main" id="{09DD8031-B56C-5245-9FA5-4BC099DBB348}"/>
                  </a:ext>
                </a:extLst>
              </p:cNvPr>
              <p:cNvSpPr>
                <a:spLocks noChangeArrowheads="1"/>
              </p:cNvSpPr>
              <p:nvPr/>
            </p:nvSpPr>
            <p:spPr bwMode="auto">
              <a:xfrm>
                <a:off x="2665353" y="1898246"/>
                <a:ext cx="2981828" cy="400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b="1" dirty="0">
                    <a:solidFill>
                      <a:srgbClr val="000000"/>
                    </a:solidFill>
                    <a:latin typeface="+mn-lt"/>
                    <a:ea typeface="SimHei" panose="02010609060101010101" pitchFamily="49" charset="-122"/>
                  </a:rPr>
                  <a:t>云：数据中心内网</a:t>
                </a:r>
              </a:p>
            </p:txBody>
          </p:sp>
          <p:sp>
            <p:nvSpPr>
              <p:cNvPr id="46137" name="上箭头 5160">
                <a:extLst>
                  <a:ext uri="{FF2B5EF4-FFF2-40B4-BE49-F238E27FC236}">
                    <a16:creationId xmlns:a16="http://schemas.microsoft.com/office/drawing/2014/main" id="{8832587A-ECA8-FB41-BD8B-0AE10F68932A}"/>
                  </a:ext>
                </a:extLst>
              </p:cNvPr>
              <p:cNvSpPr>
                <a:spLocks noChangeArrowheads="1"/>
              </p:cNvSpPr>
              <p:nvPr/>
            </p:nvSpPr>
            <p:spPr bwMode="auto">
              <a:xfrm>
                <a:off x="1511312" y="1102842"/>
                <a:ext cx="359096" cy="2894484"/>
              </a:xfrm>
              <a:prstGeom prst="upArrow">
                <a:avLst>
                  <a:gd name="adj1" fmla="val 50000"/>
                  <a:gd name="adj2" fmla="val 50005"/>
                </a:avLst>
              </a:prstGeom>
              <a:noFill/>
              <a:ln w="38100">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 typeface="Arial" panose="020B0604020202020204" pitchFamily="34" charset="0"/>
                  <a:buNone/>
                </a:pPr>
                <a:endParaRPr kumimoji="0" lang="zh-CN" altLang="en-US" sz="1800" b="1">
                  <a:solidFill>
                    <a:srgbClr val="000000"/>
                  </a:solidFill>
                  <a:latin typeface="+mn-lt"/>
                  <a:ea typeface="SimHei" panose="02010609060101010101" pitchFamily="49" charset="-122"/>
                </a:endParaRPr>
              </a:p>
            </p:txBody>
          </p:sp>
          <p:sp>
            <p:nvSpPr>
              <p:cNvPr id="46138" name="矩形 30">
                <a:extLst>
                  <a:ext uri="{FF2B5EF4-FFF2-40B4-BE49-F238E27FC236}">
                    <a16:creationId xmlns:a16="http://schemas.microsoft.com/office/drawing/2014/main" id="{C021A12E-1F37-2243-9CBE-0D6BF4485F76}"/>
                  </a:ext>
                </a:extLst>
              </p:cNvPr>
              <p:cNvSpPr>
                <a:spLocks noChangeArrowheads="1"/>
              </p:cNvSpPr>
              <p:nvPr/>
            </p:nvSpPr>
            <p:spPr bwMode="auto">
              <a:xfrm>
                <a:off x="2068490" y="970973"/>
                <a:ext cx="1477236" cy="4617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sz="2400" b="1" dirty="0">
                    <a:solidFill>
                      <a:srgbClr val="000000"/>
                    </a:solidFill>
                    <a:latin typeface="+mn-lt"/>
                    <a:ea typeface="SimHei" panose="02010609060101010101" pitchFamily="49" charset="-122"/>
                  </a:rPr>
                  <a:t>集中化</a:t>
                </a:r>
              </a:p>
            </p:txBody>
          </p:sp>
        </p:grpSp>
        <p:grpSp>
          <p:nvGrpSpPr>
            <p:cNvPr id="3" name="组合 2">
              <a:extLst>
                <a:ext uri="{FF2B5EF4-FFF2-40B4-BE49-F238E27FC236}">
                  <a16:creationId xmlns:a16="http://schemas.microsoft.com/office/drawing/2014/main" id="{82A84CCE-345B-794B-92DC-87927F11B9D7}"/>
                </a:ext>
              </a:extLst>
            </p:cNvPr>
            <p:cNvGrpSpPr>
              <a:grpSpLocks/>
            </p:cNvGrpSpPr>
            <p:nvPr/>
          </p:nvGrpSpPr>
          <p:grpSpPr bwMode="auto">
            <a:xfrm>
              <a:off x="4916489" y="2190750"/>
              <a:ext cx="5199931" cy="2387600"/>
              <a:chOff x="3050707" y="2122481"/>
              <a:chExt cx="5915704" cy="2387606"/>
            </a:xfrm>
          </p:grpSpPr>
          <p:cxnSp>
            <p:nvCxnSpPr>
              <p:cNvPr id="46122" name="曲线连接符 65">
                <a:extLst>
                  <a:ext uri="{FF2B5EF4-FFF2-40B4-BE49-F238E27FC236}">
                    <a16:creationId xmlns:a16="http://schemas.microsoft.com/office/drawing/2014/main" id="{5D83CF62-73DD-F148-9307-47B9EEBD012F}"/>
                  </a:ext>
                </a:extLst>
              </p:cNvPr>
              <p:cNvCxnSpPr>
                <a:cxnSpLocks noChangeShapeType="1"/>
                <a:stCxn id="32" idx="4"/>
                <a:endCxn id="35" idx="4"/>
              </p:cNvCxnSpPr>
              <p:nvPr/>
            </p:nvCxnSpPr>
            <p:spPr bwMode="auto">
              <a:xfrm rot="5400000" flipH="1" flipV="1">
                <a:off x="3487152" y="3283065"/>
                <a:ext cx="515939" cy="1388829"/>
              </a:xfrm>
              <a:prstGeom prst="curvedConnector3">
                <a:avLst>
                  <a:gd name="adj1" fmla="val -44310"/>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cxnSp>
          <p:sp>
            <p:nvSpPr>
              <p:cNvPr id="46123" name="矩形 30">
                <a:extLst>
                  <a:ext uri="{FF2B5EF4-FFF2-40B4-BE49-F238E27FC236}">
                    <a16:creationId xmlns:a16="http://schemas.microsoft.com/office/drawing/2014/main" id="{4BEE1A3C-22BF-C844-A1E0-0CF675FF285D}"/>
                  </a:ext>
                </a:extLst>
              </p:cNvPr>
              <p:cNvSpPr>
                <a:spLocks noChangeArrowheads="1"/>
              </p:cNvSpPr>
              <p:nvPr/>
            </p:nvSpPr>
            <p:spPr bwMode="auto">
              <a:xfrm>
                <a:off x="3512279" y="3997325"/>
                <a:ext cx="1820375" cy="400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C00000"/>
                    </a:solidFill>
                    <a:latin typeface="+mn-lt"/>
                    <a:ea typeface="SimHei" panose="02010609060101010101" pitchFamily="49" charset="-122"/>
                  </a:rPr>
                  <a:t>C/S</a:t>
                </a:r>
                <a:r>
                  <a:rPr kumimoji="0" lang="zh-CN" altLang="en-US" b="1">
                    <a:solidFill>
                      <a:srgbClr val="C00000"/>
                    </a:solidFill>
                    <a:latin typeface="+mn-lt"/>
                    <a:ea typeface="SimHei" panose="02010609060101010101" pitchFamily="49" charset="-122"/>
                  </a:rPr>
                  <a:t>：局域网</a:t>
                </a:r>
              </a:p>
            </p:txBody>
          </p:sp>
          <p:cxnSp>
            <p:nvCxnSpPr>
              <p:cNvPr id="46124" name="曲线连接符 70">
                <a:extLst>
                  <a:ext uri="{FF2B5EF4-FFF2-40B4-BE49-F238E27FC236}">
                    <a16:creationId xmlns:a16="http://schemas.microsoft.com/office/drawing/2014/main" id="{39CEC9D1-B76B-D74D-BE0C-148867958E40}"/>
                  </a:ext>
                </a:extLst>
              </p:cNvPr>
              <p:cNvCxnSpPr>
                <a:cxnSpLocks noChangeShapeType="1"/>
                <a:stCxn id="32" idx="4"/>
                <a:endCxn id="48" idx="4"/>
              </p:cNvCxnSpPr>
              <p:nvPr/>
            </p:nvCxnSpPr>
            <p:spPr bwMode="auto">
              <a:xfrm rot="5400000" flipH="1" flipV="1">
                <a:off x="3786915" y="2472126"/>
                <a:ext cx="1027116" cy="2499531"/>
              </a:xfrm>
              <a:prstGeom prst="curvedConnector3">
                <a:avLst>
                  <a:gd name="adj1" fmla="val -22259"/>
                </a:avLst>
              </a:prstGeom>
              <a:noFill/>
              <a:ln w="38100">
                <a:solidFill>
                  <a:srgbClr val="C00000"/>
                </a:solidFill>
                <a:round/>
                <a:headEnd/>
                <a:tailEnd type="triangle" w="med" len="med"/>
              </a:ln>
            </p:spPr>
          </p:cxnSp>
          <p:sp>
            <p:nvSpPr>
              <p:cNvPr id="46125" name="矩形 30">
                <a:extLst>
                  <a:ext uri="{FF2B5EF4-FFF2-40B4-BE49-F238E27FC236}">
                    <a16:creationId xmlns:a16="http://schemas.microsoft.com/office/drawing/2014/main" id="{F0CFDF09-BEF7-9C46-87DC-0109014C5770}"/>
                  </a:ext>
                </a:extLst>
              </p:cNvPr>
              <p:cNvSpPr>
                <a:spLocks noChangeArrowheads="1"/>
              </p:cNvSpPr>
              <p:nvPr/>
            </p:nvSpPr>
            <p:spPr bwMode="auto">
              <a:xfrm>
                <a:off x="4952434" y="3646422"/>
                <a:ext cx="1820375" cy="400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dirty="0">
                    <a:solidFill>
                      <a:srgbClr val="C00000"/>
                    </a:solidFill>
                    <a:latin typeface="+mn-lt"/>
                    <a:ea typeface="SimHei" panose="02010609060101010101" pitchFamily="49" charset="-122"/>
                  </a:rPr>
                  <a:t>B/S</a:t>
                </a:r>
                <a:r>
                  <a:rPr kumimoji="0" lang="zh-CN" altLang="en-US" b="1" dirty="0">
                    <a:solidFill>
                      <a:srgbClr val="C00000"/>
                    </a:solidFill>
                    <a:latin typeface="+mn-lt"/>
                    <a:ea typeface="SimHei" panose="02010609060101010101" pitchFamily="49" charset="-122"/>
                  </a:rPr>
                  <a:t>：互联网</a:t>
                </a:r>
              </a:p>
            </p:txBody>
          </p:sp>
          <p:cxnSp>
            <p:nvCxnSpPr>
              <p:cNvPr id="46126" name="曲线连接符 74">
                <a:extLst>
                  <a:ext uri="{FF2B5EF4-FFF2-40B4-BE49-F238E27FC236}">
                    <a16:creationId xmlns:a16="http://schemas.microsoft.com/office/drawing/2014/main" id="{E485DDFA-35CE-4540-BFCD-7C2EE0069EA7}"/>
                  </a:ext>
                </a:extLst>
              </p:cNvPr>
              <p:cNvCxnSpPr>
                <a:cxnSpLocks noChangeShapeType="1"/>
                <a:stCxn id="32" idx="4"/>
                <a:endCxn id="49" idx="4"/>
              </p:cNvCxnSpPr>
              <p:nvPr/>
            </p:nvCxnSpPr>
            <p:spPr bwMode="auto">
              <a:xfrm rot="5400000" flipH="1" flipV="1">
                <a:off x="4005394" y="1637695"/>
                <a:ext cx="1643067" cy="3552441"/>
              </a:xfrm>
              <a:prstGeom prst="curvedConnector3">
                <a:avLst>
                  <a:gd name="adj1" fmla="val -13912"/>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46127" name="曲线连接符 84">
                <a:extLst>
                  <a:ext uri="{FF2B5EF4-FFF2-40B4-BE49-F238E27FC236}">
                    <a16:creationId xmlns:a16="http://schemas.microsoft.com/office/drawing/2014/main" id="{CF267186-A641-0741-B2EE-F477F6A48EFA}"/>
                  </a:ext>
                </a:extLst>
              </p:cNvPr>
              <p:cNvCxnSpPr>
                <a:cxnSpLocks noChangeShapeType="1"/>
                <a:stCxn id="32" idx="4"/>
                <a:endCxn id="53" idx="4"/>
              </p:cNvCxnSpPr>
              <p:nvPr/>
            </p:nvCxnSpPr>
            <p:spPr bwMode="auto">
              <a:xfrm rot="5400000" flipH="1" flipV="1">
                <a:off x="4420611" y="752578"/>
                <a:ext cx="2112968" cy="4852774"/>
              </a:xfrm>
              <a:prstGeom prst="curvedConnector3">
                <a:avLst>
                  <a:gd name="adj1" fmla="val -10819"/>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cxnSp>
          <p:sp>
            <p:nvSpPr>
              <p:cNvPr id="46128" name="矩形 30">
                <a:extLst>
                  <a:ext uri="{FF2B5EF4-FFF2-40B4-BE49-F238E27FC236}">
                    <a16:creationId xmlns:a16="http://schemas.microsoft.com/office/drawing/2014/main" id="{176BA7D5-50FA-D34E-9713-66E67774D0E5}"/>
                  </a:ext>
                </a:extLst>
              </p:cNvPr>
              <p:cNvSpPr>
                <a:spLocks noChangeArrowheads="1"/>
              </p:cNvSpPr>
              <p:nvPr/>
            </p:nvSpPr>
            <p:spPr bwMode="auto">
              <a:xfrm>
                <a:off x="6267034" y="2743199"/>
                <a:ext cx="2699377" cy="400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en-US" altLang="zh-CN" b="1">
                    <a:solidFill>
                      <a:srgbClr val="C00000"/>
                    </a:solidFill>
                    <a:latin typeface="+mn-lt"/>
                    <a:ea typeface="SimHei" panose="02010609060101010101" pitchFamily="49" charset="-122"/>
                  </a:rPr>
                  <a:t>B+C/S</a:t>
                </a:r>
                <a:r>
                  <a:rPr kumimoji="0" lang="zh-CN" altLang="en-US" b="1">
                    <a:solidFill>
                      <a:srgbClr val="C00000"/>
                    </a:solidFill>
                    <a:latin typeface="+mn-lt"/>
                    <a:ea typeface="SimHei" panose="02010609060101010101" pitchFamily="49" charset="-122"/>
                  </a:rPr>
                  <a:t>：移动互联网</a:t>
                </a:r>
              </a:p>
            </p:txBody>
          </p:sp>
          <p:sp>
            <p:nvSpPr>
              <p:cNvPr id="46129" name="矩形 30">
                <a:extLst>
                  <a:ext uri="{FF2B5EF4-FFF2-40B4-BE49-F238E27FC236}">
                    <a16:creationId xmlns:a16="http://schemas.microsoft.com/office/drawing/2014/main" id="{F8463CC3-C01F-7A49-92FC-FDB856BDA8C0}"/>
                  </a:ext>
                </a:extLst>
              </p:cNvPr>
              <p:cNvSpPr>
                <a:spLocks noChangeArrowheads="1"/>
              </p:cNvSpPr>
              <p:nvPr/>
            </p:nvSpPr>
            <p:spPr bwMode="auto">
              <a:xfrm>
                <a:off x="7465787" y="3686175"/>
                <a:ext cx="126051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r>
                  <a:rPr kumimoji="0" lang="zh-CN" altLang="en-US" sz="2400" b="1" dirty="0">
                    <a:solidFill>
                      <a:srgbClr val="C00000"/>
                    </a:solidFill>
                    <a:latin typeface="+mn-lt"/>
                    <a:ea typeface="SimHei" panose="02010609060101010101" pitchFamily="49" charset="-122"/>
                  </a:rPr>
                  <a:t>泛在化</a:t>
                </a:r>
              </a:p>
            </p:txBody>
          </p:sp>
          <p:sp>
            <p:nvSpPr>
              <p:cNvPr id="46130" name="右箭头 5161">
                <a:extLst>
                  <a:ext uri="{FF2B5EF4-FFF2-40B4-BE49-F238E27FC236}">
                    <a16:creationId xmlns:a16="http://schemas.microsoft.com/office/drawing/2014/main" id="{FB775544-C980-8B40-9C3C-054B992F10A1}"/>
                  </a:ext>
                </a:extLst>
              </p:cNvPr>
              <p:cNvSpPr>
                <a:spLocks noChangeArrowheads="1"/>
              </p:cNvSpPr>
              <p:nvPr/>
            </p:nvSpPr>
            <p:spPr bwMode="auto">
              <a:xfrm>
                <a:off x="7074544" y="4148198"/>
                <a:ext cx="1790056" cy="361889"/>
              </a:xfrm>
              <a:prstGeom prst="rightArrow">
                <a:avLst>
                  <a:gd name="adj1" fmla="val 50000"/>
                  <a:gd name="adj2" fmla="val 49991"/>
                </a:avLst>
              </a:prstGeom>
              <a:solidFill>
                <a:schemeClr val="bg1"/>
              </a:solidFill>
              <a:ln w="38100">
                <a:solidFill>
                  <a:srgbClr val="C00000"/>
                </a:solidFill>
                <a:round/>
                <a:headEnd/>
                <a:tailEnd type="triangle" w="med" len="med"/>
              </a:ln>
            </p:spPr>
            <p:txBody>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 typeface="Arial" panose="020B0604020202020204" pitchFamily="34" charset="0"/>
                  <a:buNone/>
                </a:pPr>
                <a:endParaRPr kumimoji="0" lang="zh-CN" altLang="en-US" sz="1800" b="1">
                  <a:solidFill>
                    <a:srgbClr val="000000"/>
                  </a:solidFill>
                  <a:latin typeface="+mn-lt"/>
                  <a:ea typeface="SimHei" panose="02010609060101010101" pitchFamily="49" charset="-122"/>
                </a:endParaRPr>
              </a:p>
            </p:txBody>
          </p:sp>
        </p:grpSp>
        <p:sp>
          <p:nvSpPr>
            <p:cNvPr id="46121" name="矩形 51">
              <a:extLst>
                <a:ext uri="{FF2B5EF4-FFF2-40B4-BE49-F238E27FC236}">
                  <a16:creationId xmlns:a16="http://schemas.microsoft.com/office/drawing/2014/main" id="{009D3464-B234-7F46-906A-68472A087D6B}"/>
                </a:ext>
              </a:extLst>
            </p:cNvPr>
            <p:cNvSpPr>
              <a:spLocks noChangeArrowheads="1"/>
            </p:cNvSpPr>
            <p:nvPr/>
          </p:nvSpPr>
          <p:spPr bwMode="auto">
            <a:xfrm>
              <a:off x="8305800" y="742950"/>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0070C0"/>
                </a:buClr>
                <a:buSzPct val="80000"/>
                <a:buFont typeface="Wingdings 3" pitchFamily="2" charset="2"/>
                <a:buChar char=""/>
                <a:defRPr kumimoji="1" sz="2000">
                  <a:solidFill>
                    <a:schemeClr val="tx1"/>
                  </a:solidFill>
                  <a:latin typeface="黑体" panose="02010609060101010101" pitchFamily="49" charset="-122"/>
                  <a:ea typeface="黑体" panose="02010609060101010101" pitchFamily="49" charset="-122"/>
                </a:defRPr>
              </a:lvl1pPr>
              <a:lvl2pPr marL="742950" indent="-285750">
                <a:spcBef>
                  <a:spcPts val="1000"/>
                </a:spcBef>
                <a:buClr>
                  <a:srgbClr val="0070C0"/>
                </a:buClr>
                <a:buSzPct val="80000"/>
                <a:buFont typeface="Wingdings 3" pitchFamily="2" charset="2"/>
                <a:buChar char=""/>
                <a:defRPr kumimoji="1">
                  <a:solidFill>
                    <a:schemeClr val="tx1"/>
                  </a:solidFill>
                  <a:latin typeface="黑体" panose="02010609060101010101" pitchFamily="49" charset="-122"/>
                  <a:ea typeface="黑体" panose="02010609060101010101" pitchFamily="49" charset="-122"/>
                </a:defRPr>
              </a:lvl2pPr>
              <a:lvl3pPr marL="1143000" indent="-228600">
                <a:spcBef>
                  <a:spcPts val="1000"/>
                </a:spcBef>
                <a:buClr>
                  <a:srgbClr val="0070C0"/>
                </a:buClr>
                <a:buSzPct val="80000"/>
                <a:buFont typeface="Wingdings 3" pitchFamily="2" charset="2"/>
                <a:buChar char=""/>
                <a:defRPr kumimoji="1" sz="1600">
                  <a:solidFill>
                    <a:schemeClr val="tx1"/>
                  </a:solidFill>
                  <a:latin typeface="黑体" panose="02010609060101010101" pitchFamily="49" charset="-122"/>
                  <a:ea typeface="黑体" panose="02010609060101010101" pitchFamily="49" charset="-122"/>
                </a:defRPr>
              </a:lvl3pPr>
              <a:lvl4pPr marL="16002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4pPr>
              <a:lvl5pPr marL="2057400" indent="-228600">
                <a:spcBef>
                  <a:spcPts val="1000"/>
                </a:spcBef>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ts val="1000"/>
                </a:spcBef>
                <a:spcAft>
                  <a:spcPct val="0"/>
                </a:spcAft>
                <a:buClr>
                  <a:srgbClr val="0070C0"/>
                </a:buClr>
                <a:buSzPct val="80000"/>
                <a:buFont typeface="Wingdings 3" pitchFamily="2" charset="2"/>
                <a:buChar char=""/>
                <a:defRPr kumimoji="1" sz="1400">
                  <a:solidFill>
                    <a:schemeClr val="tx1"/>
                  </a:solidFill>
                  <a:latin typeface="黑体" panose="02010609060101010101" pitchFamily="49" charset="-122"/>
                  <a:ea typeface="黑体" panose="02010609060101010101" pitchFamily="49" charset="-122"/>
                </a:defRPr>
              </a:lvl9pPr>
            </a:lstStyle>
            <a:p>
              <a:pPr algn="ctr">
                <a:spcBef>
                  <a:spcPct val="0"/>
                </a:spcBef>
                <a:buClrTx/>
                <a:buSzTx/>
                <a:buFontTx/>
                <a:buNone/>
              </a:pPr>
              <a:r>
                <a:rPr kumimoji="0" lang="zh-CN" altLang="en-US" b="1" dirty="0">
                  <a:solidFill>
                    <a:srgbClr val="3E2BFF"/>
                  </a:solidFill>
                  <a:latin typeface="+mn-lt"/>
                  <a:ea typeface="SimHei" panose="02010609060101010101" pitchFamily="49" charset="-122"/>
                </a:rPr>
                <a:t>可穿戴设备</a:t>
              </a:r>
            </a:p>
          </p:txBody>
        </p:sp>
      </p:grpSp>
    </p:spTree>
    <p:custDataLst>
      <p:tags r:id="rId1"/>
    </p:custDataLst>
    <p:extLst>
      <p:ext uri="{BB962C8B-B14F-4D97-AF65-F5344CB8AC3E}">
        <p14:creationId xmlns:p14="http://schemas.microsoft.com/office/powerpoint/2010/main" val="133000176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solidFill>
                  <a:srgbClr val="FF0000"/>
                </a:solidFill>
                <a:latin typeface="SimHei" panose="02010609060101010101" pitchFamily="49" charset="-122"/>
                <a:ea typeface="SimHei" panose="02010609060101010101" pitchFamily="49" charset="-122"/>
              </a:rPr>
              <a:t>什么是虚拟化？</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虚拟化的发展历史</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虚拟化的好处</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虚拟化的不同类型及实现</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虚拟化资源管理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虚拟化案例</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152846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虚拟化的起点：物理机</a:t>
            </a:r>
          </a:p>
        </p:txBody>
      </p:sp>
      <p:sp>
        <p:nvSpPr>
          <p:cNvPr id="3" name="内容占位符 2"/>
          <p:cNvSpPr>
            <a:spLocks noGrp="1"/>
          </p:cNvSpPr>
          <p:nvPr>
            <p:ph idx="4294967295"/>
          </p:nvPr>
        </p:nvSpPr>
        <p:spPr>
          <a:xfrm>
            <a:off x="4884234" y="1249330"/>
            <a:ext cx="7073563" cy="2965831"/>
          </a:xfrm>
        </p:spPr>
        <p:txBody>
          <a:bodyPr/>
          <a:lstStyle/>
          <a:p>
            <a:r>
              <a:rPr lang="zh-CN" altLang="en-US" sz="2800" dirty="0">
                <a:latin typeface="SimHei" panose="02010609060101010101" pitchFamily="49" charset="-122"/>
                <a:ea typeface="SimHei" panose="02010609060101010101" pitchFamily="49" charset="-122"/>
              </a:rPr>
              <a:t>硬件</a:t>
            </a:r>
            <a:endParaRPr lang="en-US" altLang="zh-CN" sz="28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处理器，内存，芯片集，</a:t>
            </a:r>
            <a:r>
              <a:rPr lang="en-US" altLang="zh-CN" sz="2400" dirty="0">
                <a:latin typeface="SimHei" panose="02010609060101010101" pitchFamily="49" charset="-122"/>
                <a:ea typeface="SimHei" panose="02010609060101010101" pitchFamily="49" charset="-122"/>
              </a:rPr>
              <a:t>I/O</a:t>
            </a:r>
            <a:r>
              <a:rPr lang="zh-CN" altLang="en-US" sz="2400" dirty="0">
                <a:latin typeface="SimHei" panose="02010609060101010101" pitchFamily="49" charset="-122"/>
                <a:ea typeface="SimHei" panose="02010609060101010101" pitchFamily="49" charset="-122"/>
              </a:rPr>
              <a:t>总线和设备等</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硬件资源往往未被充分使用</a:t>
            </a:r>
            <a:endParaRPr lang="en-US" altLang="zh-CN" sz="2400" dirty="0">
              <a:latin typeface="SimHei" panose="02010609060101010101" pitchFamily="49" charset="-122"/>
              <a:ea typeface="SimHei" panose="02010609060101010101" pitchFamily="49" charset="-122"/>
            </a:endParaRPr>
          </a:p>
          <a:p>
            <a:r>
              <a:rPr lang="zh-CN" altLang="en-US" sz="2800" dirty="0">
                <a:latin typeface="SimHei" panose="02010609060101010101" pitchFamily="49" charset="-122"/>
                <a:ea typeface="SimHei" panose="02010609060101010101" pitchFamily="49" charset="-122"/>
              </a:rPr>
              <a:t>软件</a:t>
            </a:r>
            <a:endParaRPr lang="en-US" altLang="zh-CN" sz="28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与硬件紧耦合</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操作系统控制硬件</a:t>
            </a:r>
          </a:p>
        </p:txBody>
      </p:sp>
      <p:grpSp>
        <p:nvGrpSpPr>
          <p:cNvPr id="4" name="组合 3">
            <a:extLst>
              <a:ext uri="{FF2B5EF4-FFF2-40B4-BE49-F238E27FC236}">
                <a16:creationId xmlns:a16="http://schemas.microsoft.com/office/drawing/2014/main" id="{2E4046EC-E3C2-054A-8F55-AAD294EC10C1}"/>
              </a:ext>
            </a:extLst>
          </p:cNvPr>
          <p:cNvGrpSpPr/>
          <p:nvPr/>
        </p:nvGrpSpPr>
        <p:grpSpPr>
          <a:xfrm>
            <a:off x="617230" y="1656524"/>
            <a:ext cx="3645877" cy="3337157"/>
            <a:chOff x="1408966" y="2448260"/>
            <a:chExt cx="3645877" cy="3337157"/>
          </a:xfrm>
        </p:grpSpPr>
        <p:sp>
          <p:nvSpPr>
            <p:cNvPr id="11" name="矩形 10"/>
            <p:cNvSpPr/>
            <p:nvPr/>
          </p:nvSpPr>
          <p:spPr>
            <a:xfrm>
              <a:off x="1408966" y="2448260"/>
              <a:ext cx="3645877" cy="2651277"/>
            </a:xfrm>
            <a:prstGeom prst="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r>
                <a:rPr lang="en-US" altLang="zh-CN" sz="2400" dirty="0">
                  <a:ea typeface="SimHei" panose="02010609060101010101" pitchFamily="49" charset="-122"/>
                </a:rPr>
                <a:t>X86</a:t>
              </a:r>
              <a:r>
                <a:rPr lang="zh-CN" altLang="en-US" sz="2400" dirty="0">
                  <a:ea typeface="SimHei" panose="02010609060101010101" pitchFamily="49" charset="-122"/>
                </a:rPr>
                <a:t>架构</a:t>
              </a:r>
            </a:p>
          </p:txBody>
        </p:sp>
        <p:sp>
          <p:nvSpPr>
            <p:cNvPr id="10" name="矩形 9"/>
            <p:cNvSpPr/>
            <p:nvPr/>
          </p:nvSpPr>
          <p:spPr>
            <a:xfrm>
              <a:off x="1487366" y="2512461"/>
              <a:ext cx="3489080" cy="1825077"/>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r>
                <a:rPr lang="zh-CN" altLang="en-US" sz="2400" dirty="0">
                  <a:ea typeface="SimHei" panose="02010609060101010101" pitchFamily="49" charset="-122"/>
                </a:rPr>
                <a:t>操作系统</a:t>
              </a:r>
            </a:p>
          </p:txBody>
        </p:sp>
        <p:sp>
          <p:nvSpPr>
            <p:cNvPr id="9" name="矩形 8"/>
            <p:cNvSpPr/>
            <p:nvPr/>
          </p:nvSpPr>
          <p:spPr>
            <a:xfrm>
              <a:off x="1564296" y="2602523"/>
              <a:ext cx="3335215" cy="1219200"/>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ea typeface="SimHei" panose="02010609060101010101" pitchFamily="49" charset="-122"/>
                </a:rPr>
                <a:t>应用</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038" y="4707805"/>
              <a:ext cx="720000" cy="720000"/>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630575" y="4707805"/>
              <a:ext cx="720000" cy="720000"/>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877" y="4701945"/>
              <a:ext cx="720000" cy="720000"/>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202" y="4739537"/>
              <a:ext cx="720000" cy="720000"/>
            </a:xfrm>
            <a:prstGeom prst="rect">
              <a:avLst/>
            </a:prstGeom>
          </p:spPr>
        </p:pic>
        <p:sp>
          <p:nvSpPr>
            <p:cNvPr id="17" name="文本框 16"/>
            <p:cNvSpPr txBox="1"/>
            <p:nvPr/>
          </p:nvSpPr>
          <p:spPr>
            <a:xfrm>
              <a:off x="1759124" y="5416085"/>
              <a:ext cx="580608" cy="369332"/>
            </a:xfrm>
            <a:prstGeom prst="rect">
              <a:avLst/>
            </a:prstGeom>
            <a:noFill/>
          </p:spPr>
          <p:txBody>
            <a:bodyPr wrap="none" rtlCol="0">
              <a:spAutoFit/>
            </a:bodyPr>
            <a:lstStyle/>
            <a:p>
              <a:r>
                <a:rPr lang="en-US" altLang="zh-CN" b="1" dirty="0">
                  <a:ea typeface="SimHei" panose="02010609060101010101" pitchFamily="49" charset="-122"/>
                </a:rPr>
                <a:t>CPU</a:t>
              </a:r>
              <a:endParaRPr lang="zh-CN" altLang="en-US" b="1" dirty="0">
                <a:ea typeface="SimHei" panose="02010609060101010101" pitchFamily="49" charset="-122"/>
              </a:endParaRPr>
            </a:p>
          </p:txBody>
        </p:sp>
        <p:sp>
          <p:nvSpPr>
            <p:cNvPr id="18" name="文本框 17"/>
            <p:cNvSpPr txBox="1"/>
            <p:nvPr/>
          </p:nvSpPr>
          <p:spPr>
            <a:xfrm>
              <a:off x="2582316" y="5416082"/>
              <a:ext cx="649537" cy="369332"/>
            </a:xfrm>
            <a:prstGeom prst="rect">
              <a:avLst/>
            </a:prstGeom>
            <a:noFill/>
          </p:spPr>
          <p:txBody>
            <a:bodyPr wrap="none" rtlCol="0">
              <a:spAutoFit/>
            </a:bodyPr>
            <a:lstStyle/>
            <a:p>
              <a:r>
                <a:rPr lang="zh-CN" altLang="en-US" b="1" dirty="0">
                  <a:ea typeface="SimHei" panose="02010609060101010101" pitchFamily="49" charset="-122"/>
                </a:rPr>
                <a:t>内存</a:t>
              </a:r>
            </a:p>
          </p:txBody>
        </p:sp>
        <p:sp>
          <p:nvSpPr>
            <p:cNvPr id="19" name="文本框 18"/>
            <p:cNvSpPr txBox="1"/>
            <p:nvPr/>
          </p:nvSpPr>
          <p:spPr>
            <a:xfrm>
              <a:off x="3504384" y="5416083"/>
              <a:ext cx="649537" cy="369332"/>
            </a:xfrm>
            <a:prstGeom prst="rect">
              <a:avLst/>
            </a:prstGeom>
            <a:noFill/>
          </p:spPr>
          <p:txBody>
            <a:bodyPr wrap="none" rtlCol="0">
              <a:spAutoFit/>
            </a:bodyPr>
            <a:lstStyle/>
            <a:p>
              <a:r>
                <a:rPr lang="zh-CN" altLang="en-US" b="1" dirty="0">
                  <a:ea typeface="SimHei" panose="02010609060101010101" pitchFamily="49" charset="-122"/>
                </a:rPr>
                <a:t>网卡</a:t>
              </a:r>
            </a:p>
          </p:txBody>
        </p:sp>
        <p:sp>
          <p:nvSpPr>
            <p:cNvPr id="20" name="文本框 19"/>
            <p:cNvSpPr txBox="1"/>
            <p:nvPr/>
          </p:nvSpPr>
          <p:spPr>
            <a:xfrm>
              <a:off x="4224723" y="5416084"/>
              <a:ext cx="649537" cy="369332"/>
            </a:xfrm>
            <a:prstGeom prst="rect">
              <a:avLst/>
            </a:prstGeom>
            <a:noFill/>
          </p:spPr>
          <p:txBody>
            <a:bodyPr wrap="none" rtlCol="0">
              <a:spAutoFit/>
            </a:bodyPr>
            <a:lstStyle/>
            <a:p>
              <a:r>
                <a:rPr lang="zh-CN" altLang="en-US" b="1" dirty="0">
                  <a:ea typeface="SimHei" panose="02010609060101010101" pitchFamily="49" charset="-122"/>
                </a:rPr>
                <a:t>硬盘</a:t>
              </a:r>
            </a:p>
          </p:txBody>
        </p:sp>
      </p:grpSp>
    </p:spTree>
    <p:extLst>
      <p:ext uri="{BB962C8B-B14F-4D97-AF65-F5344CB8AC3E}">
        <p14:creationId xmlns:p14="http://schemas.microsoft.com/office/powerpoint/2010/main" val="2567785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什么是虚拟机</a:t>
            </a:r>
            <a:r>
              <a:rPr lang="en-US" altLang="zh-CN" sz="4800" b="1" dirty="0">
                <a:solidFill>
                  <a:srgbClr val="3E2BFF"/>
                </a:solidFill>
                <a:latin typeface="SimHei" panose="02010609060101010101" pitchFamily="49" charset="-122"/>
                <a:ea typeface="SimHei" panose="02010609060101010101" pitchFamily="49" charset="-122"/>
              </a:rPr>
              <a:t>?</a:t>
            </a:r>
            <a:endParaRPr lang="zh-CN" altLang="en-US" sz="4800" b="1" dirty="0">
              <a:solidFill>
                <a:srgbClr val="3E2BFF"/>
              </a:solidFill>
              <a:latin typeface="SimHei" panose="02010609060101010101" pitchFamily="49" charset="-122"/>
              <a:ea typeface="SimHei" panose="02010609060101010101" pitchFamily="49" charset="-122"/>
            </a:endParaRPr>
          </a:p>
        </p:txBody>
      </p:sp>
      <p:sp>
        <p:nvSpPr>
          <p:cNvPr id="3" name="内容占位符 2"/>
          <p:cNvSpPr>
            <a:spLocks noGrp="1"/>
          </p:cNvSpPr>
          <p:nvPr>
            <p:ph idx="4294967295"/>
          </p:nvPr>
        </p:nvSpPr>
        <p:spPr>
          <a:xfrm>
            <a:off x="5072869" y="1156350"/>
            <a:ext cx="6790203" cy="4351338"/>
          </a:xfrm>
        </p:spPr>
        <p:txBody>
          <a:bodyPr/>
          <a:lstStyle/>
          <a:p>
            <a:r>
              <a:rPr lang="zh-CN" altLang="en-US" sz="2800" dirty="0">
                <a:latin typeface="SimHei" panose="02010609060101010101" pitchFamily="49" charset="-122"/>
                <a:ea typeface="SimHei" panose="02010609060101010101" pitchFamily="49" charset="-122"/>
              </a:rPr>
              <a:t>硬件级抽象</a:t>
            </a:r>
            <a:endParaRPr lang="en-US" altLang="zh-CN" sz="28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虚拟的硬件：处理器，内存，芯片集，</a:t>
            </a:r>
            <a:r>
              <a:rPr lang="en-US" altLang="zh-CN" sz="2400" dirty="0">
                <a:latin typeface="SimHei" panose="02010609060101010101" pitchFamily="49" charset="-122"/>
                <a:ea typeface="SimHei" panose="02010609060101010101" pitchFamily="49" charset="-122"/>
              </a:rPr>
              <a:t>I/O</a:t>
            </a:r>
            <a:r>
              <a:rPr lang="zh-CN" altLang="en-US" sz="2400" dirty="0">
                <a:latin typeface="SimHei" panose="02010609060101010101" pitchFamily="49" charset="-122"/>
                <a:ea typeface="SimHei" panose="02010609060101010101" pitchFamily="49" charset="-122"/>
              </a:rPr>
              <a:t>设备等</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封装所有的操作系统和应用状态</a:t>
            </a:r>
            <a:endParaRPr lang="en-US" altLang="zh-CN" sz="2400" dirty="0">
              <a:latin typeface="SimHei" panose="02010609060101010101" pitchFamily="49" charset="-122"/>
              <a:ea typeface="SimHei" panose="02010609060101010101" pitchFamily="49" charset="-122"/>
            </a:endParaRPr>
          </a:p>
          <a:p>
            <a:r>
              <a:rPr lang="zh-CN" altLang="en-US" sz="2800" dirty="0">
                <a:latin typeface="SimHei" panose="02010609060101010101" pitchFamily="49" charset="-122"/>
                <a:ea typeface="SimHei" panose="02010609060101010101" pitchFamily="49" charset="-122"/>
              </a:rPr>
              <a:t>虚拟化软件</a:t>
            </a:r>
            <a:endParaRPr lang="en-US" altLang="zh-CN" sz="28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间接地解耦硬件和操作系统</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在多个虚拟机之间进行硬件的多路复用</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虚拟机之间具有高强度的隔离性</a:t>
            </a:r>
            <a:endParaRPr lang="en-US" altLang="zh-CN" sz="2400" dirty="0">
              <a:latin typeface="SimHei" panose="02010609060101010101" pitchFamily="49" charset="-122"/>
              <a:ea typeface="SimHei" panose="02010609060101010101" pitchFamily="49" charset="-122"/>
            </a:endParaRPr>
          </a:p>
          <a:p>
            <a:pPr lvl="1"/>
            <a:r>
              <a:rPr lang="zh-CN" altLang="en-US" sz="2400" dirty="0">
                <a:latin typeface="SimHei" panose="02010609060101010101" pitchFamily="49" charset="-122"/>
                <a:ea typeface="SimHei" panose="02010609060101010101" pitchFamily="49" charset="-122"/>
              </a:rPr>
              <a:t>管理硬件资源，提升利用率</a:t>
            </a:r>
            <a:endParaRPr lang="en-US" altLang="zh-CN" sz="2400" dirty="0">
              <a:latin typeface="SimHei" panose="02010609060101010101" pitchFamily="49" charset="-122"/>
              <a:ea typeface="SimHei" panose="02010609060101010101" pitchFamily="49" charset="-122"/>
            </a:endParaRPr>
          </a:p>
        </p:txBody>
      </p:sp>
      <p:grpSp>
        <p:nvGrpSpPr>
          <p:cNvPr id="16" name="组合 15">
            <a:extLst>
              <a:ext uri="{FF2B5EF4-FFF2-40B4-BE49-F238E27FC236}">
                <a16:creationId xmlns:a16="http://schemas.microsoft.com/office/drawing/2014/main" id="{E32BE8AB-6A2A-B94C-BDCD-EEFF284A452D}"/>
              </a:ext>
            </a:extLst>
          </p:cNvPr>
          <p:cNvGrpSpPr/>
          <p:nvPr/>
        </p:nvGrpSpPr>
        <p:grpSpPr>
          <a:xfrm>
            <a:off x="173597" y="1724144"/>
            <a:ext cx="4568388" cy="4177904"/>
            <a:chOff x="173597" y="1724144"/>
            <a:chExt cx="4568388" cy="4177904"/>
          </a:xfrm>
        </p:grpSpPr>
        <p:sp>
          <p:nvSpPr>
            <p:cNvPr id="4" name="矩形 3"/>
            <p:cNvSpPr/>
            <p:nvPr/>
          </p:nvSpPr>
          <p:spPr>
            <a:xfrm>
              <a:off x="173597" y="1724144"/>
              <a:ext cx="4568388" cy="3393831"/>
            </a:xfrm>
            <a:prstGeom prst="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r>
                <a:rPr lang="en-US" altLang="zh-CN" sz="2400" dirty="0">
                  <a:ea typeface="SimHei" panose="02010609060101010101" pitchFamily="49" charset="-122"/>
                </a:rPr>
                <a:t>X86</a:t>
              </a:r>
              <a:r>
                <a:rPr lang="zh-CN" altLang="en-US" sz="2400" dirty="0">
                  <a:ea typeface="SimHei" panose="02010609060101010101" pitchFamily="49" charset="-122"/>
                </a:rPr>
                <a:t>架构</a:t>
              </a:r>
            </a:p>
          </p:txBody>
        </p:sp>
        <p:sp>
          <p:nvSpPr>
            <p:cNvPr id="5" name="矩形 4"/>
            <p:cNvSpPr/>
            <p:nvPr/>
          </p:nvSpPr>
          <p:spPr>
            <a:xfrm>
              <a:off x="251996" y="1810940"/>
              <a:ext cx="4396203" cy="2545036"/>
            </a:xfrm>
            <a:prstGeom prst="rect">
              <a:avLst/>
            </a:prstGeom>
            <a:solidFill>
              <a:schemeClr val="accent1">
                <a:lumMod val="75000"/>
              </a:schemeClr>
            </a:solidFill>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endParaRPr lang="en-US" altLang="zh-CN" dirty="0">
                <a:ea typeface="SimHei" panose="02010609060101010101" pitchFamily="49" charset="-122"/>
              </a:endParaRPr>
            </a:p>
            <a:p>
              <a:pPr algn="ctr"/>
              <a:r>
                <a:rPr lang="zh-CN" altLang="en-US" sz="2400" dirty="0">
                  <a:ea typeface="SimHei" panose="02010609060101010101" pitchFamily="49" charset="-122"/>
                </a:rPr>
                <a:t>虚拟化层</a:t>
              </a:r>
            </a:p>
          </p:txBody>
        </p:sp>
        <p:sp>
          <p:nvSpPr>
            <p:cNvPr id="6" name="矩形 5"/>
            <p:cNvSpPr/>
            <p:nvPr/>
          </p:nvSpPr>
          <p:spPr>
            <a:xfrm>
              <a:off x="328928" y="1926690"/>
              <a:ext cx="649949"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00" y="4836424"/>
              <a:ext cx="720000" cy="7200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84437" y="4869517"/>
              <a:ext cx="720000" cy="720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274" y="4822176"/>
              <a:ext cx="720000" cy="7200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886" y="4869517"/>
              <a:ext cx="720000" cy="720000"/>
            </a:xfrm>
            <a:prstGeom prst="rect">
              <a:avLst/>
            </a:prstGeom>
          </p:spPr>
        </p:pic>
        <p:sp>
          <p:nvSpPr>
            <p:cNvPr id="11" name="文本框 10"/>
            <p:cNvSpPr txBox="1"/>
            <p:nvPr/>
          </p:nvSpPr>
          <p:spPr>
            <a:xfrm>
              <a:off x="825814" y="5563494"/>
              <a:ext cx="537327" cy="338554"/>
            </a:xfrm>
            <a:prstGeom prst="rect">
              <a:avLst/>
            </a:prstGeom>
            <a:noFill/>
          </p:spPr>
          <p:txBody>
            <a:bodyPr wrap="none" rtlCol="0">
              <a:spAutoFit/>
            </a:bodyPr>
            <a:lstStyle/>
            <a:p>
              <a:r>
                <a:rPr lang="en-US" altLang="zh-CN" sz="1600" b="1" dirty="0">
                  <a:ea typeface="SimHei" panose="02010609060101010101" pitchFamily="49" charset="-122"/>
                </a:rPr>
                <a:t>CPU</a:t>
              </a:r>
              <a:endParaRPr lang="zh-CN" altLang="en-US" sz="1600" b="1" dirty="0">
                <a:ea typeface="SimHei" panose="02010609060101010101" pitchFamily="49" charset="-122"/>
              </a:endParaRPr>
            </a:p>
          </p:txBody>
        </p:sp>
        <p:sp>
          <p:nvSpPr>
            <p:cNvPr id="12" name="文本框 11"/>
            <p:cNvSpPr txBox="1"/>
            <p:nvPr/>
          </p:nvSpPr>
          <p:spPr>
            <a:xfrm>
              <a:off x="1802927" y="5542176"/>
              <a:ext cx="598241" cy="338554"/>
            </a:xfrm>
            <a:prstGeom prst="rect">
              <a:avLst/>
            </a:prstGeom>
            <a:noFill/>
          </p:spPr>
          <p:txBody>
            <a:bodyPr wrap="none" rtlCol="0">
              <a:spAutoFit/>
            </a:bodyPr>
            <a:lstStyle/>
            <a:p>
              <a:r>
                <a:rPr lang="zh-CN" altLang="en-US" sz="1600" b="1" dirty="0">
                  <a:ea typeface="SimHei" panose="02010609060101010101" pitchFamily="49" charset="-122"/>
                </a:rPr>
                <a:t>内存</a:t>
              </a:r>
            </a:p>
          </p:txBody>
        </p:sp>
        <p:sp>
          <p:nvSpPr>
            <p:cNvPr id="13" name="文本框 12"/>
            <p:cNvSpPr txBox="1"/>
            <p:nvPr/>
          </p:nvSpPr>
          <p:spPr>
            <a:xfrm>
              <a:off x="2767945" y="5546870"/>
              <a:ext cx="598241" cy="338554"/>
            </a:xfrm>
            <a:prstGeom prst="rect">
              <a:avLst/>
            </a:prstGeom>
            <a:noFill/>
          </p:spPr>
          <p:txBody>
            <a:bodyPr wrap="none" rtlCol="0">
              <a:spAutoFit/>
            </a:bodyPr>
            <a:lstStyle/>
            <a:p>
              <a:r>
                <a:rPr lang="zh-CN" altLang="en-US" sz="1600" b="1" dirty="0">
                  <a:ea typeface="SimHei" panose="02010609060101010101" pitchFamily="49" charset="-122"/>
                </a:rPr>
                <a:t>网卡</a:t>
              </a:r>
            </a:p>
          </p:txBody>
        </p:sp>
        <p:sp>
          <p:nvSpPr>
            <p:cNvPr id="14" name="文本框 13"/>
            <p:cNvSpPr txBox="1"/>
            <p:nvPr/>
          </p:nvSpPr>
          <p:spPr>
            <a:xfrm>
              <a:off x="3610918" y="5542175"/>
              <a:ext cx="598241" cy="338554"/>
            </a:xfrm>
            <a:prstGeom prst="rect">
              <a:avLst/>
            </a:prstGeom>
            <a:noFill/>
          </p:spPr>
          <p:txBody>
            <a:bodyPr wrap="none" rtlCol="0">
              <a:spAutoFit/>
            </a:bodyPr>
            <a:lstStyle/>
            <a:p>
              <a:r>
                <a:rPr lang="zh-CN" altLang="en-US" sz="1600" b="1" dirty="0">
                  <a:ea typeface="SimHei" panose="02010609060101010101" pitchFamily="49" charset="-122"/>
                </a:rPr>
                <a:t>硬盘</a:t>
              </a:r>
            </a:p>
          </p:txBody>
        </p:sp>
        <p:sp>
          <p:nvSpPr>
            <p:cNvPr id="15" name="矩形 14"/>
            <p:cNvSpPr/>
            <p:nvPr/>
          </p:nvSpPr>
          <p:spPr>
            <a:xfrm>
              <a:off x="322859" y="3185375"/>
              <a:ext cx="2115541" cy="633047"/>
            </a:xfrm>
            <a:prstGeom prst="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ea typeface="SimHei" panose="02010609060101010101" pitchFamily="49"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32370" y="3321898"/>
              <a:ext cx="360000" cy="3600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386" y="3321898"/>
              <a:ext cx="360000" cy="36000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152" y="3318167"/>
              <a:ext cx="360000" cy="3600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0194" y="3318167"/>
              <a:ext cx="360000" cy="360000"/>
            </a:xfrm>
            <a:prstGeom prst="rect">
              <a:avLst/>
            </a:prstGeom>
          </p:spPr>
        </p:pic>
        <p:sp>
          <p:nvSpPr>
            <p:cNvPr id="21" name="矩形 20"/>
            <p:cNvSpPr/>
            <p:nvPr/>
          </p:nvSpPr>
          <p:spPr>
            <a:xfrm>
              <a:off x="2495516" y="3191237"/>
              <a:ext cx="2082791" cy="633047"/>
            </a:xfrm>
            <a:prstGeom prst="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ea typeface="SimHei" panose="02010609060101010101" pitchFamily="49" charset="-122"/>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606216" y="3339476"/>
              <a:ext cx="360000" cy="360000"/>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109" y="3318167"/>
              <a:ext cx="360000" cy="360000"/>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454" y="3332019"/>
              <a:ext cx="360000" cy="360000"/>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459" y="3340474"/>
              <a:ext cx="360000" cy="360000"/>
            </a:xfrm>
            <a:prstGeom prst="rect">
              <a:avLst/>
            </a:prstGeom>
          </p:spPr>
        </p:pic>
        <p:sp>
          <p:nvSpPr>
            <p:cNvPr id="27" name="矩形 26"/>
            <p:cNvSpPr/>
            <p:nvPr/>
          </p:nvSpPr>
          <p:spPr>
            <a:xfrm>
              <a:off x="328928" y="2484066"/>
              <a:ext cx="2109472" cy="633047"/>
            </a:xfrm>
            <a:prstGeom prst="rect">
              <a:avLst/>
            </a:prstGeom>
            <a:solidFill>
              <a:schemeClr val="accent1">
                <a:lumMod val="60000"/>
                <a:lumOff val="4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ea typeface="SimHei" panose="02010609060101010101" pitchFamily="49" charset="-122"/>
                </a:rPr>
                <a:t>操作系统</a:t>
              </a:r>
            </a:p>
          </p:txBody>
        </p:sp>
        <p:sp>
          <p:nvSpPr>
            <p:cNvPr id="28" name="矩形 27"/>
            <p:cNvSpPr/>
            <p:nvPr/>
          </p:nvSpPr>
          <p:spPr>
            <a:xfrm>
              <a:off x="2488563" y="2484066"/>
              <a:ext cx="2089744" cy="633047"/>
            </a:xfrm>
            <a:prstGeom prst="rect">
              <a:avLst/>
            </a:prstGeom>
            <a:solidFill>
              <a:schemeClr val="accent1">
                <a:lumMod val="60000"/>
                <a:lumOff val="4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ea typeface="SimHei" panose="02010609060101010101" pitchFamily="49" charset="-122"/>
                </a:rPr>
                <a:t>操作系统</a:t>
              </a:r>
            </a:p>
          </p:txBody>
        </p:sp>
        <p:sp>
          <p:nvSpPr>
            <p:cNvPr id="29" name="矩形 28"/>
            <p:cNvSpPr/>
            <p:nvPr/>
          </p:nvSpPr>
          <p:spPr>
            <a:xfrm>
              <a:off x="1040777" y="1926690"/>
              <a:ext cx="664931"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sp>
          <p:nvSpPr>
            <p:cNvPr id="30" name="矩形 29"/>
            <p:cNvSpPr/>
            <p:nvPr/>
          </p:nvSpPr>
          <p:spPr>
            <a:xfrm>
              <a:off x="1767608" y="1926690"/>
              <a:ext cx="670792"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sp>
          <p:nvSpPr>
            <p:cNvPr id="31" name="矩形 30"/>
            <p:cNvSpPr/>
            <p:nvPr/>
          </p:nvSpPr>
          <p:spPr>
            <a:xfrm>
              <a:off x="2495516" y="1931487"/>
              <a:ext cx="649949"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sp>
          <p:nvSpPr>
            <p:cNvPr id="32" name="矩形 31"/>
            <p:cNvSpPr/>
            <p:nvPr/>
          </p:nvSpPr>
          <p:spPr>
            <a:xfrm>
              <a:off x="3211937" y="1924561"/>
              <a:ext cx="649949"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sp>
          <p:nvSpPr>
            <p:cNvPr id="33" name="矩形 32"/>
            <p:cNvSpPr/>
            <p:nvPr/>
          </p:nvSpPr>
          <p:spPr>
            <a:xfrm>
              <a:off x="3928358" y="1930051"/>
              <a:ext cx="649949" cy="489114"/>
            </a:xfrm>
            <a:prstGeom prst="rect">
              <a:avLst/>
            </a:prstGeom>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ea typeface="SimHei" panose="02010609060101010101" pitchFamily="49" charset="-122"/>
                </a:rPr>
                <a:t>应用</a:t>
              </a:r>
            </a:p>
          </p:txBody>
        </p:sp>
      </p:grpSp>
    </p:spTree>
    <p:extLst>
      <p:ext uri="{BB962C8B-B14F-4D97-AF65-F5344CB8AC3E}">
        <p14:creationId xmlns:p14="http://schemas.microsoft.com/office/powerpoint/2010/main" val="1547027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sz="4800" b="1" dirty="0">
                <a:solidFill>
                  <a:srgbClr val="3E2BFF"/>
                </a:solidFill>
                <a:latin typeface="SimHei" panose="02010609060101010101" pitchFamily="49" charset="-122"/>
                <a:ea typeface="SimHei" panose="02010609060101010101" pitchFamily="49" charset="-122"/>
              </a:rPr>
              <a:t>系统模型</a:t>
            </a:r>
          </a:p>
        </p:txBody>
      </p:sp>
      <p:sp>
        <p:nvSpPr>
          <p:cNvPr id="4" name="矩形 3"/>
          <p:cNvSpPr/>
          <p:nvPr/>
        </p:nvSpPr>
        <p:spPr>
          <a:xfrm>
            <a:off x="1890346" y="5354882"/>
            <a:ext cx="1811216" cy="75613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硬件</a:t>
            </a:r>
          </a:p>
        </p:txBody>
      </p:sp>
      <p:sp>
        <p:nvSpPr>
          <p:cNvPr id="5" name="矩形 4"/>
          <p:cNvSpPr/>
          <p:nvPr/>
        </p:nvSpPr>
        <p:spPr>
          <a:xfrm>
            <a:off x="1890346" y="4598743"/>
            <a:ext cx="1811216" cy="756139"/>
          </a:xfrm>
          <a:prstGeom prst="rect">
            <a:avLst/>
          </a:prstGeom>
          <a:solidFill>
            <a:schemeClr val="accent5">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内核</a:t>
            </a:r>
          </a:p>
        </p:txBody>
      </p:sp>
      <p:sp>
        <p:nvSpPr>
          <p:cNvPr id="6" name="矩形 5"/>
          <p:cNvSpPr/>
          <p:nvPr/>
        </p:nvSpPr>
        <p:spPr>
          <a:xfrm>
            <a:off x="1890346" y="1521436"/>
            <a:ext cx="1811216" cy="3077308"/>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进程</a:t>
            </a:r>
          </a:p>
        </p:txBody>
      </p:sp>
      <p:sp>
        <p:nvSpPr>
          <p:cNvPr id="7" name="矩形 6"/>
          <p:cNvSpPr/>
          <p:nvPr/>
        </p:nvSpPr>
        <p:spPr>
          <a:xfrm>
            <a:off x="6622073" y="5685692"/>
            <a:ext cx="3814397" cy="42532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硬件</a:t>
            </a:r>
          </a:p>
        </p:txBody>
      </p:sp>
      <p:sp>
        <p:nvSpPr>
          <p:cNvPr id="8" name="矩形 7"/>
          <p:cNvSpPr/>
          <p:nvPr/>
        </p:nvSpPr>
        <p:spPr>
          <a:xfrm>
            <a:off x="6622073" y="5111262"/>
            <a:ext cx="3814397" cy="574430"/>
          </a:xfrm>
          <a:prstGeom prst="rect">
            <a:avLst/>
          </a:prstGeom>
          <a:solidFill>
            <a:schemeClr val="accent5">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虚拟机监视器</a:t>
            </a:r>
          </a:p>
        </p:txBody>
      </p:sp>
      <p:sp>
        <p:nvSpPr>
          <p:cNvPr id="11" name="矩形 10"/>
          <p:cNvSpPr/>
          <p:nvPr/>
        </p:nvSpPr>
        <p:spPr>
          <a:xfrm>
            <a:off x="6622073" y="4643072"/>
            <a:ext cx="1279281" cy="459765"/>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虚拟机</a:t>
            </a:r>
            <a:r>
              <a:rPr lang="en-US" altLang="zh-CN" dirty="0">
                <a:solidFill>
                  <a:schemeClr val="tx1"/>
                </a:solidFill>
                <a:latin typeface="SimHei" panose="02010609060101010101" pitchFamily="49" charset="-122"/>
                <a:ea typeface="SimHei" panose="02010609060101010101" pitchFamily="49" charset="-122"/>
              </a:rPr>
              <a:t>1</a:t>
            </a:r>
            <a:endParaRPr lang="zh-CN" altLang="en-US" dirty="0">
              <a:solidFill>
                <a:schemeClr val="tx1"/>
              </a:solidFill>
              <a:latin typeface="SimHei" panose="02010609060101010101" pitchFamily="49" charset="-122"/>
              <a:ea typeface="SimHei" panose="02010609060101010101" pitchFamily="49" charset="-122"/>
            </a:endParaRPr>
          </a:p>
        </p:txBody>
      </p:sp>
      <p:sp>
        <p:nvSpPr>
          <p:cNvPr id="12" name="矩形 11"/>
          <p:cNvSpPr/>
          <p:nvPr/>
        </p:nvSpPr>
        <p:spPr>
          <a:xfrm>
            <a:off x="7889631" y="4643072"/>
            <a:ext cx="1279281" cy="459765"/>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虚拟机</a:t>
            </a:r>
            <a:r>
              <a:rPr lang="en-US" altLang="zh-CN" dirty="0">
                <a:solidFill>
                  <a:schemeClr val="tx1"/>
                </a:solidFill>
                <a:latin typeface="SimHei" panose="02010609060101010101" pitchFamily="49" charset="-122"/>
                <a:ea typeface="SimHei" panose="02010609060101010101" pitchFamily="49" charset="-122"/>
              </a:rPr>
              <a:t>2</a:t>
            </a:r>
            <a:endParaRPr lang="zh-CN" altLang="en-US" dirty="0">
              <a:solidFill>
                <a:schemeClr val="tx1"/>
              </a:solidFill>
              <a:latin typeface="SimHei" panose="02010609060101010101" pitchFamily="49" charset="-122"/>
              <a:ea typeface="SimHei" panose="02010609060101010101" pitchFamily="49" charset="-122"/>
            </a:endParaRPr>
          </a:p>
        </p:txBody>
      </p:sp>
      <p:sp>
        <p:nvSpPr>
          <p:cNvPr id="13" name="矩形 12"/>
          <p:cNvSpPr/>
          <p:nvPr/>
        </p:nvSpPr>
        <p:spPr>
          <a:xfrm>
            <a:off x="9157189" y="4643072"/>
            <a:ext cx="1279281" cy="459765"/>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虚拟机</a:t>
            </a:r>
            <a:r>
              <a:rPr lang="en-US" altLang="zh-CN" dirty="0">
                <a:solidFill>
                  <a:schemeClr val="tx1"/>
                </a:solidFill>
                <a:latin typeface="SimHei" panose="02010609060101010101" pitchFamily="49" charset="-122"/>
                <a:ea typeface="SimHei" panose="02010609060101010101" pitchFamily="49" charset="-122"/>
              </a:rPr>
              <a:t>3</a:t>
            </a:r>
            <a:endParaRPr lang="zh-CN" altLang="en-US" dirty="0">
              <a:solidFill>
                <a:schemeClr val="tx1"/>
              </a:solidFill>
              <a:latin typeface="SimHei" panose="02010609060101010101" pitchFamily="49" charset="-122"/>
              <a:ea typeface="SimHei" panose="02010609060101010101" pitchFamily="49" charset="-122"/>
            </a:endParaRPr>
          </a:p>
        </p:txBody>
      </p:sp>
      <p:sp>
        <p:nvSpPr>
          <p:cNvPr id="14" name="矩形 13"/>
          <p:cNvSpPr/>
          <p:nvPr/>
        </p:nvSpPr>
        <p:spPr>
          <a:xfrm>
            <a:off x="6622073" y="4080365"/>
            <a:ext cx="1267558" cy="562707"/>
          </a:xfrm>
          <a:prstGeom prst="rect">
            <a:avLst/>
          </a:prstGeom>
          <a:solidFill>
            <a:schemeClr val="accent5">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内核</a:t>
            </a:r>
          </a:p>
        </p:txBody>
      </p:sp>
      <p:sp>
        <p:nvSpPr>
          <p:cNvPr id="15" name="矩形 14"/>
          <p:cNvSpPr/>
          <p:nvPr/>
        </p:nvSpPr>
        <p:spPr>
          <a:xfrm>
            <a:off x="7889631" y="4080365"/>
            <a:ext cx="1267558" cy="560143"/>
          </a:xfrm>
          <a:prstGeom prst="rect">
            <a:avLst/>
          </a:prstGeom>
          <a:solidFill>
            <a:schemeClr val="accent5">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内核</a:t>
            </a:r>
          </a:p>
        </p:txBody>
      </p:sp>
      <p:sp>
        <p:nvSpPr>
          <p:cNvPr id="16" name="矩形 15"/>
          <p:cNvSpPr/>
          <p:nvPr/>
        </p:nvSpPr>
        <p:spPr>
          <a:xfrm>
            <a:off x="9157189" y="4080365"/>
            <a:ext cx="1267558" cy="557579"/>
          </a:xfrm>
          <a:prstGeom prst="rect">
            <a:avLst/>
          </a:prstGeom>
          <a:solidFill>
            <a:schemeClr val="accent5">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内核</a:t>
            </a:r>
          </a:p>
        </p:txBody>
      </p:sp>
      <p:sp>
        <p:nvSpPr>
          <p:cNvPr id="18" name="矩形 17"/>
          <p:cNvSpPr/>
          <p:nvPr/>
        </p:nvSpPr>
        <p:spPr>
          <a:xfrm>
            <a:off x="6622073" y="1521436"/>
            <a:ext cx="1267558" cy="254738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进程</a:t>
            </a:r>
          </a:p>
        </p:txBody>
      </p:sp>
      <p:sp>
        <p:nvSpPr>
          <p:cNvPr id="19" name="矩形 18"/>
          <p:cNvSpPr/>
          <p:nvPr/>
        </p:nvSpPr>
        <p:spPr>
          <a:xfrm>
            <a:off x="7889631" y="1521436"/>
            <a:ext cx="1267558" cy="254738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进程</a:t>
            </a:r>
          </a:p>
        </p:txBody>
      </p:sp>
      <p:sp>
        <p:nvSpPr>
          <p:cNvPr id="20" name="矩形 19"/>
          <p:cNvSpPr/>
          <p:nvPr/>
        </p:nvSpPr>
        <p:spPr>
          <a:xfrm>
            <a:off x="9157189" y="1521436"/>
            <a:ext cx="1267558" cy="2547389"/>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SimHei" panose="02010609060101010101" pitchFamily="49" charset="-122"/>
                <a:ea typeface="SimHei" panose="02010609060101010101" pitchFamily="49" charset="-122"/>
              </a:rPr>
              <a:t>进程</a:t>
            </a:r>
          </a:p>
        </p:txBody>
      </p:sp>
      <p:sp>
        <p:nvSpPr>
          <p:cNvPr id="25" name="文本框 24"/>
          <p:cNvSpPr txBox="1"/>
          <p:nvPr/>
        </p:nvSpPr>
        <p:spPr>
          <a:xfrm>
            <a:off x="2116922" y="6226364"/>
            <a:ext cx="1454244" cy="369332"/>
          </a:xfrm>
          <a:prstGeom prst="rect">
            <a:avLst/>
          </a:prstGeom>
          <a:noFill/>
        </p:spPr>
        <p:txBody>
          <a:bodyPr wrap="none" rtlCol="0">
            <a:spAutoFit/>
          </a:bodyPr>
          <a:lstStyle/>
          <a:p>
            <a:r>
              <a:rPr lang="en-US" altLang="zh-CN" dirty="0">
                <a:latin typeface="SimHei" panose="02010609060101010101" pitchFamily="49" charset="-122"/>
                <a:ea typeface="SimHei" panose="02010609060101010101" pitchFamily="49" charset="-122"/>
              </a:rPr>
              <a:t>(a)</a:t>
            </a:r>
            <a:r>
              <a:rPr lang="zh-CN" altLang="en-US" dirty="0">
                <a:latin typeface="SimHei" panose="02010609060101010101" pitchFamily="49" charset="-122"/>
                <a:ea typeface="SimHei" panose="02010609060101010101" pitchFamily="49" charset="-122"/>
              </a:rPr>
              <a:t>非虚拟机</a:t>
            </a:r>
          </a:p>
        </p:txBody>
      </p:sp>
      <p:sp>
        <p:nvSpPr>
          <p:cNvPr id="26" name="文本框 25"/>
          <p:cNvSpPr txBox="1"/>
          <p:nvPr/>
        </p:nvSpPr>
        <p:spPr>
          <a:xfrm>
            <a:off x="7950977" y="6226364"/>
            <a:ext cx="1223412" cy="369332"/>
          </a:xfrm>
          <a:prstGeom prst="rect">
            <a:avLst/>
          </a:prstGeom>
          <a:noFill/>
        </p:spPr>
        <p:txBody>
          <a:bodyPr wrap="none" rtlCol="0">
            <a:spAutoFit/>
          </a:bodyPr>
          <a:lstStyle/>
          <a:p>
            <a:r>
              <a:rPr lang="en-US" altLang="zh-CN" dirty="0">
                <a:latin typeface="SimHei" panose="02010609060101010101" pitchFamily="49" charset="-122"/>
                <a:ea typeface="SimHei" panose="02010609060101010101" pitchFamily="49" charset="-122"/>
              </a:rPr>
              <a:t>(b)</a:t>
            </a:r>
            <a:r>
              <a:rPr lang="zh-CN" altLang="en-US" dirty="0">
                <a:latin typeface="SimHei" panose="02010609060101010101" pitchFamily="49" charset="-122"/>
                <a:ea typeface="SimHei" panose="02010609060101010101" pitchFamily="49" charset="-122"/>
              </a:rPr>
              <a:t>虚拟机</a:t>
            </a:r>
          </a:p>
        </p:txBody>
      </p:sp>
      <p:cxnSp>
        <p:nvCxnSpPr>
          <p:cNvPr id="28" name="直接连接符 27"/>
          <p:cNvCxnSpPr/>
          <p:nvPr/>
        </p:nvCxnSpPr>
        <p:spPr>
          <a:xfrm flipV="1">
            <a:off x="1890346" y="4598743"/>
            <a:ext cx="1811216"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下箭头 16"/>
          <p:cNvSpPr/>
          <p:nvPr/>
        </p:nvSpPr>
        <p:spPr>
          <a:xfrm>
            <a:off x="2702169" y="3576272"/>
            <a:ext cx="152400" cy="119575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cxnSp>
        <p:nvCxnSpPr>
          <p:cNvPr id="30" name="直接连接符 29"/>
          <p:cNvCxnSpPr/>
          <p:nvPr/>
        </p:nvCxnSpPr>
        <p:spPr>
          <a:xfrm>
            <a:off x="6622073" y="4068825"/>
            <a:ext cx="3790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下箭头 20"/>
          <p:cNvSpPr/>
          <p:nvPr/>
        </p:nvSpPr>
        <p:spPr>
          <a:xfrm>
            <a:off x="7179652" y="3428999"/>
            <a:ext cx="152400" cy="78874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3" name="下箭头 22"/>
          <p:cNvSpPr/>
          <p:nvPr/>
        </p:nvSpPr>
        <p:spPr>
          <a:xfrm>
            <a:off x="8447210" y="3428999"/>
            <a:ext cx="152400" cy="78874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4" name="下箭头 23"/>
          <p:cNvSpPr/>
          <p:nvPr/>
        </p:nvSpPr>
        <p:spPr>
          <a:xfrm>
            <a:off x="9714768" y="3426435"/>
            <a:ext cx="152400" cy="78874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32" name="文本框 31"/>
          <p:cNvSpPr txBox="1"/>
          <p:nvPr/>
        </p:nvSpPr>
        <p:spPr>
          <a:xfrm>
            <a:off x="4667084" y="4080365"/>
            <a:ext cx="1107996"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编程接口</a:t>
            </a:r>
          </a:p>
        </p:txBody>
      </p:sp>
      <p:cxnSp>
        <p:nvCxnSpPr>
          <p:cNvPr id="34" name="直接箭头连接符 33"/>
          <p:cNvCxnSpPr>
            <a:stCxn id="32" idx="1"/>
          </p:cNvCxnSpPr>
          <p:nvPr/>
        </p:nvCxnSpPr>
        <p:spPr>
          <a:xfrm flipH="1">
            <a:off x="3701562" y="4265031"/>
            <a:ext cx="965522" cy="3337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3"/>
          </p:cNvCxnSpPr>
          <p:nvPr/>
        </p:nvCxnSpPr>
        <p:spPr>
          <a:xfrm flipV="1">
            <a:off x="5775080" y="4068825"/>
            <a:ext cx="846993" cy="196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839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概述</a:t>
            </a:r>
          </a:p>
        </p:txBody>
      </p:sp>
      <p:sp>
        <p:nvSpPr>
          <p:cNvPr id="3" name="内容占位符 2"/>
          <p:cNvSpPr>
            <a:spLocks noGrp="1"/>
          </p:cNvSpPr>
          <p:nvPr>
            <p:ph idx="1"/>
          </p:nvPr>
        </p:nvSpPr>
        <p:spPr>
          <a:xfrm>
            <a:off x="219306" y="1166018"/>
            <a:ext cx="11779405" cy="4525963"/>
          </a:xfrm>
        </p:spPr>
        <p:txBody>
          <a:bodyPr/>
          <a:lstStyle/>
          <a:p>
            <a:r>
              <a:rPr lang="zh-CN" altLang="en-US" sz="2800" dirty="0">
                <a:ea typeface="SimHei" panose="02010609060101010101" pitchFamily="49" charset="-122"/>
              </a:rPr>
              <a:t>基本思想</a:t>
            </a:r>
            <a:r>
              <a:rPr lang="en-US" altLang="zh-CN" sz="2800" dirty="0">
                <a:ea typeface="SimHei" panose="02010609060101010101" pitchFamily="49" charset="-122"/>
              </a:rPr>
              <a:t>——</a:t>
            </a:r>
            <a:r>
              <a:rPr lang="zh-CN" altLang="en-US" sz="2800" dirty="0">
                <a:ea typeface="SimHei" panose="02010609060101010101" pitchFamily="49" charset="-122"/>
              </a:rPr>
              <a:t>将单个计算机的硬件抽象为多个不同运行环境，即创建操作系统或者应用能够运行的虚拟系统（虚拟机）</a:t>
            </a:r>
            <a:endParaRPr lang="en-US" altLang="zh-CN" sz="2800" dirty="0">
              <a:ea typeface="SimHei" panose="02010609060101010101" pitchFamily="49" charset="-122"/>
            </a:endParaRPr>
          </a:p>
          <a:p>
            <a:r>
              <a:rPr lang="zh-CN" altLang="en-US" sz="2800" dirty="0">
                <a:ea typeface="SimHei" panose="02010609060101010101" pitchFamily="49" charset="-122"/>
              </a:rPr>
              <a:t>相关组件</a:t>
            </a:r>
            <a:endParaRPr lang="en-US" altLang="zh-CN" sz="2800" dirty="0">
              <a:ea typeface="SimHei" panose="02010609060101010101" pitchFamily="49" charset="-122"/>
            </a:endParaRPr>
          </a:p>
          <a:p>
            <a:pPr lvl="1"/>
            <a:r>
              <a:rPr lang="zh-CN" altLang="en-US" sz="2400" dirty="0">
                <a:ea typeface="SimHei" panose="02010609060101010101" pitchFamily="49" charset="-122"/>
              </a:rPr>
              <a:t>主机（</a:t>
            </a:r>
            <a:r>
              <a:rPr lang="en-US" altLang="zh-CN" sz="2400" dirty="0">
                <a:ea typeface="SimHei" panose="02010609060101010101" pitchFamily="49" charset="-122"/>
              </a:rPr>
              <a:t>host</a:t>
            </a:r>
            <a:r>
              <a:rPr lang="zh-CN" altLang="en-US" sz="2400" dirty="0">
                <a:ea typeface="SimHei" panose="02010609060101010101" pitchFamily="49" charset="-122"/>
              </a:rPr>
              <a:t>）</a:t>
            </a:r>
            <a:r>
              <a:rPr lang="en-US" altLang="zh-CN" sz="2400" dirty="0">
                <a:ea typeface="SimHei" panose="02010609060101010101" pitchFamily="49" charset="-122"/>
              </a:rPr>
              <a:t>: </a:t>
            </a:r>
            <a:r>
              <a:rPr lang="zh-CN" altLang="en-US" sz="2400" dirty="0">
                <a:ea typeface="SimHei" panose="02010609060101010101" pitchFamily="49" charset="-122"/>
              </a:rPr>
              <a:t>底层的硬件系统</a:t>
            </a:r>
            <a:endParaRPr lang="en-US" altLang="zh-CN" sz="2400" dirty="0">
              <a:ea typeface="SimHei" panose="02010609060101010101" pitchFamily="49" charset="-122"/>
            </a:endParaRPr>
          </a:p>
          <a:p>
            <a:pPr lvl="1"/>
            <a:r>
              <a:rPr lang="zh-CN" altLang="en-US" sz="2400" dirty="0">
                <a:ea typeface="SimHei" panose="02010609060101010101" pitchFamily="49" charset="-122"/>
              </a:rPr>
              <a:t>虚拟机监视器（</a:t>
            </a:r>
            <a:r>
              <a:rPr lang="en-US" altLang="zh-CN" sz="2400" dirty="0">
                <a:ea typeface="SimHei" panose="02010609060101010101" pitchFamily="49" charset="-122"/>
              </a:rPr>
              <a:t>VMM/hypervisor</a:t>
            </a:r>
            <a:r>
              <a:rPr lang="zh-CN" altLang="en-US" sz="2400" dirty="0">
                <a:ea typeface="SimHei" panose="02010609060101010101" pitchFamily="49" charset="-122"/>
              </a:rPr>
              <a:t>）：通过提供同主机相同的接口来创建并运行虚拟机</a:t>
            </a:r>
            <a:r>
              <a:rPr lang="en-US" altLang="zh-CN" sz="2400" dirty="0">
                <a:ea typeface="SimHei" panose="02010609060101010101" pitchFamily="49" charset="-122"/>
              </a:rPr>
              <a:t>(</a:t>
            </a:r>
            <a:r>
              <a:rPr lang="zh-CN" altLang="en-US" sz="2400" dirty="0">
                <a:ea typeface="SimHei" panose="02010609060101010101" pitchFamily="49" charset="-122"/>
              </a:rPr>
              <a:t>部分虚拟化除外</a:t>
            </a:r>
            <a:r>
              <a:rPr lang="en-US" altLang="zh-CN" sz="2400" dirty="0">
                <a:ea typeface="SimHei" panose="02010609060101010101" pitchFamily="49" charset="-122"/>
              </a:rPr>
              <a:t>)</a:t>
            </a:r>
          </a:p>
          <a:p>
            <a:pPr lvl="1"/>
            <a:r>
              <a:rPr lang="zh-CN" altLang="en-US" sz="2400" dirty="0">
                <a:ea typeface="SimHei" panose="02010609060101010101" pitchFamily="49" charset="-122"/>
              </a:rPr>
              <a:t>客户机（</a:t>
            </a:r>
            <a:r>
              <a:rPr lang="en-US" altLang="zh-CN" sz="2400" dirty="0">
                <a:ea typeface="SimHei" panose="02010609060101010101" pitchFamily="49" charset="-122"/>
              </a:rPr>
              <a:t>guest</a:t>
            </a:r>
            <a:r>
              <a:rPr lang="zh-CN" altLang="en-US" sz="2400" dirty="0">
                <a:ea typeface="SimHei" panose="02010609060101010101" pitchFamily="49" charset="-122"/>
              </a:rPr>
              <a:t>）：由主机虚拟拷贝提供的进程，通常是一个操作系统</a:t>
            </a:r>
            <a:endParaRPr lang="en-US" altLang="zh-CN" sz="2400" dirty="0">
              <a:ea typeface="SimHei" panose="02010609060101010101" pitchFamily="49" charset="-122"/>
            </a:endParaRPr>
          </a:p>
          <a:p>
            <a:r>
              <a:rPr lang="zh-CN" altLang="en-US" sz="2800" dirty="0">
                <a:ea typeface="SimHei" panose="02010609060101010101" pitchFamily="49" charset="-122"/>
              </a:rPr>
              <a:t>单个物理机可以并发运行多个操作系统，每个操作系统都在其虚拟机中运行</a:t>
            </a:r>
          </a:p>
        </p:txBody>
      </p:sp>
    </p:spTree>
    <p:extLst>
      <p:ext uri="{BB962C8B-B14F-4D97-AF65-F5344CB8AC3E}">
        <p14:creationId xmlns:p14="http://schemas.microsoft.com/office/powerpoint/2010/main" val="2681685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solidFill>
                  <a:srgbClr val="3E2BFF"/>
                </a:solidFill>
                <a:latin typeface="SimHei" panose="02010609060101010101" pitchFamily="49" charset="-122"/>
                <a:ea typeface="SimHei" panose="02010609060101010101" pitchFamily="49" charset="-122"/>
              </a:rPr>
              <a:t>虚拟机运行示例</a:t>
            </a:r>
          </a:p>
        </p:txBody>
      </p:sp>
      <p:grpSp>
        <p:nvGrpSpPr>
          <p:cNvPr id="3" name="组合 2">
            <a:extLst>
              <a:ext uri="{FF2B5EF4-FFF2-40B4-BE49-F238E27FC236}">
                <a16:creationId xmlns:a16="http://schemas.microsoft.com/office/drawing/2014/main" id="{574F0F14-E156-454F-A736-5162E6F77AE2}"/>
              </a:ext>
            </a:extLst>
          </p:cNvPr>
          <p:cNvGrpSpPr/>
          <p:nvPr/>
        </p:nvGrpSpPr>
        <p:grpSpPr>
          <a:xfrm>
            <a:off x="2379114" y="1254512"/>
            <a:ext cx="6670675" cy="4732913"/>
            <a:chOff x="2936675" y="2086768"/>
            <a:chExt cx="6670675" cy="4732913"/>
          </a:xfrm>
        </p:grpSpPr>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75" y="2086768"/>
              <a:ext cx="6670675"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9"/>
            <p:cNvSpPr>
              <a:spLocks noChangeShapeType="1"/>
            </p:cNvSpPr>
            <p:nvPr/>
          </p:nvSpPr>
          <p:spPr bwMode="blackWhite">
            <a:xfrm flipH="1" flipV="1">
              <a:off x="3770112" y="4695031"/>
              <a:ext cx="257175" cy="1666875"/>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endParaRPr lang="zh-CN" altLang="en-US"/>
            </a:p>
          </p:txBody>
        </p:sp>
        <p:sp>
          <p:nvSpPr>
            <p:cNvPr id="7" name="Text Box 10"/>
            <p:cNvSpPr txBox="1">
              <a:spLocks noChangeArrowheads="1"/>
            </p:cNvSpPr>
            <p:nvPr/>
          </p:nvSpPr>
          <p:spPr bwMode="blackWhite">
            <a:xfrm>
              <a:off x="3749577" y="6234906"/>
              <a:ext cx="14364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VM1</a:t>
              </a:r>
            </a:p>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(Linux RedHat)</a:t>
              </a:r>
            </a:p>
          </p:txBody>
        </p:sp>
        <p:sp>
          <p:nvSpPr>
            <p:cNvPr id="8" name="Line 11"/>
            <p:cNvSpPr>
              <a:spLocks noChangeShapeType="1"/>
            </p:cNvSpPr>
            <p:nvPr/>
          </p:nvSpPr>
          <p:spPr bwMode="blackWhite">
            <a:xfrm flipH="1" flipV="1">
              <a:off x="6399012" y="3909218"/>
              <a:ext cx="257175" cy="2333625"/>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endParaRPr lang="zh-CN" altLang="en-US"/>
            </a:p>
          </p:txBody>
        </p:sp>
        <p:sp>
          <p:nvSpPr>
            <p:cNvPr id="9" name="Text Box 12"/>
            <p:cNvSpPr txBox="1">
              <a:spLocks noChangeArrowheads="1"/>
            </p:cNvSpPr>
            <p:nvPr/>
          </p:nvSpPr>
          <p:spPr bwMode="blackWhite">
            <a:xfrm>
              <a:off x="6385133" y="6211093"/>
              <a:ext cx="8675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VM2</a:t>
              </a:r>
            </a:p>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(Win98)</a:t>
              </a:r>
            </a:p>
          </p:txBody>
        </p:sp>
        <p:sp>
          <p:nvSpPr>
            <p:cNvPr id="10" name="Line 13"/>
            <p:cNvSpPr>
              <a:spLocks noChangeShapeType="1"/>
            </p:cNvSpPr>
            <p:nvPr/>
          </p:nvSpPr>
          <p:spPr bwMode="blackWhite">
            <a:xfrm flipV="1">
              <a:off x="8732637" y="4568031"/>
              <a:ext cx="514350" cy="1666875"/>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endParaRPr lang="zh-CN" altLang="en-US"/>
            </a:p>
          </p:txBody>
        </p:sp>
        <p:sp>
          <p:nvSpPr>
            <p:cNvPr id="11" name="Text Box 14"/>
            <p:cNvSpPr txBox="1">
              <a:spLocks noChangeArrowheads="1"/>
            </p:cNvSpPr>
            <p:nvPr/>
          </p:nvSpPr>
          <p:spPr bwMode="blackWhite">
            <a:xfrm>
              <a:off x="8462163" y="6139656"/>
              <a:ext cx="10759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Physical</a:t>
              </a:r>
              <a:endParaRPr kumimoji="0" lang="zh-CN" altLang="en-US" sz="1600" b="1" dirty="0">
                <a:solidFill>
                  <a:srgbClr val="3E2BFF"/>
                </a:solidFill>
                <a:latin typeface="+mn-lt"/>
                <a:ea typeface="SimHei" panose="02010609060101010101" pitchFamily="49" charset="-122"/>
              </a:endParaRPr>
            </a:p>
            <a:p>
              <a:pPr algn="ctr" eaLnBrk="1" hangingPunct="1">
                <a:lnSpc>
                  <a:spcPct val="100000"/>
                </a:lnSpc>
                <a:spcBef>
                  <a:spcPct val="0"/>
                </a:spcBef>
                <a:buClrTx/>
                <a:buFontTx/>
                <a:buNone/>
              </a:pPr>
              <a:r>
                <a:rPr kumimoji="0" lang="en-US" altLang="zh-CN" sz="1600" b="1" dirty="0">
                  <a:solidFill>
                    <a:srgbClr val="3E2BFF"/>
                  </a:solidFill>
                  <a:latin typeface="+mn-lt"/>
                  <a:ea typeface="SimHei" panose="02010609060101010101" pitchFamily="49" charset="-122"/>
                </a:rPr>
                <a:t>(Win2010)</a:t>
              </a:r>
            </a:p>
          </p:txBody>
        </p:sp>
      </p:grpSp>
    </p:spTree>
    <p:extLst>
      <p:ext uri="{BB962C8B-B14F-4D97-AF65-F5344CB8AC3E}">
        <p14:creationId xmlns:p14="http://schemas.microsoft.com/office/powerpoint/2010/main" val="135055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latin typeface="SimHei" panose="02010609060101010101" pitchFamily="49" charset="-122"/>
                <a:ea typeface="SimHei" panose="02010609060101010101" pitchFamily="49" charset="-122"/>
              </a:rPr>
              <a:t>什么是虚拟化？</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虚拟化的发展历史</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虚拟化的好处</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虚拟化的不同类型及实现</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虚拟化资源管理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虚拟化案例</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20821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虚拟化技术发展史</a:t>
            </a:r>
          </a:p>
        </p:txBody>
      </p:sp>
      <p:grpSp>
        <p:nvGrpSpPr>
          <p:cNvPr id="4" name="Group 39"/>
          <p:cNvGrpSpPr>
            <a:grpSpLocks/>
          </p:cNvGrpSpPr>
          <p:nvPr/>
        </p:nvGrpSpPr>
        <p:grpSpPr bwMode="auto">
          <a:xfrm>
            <a:off x="1942083" y="1551023"/>
            <a:ext cx="8273088" cy="4814602"/>
            <a:chOff x="257035" y="1352792"/>
            <a:chExt cx="8658365" cy="5352808"/>
          </a:xfrm>
        </p:grpSpPr>
        <p:grpSp>
          <p:nvGrpSpPr>
            <p:cNvPr id="5" name="Group 40"/>
            <p:cNvGrpSpPr>
              <a:grpSpLocks/>
            </p:cNvGrpSpPr>
            <p:nvPr/>
          </p:nvGrpSpPr>
          <p:grpSpPr bwMode="auto">
            <a:xfrm>
              <a:off x="257035" y="1352792"/>
              <a:ext cx="8658365" cy="5352808"/>
              <a:chOff x="257035" y="1352792"/>
              <a:chExt cx="8658365" cy="5352808"/>
            </a:xfrm>
          </p:grpSpPr>
          <p:sp>
            <p:nvSpPr>
              <p:cNvPr id="8" name="AutoShape 6"/>
              <p:cNvSpPr>
                <a:spLocks noChangeArrowheads="1"/>
              </p:cNvSpPr>
              <p:nvPr/>
            </p:nvSpPr>
            <p:spPr bwMode="auto">
              <a:xfrm>
                <a:off x="257035" y="1452466"/>
                <a:ext cx="1786444"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dirty="0">
                    <a:solidFill>
                      <a:srgbClr val="000000"/>
                    </a:solidFill>
                    <a:ea typeface="MS PGothic" panose="020B0600070205080204" pitchFamily="34" charset="-128"/>
                  </a:rPr>
                  <a:t>Hypervisor on </a:t>
                </a:r>
                <a:br>
                  <a:rPr kumimoji="0" lang="en-US" altLang="zh-CN" sz="1200" dirty="0">
                    <a:solidFill>
                      <a:srgbClr val="000000"/>
                    </a:solidFill>
                    <a:ea typeface="MS PGothic" panose="020B0600070205080204" pitchFamily="34" charset="-128"/>
                  </a:rPr>
                </a:br>
                <a:r>
                  <a:rPr kumimoji="0" lang="en-US" altLang="zh-CN" sz="1200" dirty="0">
                    <a:solidFill>
                      <a:srgbClr val="000000"/>
                    </a:solidFill>
                    <a:ea typeface="MS PGothic" panose="020B0600070205080204" pitchFamily="34" charset="-128"/>
                  </a:rPr>
                  <a:t>CP-40 and </a:t>
                </a:r>
                <a:r>
                  <a:rPr kumimoji="0" lang="en-US" altLang="zh-CN" sz="1200" dirty="0">
                    <a:ea typeface="MS PGothic" panose="020B0600070205080204" pitchFamily="34" charset="-128"/>
                  </a:rPr>
                  <a:t>CP-67</a:t>
                </a:r>
                <a:r>
                  <a:rPr kumimoji="0" lang="en-US" altLang="zh-CN" sz="1200" dirty="0">
                    <a:solidFill>
                      <a:srgbClr val="000000"/>
                    </a:solidFill>
                    <a:ea typeface="MS PGothic" panose="020B0600070205080204" pitchFamily="34" charset="-128"/>
                  </a:rPr>
                  <a:t> from</a:t>
                </a:r>
                <a:br>
                  <a:rPr kumimoji="0" lang="en-US" altLang="zh-CN" sz="1200" dirty="0">
                    <a:solidFill>
                      <a:srgbClr val="000000"/>
                    </a:solidFill>
                    <a:ea typeface="MS PGothic" panose="020B0600070205080204" pitchFamily="34" charset="-128"/>
                  </a:rPr>
                </a:br>
                <a:r>
                  <a:rPr kumimoji="0" lang="en-US" altLang="zh-CN" sz="1200" dirty="0">
                    <a:solidFill>
                      <a:srgbClr val="000000"/>
                    </a:solidFill>
                    <a:ea typeface="MS PGothic" panose="020B0600070205080204" pitchFamily="34" charset="-128"/>
                  </a:rPr>
                  <a:t>IBM</a:t>
                </a:r>
              </a:p>
            </p:txBody>
          </p:sp>
          <p:cxnSp>
            <p:nvCxnSpPr>
              <p:cNvPr id="9" name="Straight Arrow Connector 44"/>
              <p:cNvCxnSpPr>
                <a:cxnSpLocks noChangeShapeType="1"/>
              </p:cNvCxnSpPr>
              <p:nvPr/>
            </p:nvCxnSpPr>
            <p:spPr bwMode="auto">
              <a:xfrm>
                <a:off x="908327" y="2117549"/>
                <a:ext cx="0" cy="1559503"/>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10" name="AutoShape 6"/>
              <p:cNvSpPr>
                <a:spLocks noChangeArrowheads="1"/>
              </p:cNvSpPr>
              <p:nvPr/>
            </p:nvSpPr>
            <p:spPr bwMode="auto">
              <a:xfrm>
                <a:off x="1109156" y="6420564"/>
                <a:ext cx="719644"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chroot</a:t>
                </a:r>
              </a:p>
            </p:txBody>
          </p:sp>
          <p:sp>
            <p:nvSpPr>
              <p:cNvPr id="11" name="AutoShape 6"/>
              <p:cNvSpPr>
                <a:spLocks noChangeArrowheads="1"/>
              </p:cNvSpPr>
              <p:nvPr/>
            </p:nvSpPr>
            <p:spPr bwMode="auto">
              <a:xfrm>
                <a:off x="5812617" y="5984128"/>
                <a:ext cx="2011412"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dirty="0">
                    <a:solidFill>
                      <a:srgbClr val="000000"/>
                    </a:solidFill>
                    <a:ea typeface="MS PGothic" panose="020B0600070205080204" pitchFamily="34" charset="-128"/>
                  </a:rPr>
                  <a:t>Virtualization with bare metal performance from</a:t>
                </a:r>
                <a:br>
                  <a:rPr kumimoji="0" lang="en-US" altLang="zh-CN" sz="1200" dirty="0">
                    <a:solidFill>
                      <a:srgbClr val="000000"/>
                    </a:solidFill>
                    <a:ea typeface="MS PGothic" panose="020B0600070205080204" pitchFamily="34" charset="-128"/>
                  </a:rPr>
                </a:br>
                <a:r>
                  <a:rPr kumimoji="0" lang="en-US" altLang="zh-CN" sz="1200" dirty="0" err="1">
                    <a:solidFill>
                      <a:srgbClr val="000000"/>
                    </a:solidFill>
                    <a:ea typeface="MS PGothic" panose="020B0600070205080204" pitchFamily="34" charset="-128"/>
                  </a:rPr>
                  <a:t>MontaVista</a:t>
                </a:r>
                <a:endParaRPr kumimoji="0" lang="en-US" altLang="zh-CN" sz="1200" dirty="0">
                  <a:solidFill>
                    <a:srgbClr val="000000"/>
                  </a:solidFill>
                  <a:ea typeface="MS PGothic" panose="020B0600070205080204" pitchFamily="34" charset="-128"/>
                </a:endParaRPr>
              </a:p>
            </p:txBody>
          </p:sp>
          <p:sp>
            <p:nvSpPr>
              <p:cNvPr id="12" name="AutoShape 6"/>
              <p:cNvSpPr>
                <a:spLocks noChangeArrowheads="1"/>
              </p:cNvSpPr>
              <p:nvPr/>
            </p:nvSpPr>
            <p:spPr bwMode="auto">
              <a:xfrm>
                <a:off x="1552435" y="2324118"/>
                <a:ext cx="1724165"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VMware workstation</a:t>
                </a:r>
              </a:p>
            </p:txBody>
          </p:sp>
          <p:sp>
            <p:nvSpPr>
              <p:cNvPr id="13" name="AutoShape 6"/>
              <p:cNvSpPr>
                <a:spLocks noChangeArrowheads="1"/>
              </p:cNvSpPr>
              <p:nvPr/>
            </p:nvSpPr>
            <p:spPr bwMode="auto">
              <a:xfrm>
                <a:off x="2619235" y="2846098"/>
                <a:ext cx="1419365" cy="475058"/>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ESX server from</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VMware</a:t>
                </a:r>
              </a:p>
            </p:txBody>
          </p:sp>
          <p:sp>
            <p:nvSpPr>
              <p:cNvPr id="14" name="AutoShape 6"/>
              <p:cNvSpPr>
                <a:spLocks noChangeArrowheads="1"/>
              </p:cNvSpPr>
              <p:nvPr/>
            </p:nvSpPr>
            <p:spPr bwMode="auto">
              <a:xfrm>
                <a:off x="3397873" y="2027157"/>
                <a:ext cx="1204982"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dirty="0">
                    <a:solidFill>
                      <a:srgbClr val="000000"/>
                    </a:solidFill>
                    <a:ea typeface="MS PGothic" panose="020B0600070205080204" pitchFamily="34" charset="-128"/>
                  </a:rPr>
                  <a:t>Virtual Server from</a:t>
                </a:r>
                <a:br>
                  <a:rPr kumimoji="0" lang="en-US" altLang="zh-CN" sz="1200" dirty="0">
                    <a:solidFill>
                      <a:srgbClr val="000000"/>
                    </a:solidFill>
                    <a:ea typeface="MS PGothic" panose="020B0600070205080204" pitchFamily="34" charset="-128"/>
                  </a:rPr>
                </a:br>
                <a:r>
                  <a:rPr kumimoji="0" lang="en-US" altLang="zh-CN" sz="1200" dirty="0">
                    <a:solidFill>
                      <a:srgbClr val="000000"/>
                    </a:solidFill>
                    <a:ea typeface="MS PGothic" panose="020B0600070205080204" pitchFamily="34" charset="-128"/>
                  </a:rPr>
                  <a:t>Microsoft</a:t>
                </a:r>
              </a:p>
            </p:txBody>
          </p:sp>
          <p:cxnSp>
            <p:nvCxnSpPr>
              <p:cNvPr id="15" name="Straight Arrow Connector 50"/>
              <p:cNvCxnSpPr>
                <a:cxnSpLocks noChangeShapeType="1"/>
                <a:stCxn id="12" idx="2"/>
              </p:cNvCxnSpPr>
              <p:nvPr/>
            </p:nvCxnSpPr>
            <p:spPr bwMode="auto">
              <a:xfrm flipH="1">
                <a:off x="2414517" y="2609154"/>
                <a:ext cx="1" cy="1067413"/>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cxnSp>
            <p:nvCxnSpPr>
              <p:cNvPr id="16" name="Straight Arrow Connector 51"/>
              <p:cNvCxnSpPr>
                <a:cxnSpLocks noChangeShapeType="1"/>
              </p:cNvCxnSpPr>
              <p:nvPr/>
            </p:nvCxnSpPr>
            <p:spPr bwMode="auto">
              <a:xfrm>
                <a:off x="3111799" y="3317891"/>
                <a:ext cx="0" cy="356508"/>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cxnSp>
            <p:nvCxnSpPr>
              <p:cNvPr id="17" name="Straight Arrow Connector 52"/>
              <p:cNvCxnSpPr>
                <a:cxnSpLocks noChangeShapeType="1"/>
                <a:endCxn id="10" idx="0"/>
              </p:cNvCxnSpPr>
              <p:nvPr/>
            </p:nvCxnSpPr>
            <p:spPr bwMode="auto">
              <a:xfrm>
                <a:off x="1458389" y="4169373"/>
                <a:ext cx="10589" cy="2251191"/>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cxnSp>
            <p:nvCxnSpPr>
              <p:cNvPr id="18" name="Straight Arrow Connector 53"/>
              <p:cNvCxnSpPr>
                <a:cxnSpLocks noChangeShapeType="1"/>
              </p:cNvCxnSpPr>
              <p:nvPr/>
            </p:nvCxnSpPr>
            <p:spPr bwMode="auto">
              <a:xfrm>
                <a:off x="6815049" y="4169373"/>
                <a:ext cx="0" cy="1811536"/>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cxnSp>
            <p:nvCxnSpPr>
              <p:cNvPr id="19" name="Straight Arrow Connector 54"/>
              <p:cNvCxnSpPr>
                <a:cxnSpLocks noChangeShapeType="1"/>
              </p:cNvCxnSpPr>
              <p:nvPr/>
            </p:nvCxnSpPr>
            <p:spPr bwMode="auto">
              <a:xfrm flipH="1">
                <a:off x="4191000" y="2681252"/>
                <a:ext cx="7109" cy="1001754"/>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20" name="AutoShape 6"/>
              <p:cNvSpPr>
                <a:spLocks noChangeArrowheads="1"/>
              </p:cNvSpPr>
              <p:nvPr/>
            </p:nvSpPr>
            <p:spPr bwMode="auto">
              <a:xfrm>
                <a:off x="4191000" y="4636321"/>
                <a:ext cx="914400"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OpenVZ</a:t>
                </a:r>
              </a:p>
            </p:txBody>
          </p:sp>
          <p:cxnSp>
            <p:nvCxnSpPr>
              <p:cNvPr id="21" name="Straight Arrow Connector 56"/>
              <p:cNvCxnSpPr>
                <a:cxnSpLocks noChangeShapeType="1"/>
                <a:endCxn id="20" idx="0"/>
              </p:cNvCxnSpPr>
              <p:nvPr/>
            </p:nvCxnSpPr>
            <p:spPr bwMode="auto">
              <a:xfrm>
                <a:off x="4648200" y="4135095"/>
                <a:ext cx="0" cy="501226"/>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sp>
            <p:nvSpPr>
              <p:cNvPr id="22" name="AutoShape 6"/>
              <p:cNvSpPr>
                <a:spLocks noChangeArrowheads="1"/>
              </p:cNvSpPr>
              <p:nvPr/>
            </p:nvSpPr>
            <p:spPr bwMode="auto">
              <a:xfrm>
                <a:off x="4227324" y="1416157"/>
                <a:ext cx="954276" cy="475058"/>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Solaris Containers</a:t>
                </a:r>
              </a:p>
            </p:txBody>
          </p:sp>
          <p:cxnSp>
            <p:nvCxnSpPr>
              <p:cNvPr id="23" name="Straight Arrow Connector 58"/>
              <p:cNvCxnSpPr>
                <a:cxnSpLocks noChangeShapeType="1"/>
              </p:cNvCxnSpPr>
              <p:nvPr/>
            </p:nvCxnSpPr>
            <p:spPr bwMode="auto">
              <a:xfrm>
                <a:off x="4685526" y="1891216"/>
                <a:ext cx="0" cy="1785836"/>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24" name="AutoShape 6"/>
              <p:cNvSpPr>
                <a:spLocks noChangeArrowheads="1"/>
              </p:cNvSpPr>
              <p:nvPr/>
            </p:nvSpPr>
            <p:spPr bwMode="auto">
              <a:xfrm>
                <a:off x="5486399" y="5083640"/>
                <a:ext cx="685801"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LXC</a:t>
                </a:r>
              </a:p>
            </p:txBody>
          </p:sp>
          <p:cxnSp>
            <p:nvCxnSpPr>
              <p:cNvPr id="25" name="Straight Arrow Connector 60"/>
              <p:cNvCxnSpPr>
                <a:cxnSpLocks noChangeShapeType="1"/>
                <a:endCxn id="24" idx="0"/>
              </p:cNvCxnSpPr>
              <p:nvPr/>
            </p:nvCxnSpPr>
            <p:spPr bwMode="auto">
              <a:xfrm flipH="1">
                <a:off x="5829300" y="4087743"/>
                <a:ext cx="9072" cy="995896"/>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sp>
            <p:nvSpPr>
              <p:cNvPr id="26" name="AutoShape 6"/>
              <p:cNvSpPr>
                <a:spLocks noChangeArrowheads="1"/>
              </p:cNvSpPr>
              <p:nvPr/>
            </p:nvSpPr>
            <p:spPr bwMode="auto">
              <a:xfrm>
                <a:off x="5067388" y="2197920"/>
                <a:ext cx="571413"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KVM</a:t>
                </a:r>
              </a:p>
            </p:txBody>
          </p:sp>
          <p:cxnSp>
            <p:nvCxnSpPr>
              <p:cNvPr id="27" name="Straight Arrow Connector 62"/>
              <p:cNvCxnSpPr>
                <a:cxnSpLocks noChangeShapeType="1"/>
              </p:cNvCxnSpPr>
              <p:nvPr/>
            </p:nvCxnSpPr>
            <p:spPr bwMode="auto">
              <a:xfrm>
                <a:off x="5346966" y="2501692"/>
                <a:ext cx="0" cy="1200465"/>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28" name="AutoShape 6"/>
              <p:cNvSpPr>
                <a:spLocks noChangeArrowheads="1"/>
              </p:cNvSpPr>
              <p:nvPr/>
            </p:nvSpPr>
            <p:spPr bwMode="auto">
              <a:xfrm>
                <a:off x="5562600" y="2585441"/>
                <a:ext cx="1524000" cy="855107"/>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dirty="0">
                    <a:solidFill>
                      <a:srgbClr val="000000"/>
                    </a:solidFill>
                    <a:ea typeface="MS PGothic" panose="020B0600070205080204" pitchFamily="34" charset="-128"/>
                  </a:rPr>
                  <a:t>CGE &amp; Virtual Resource Manager from</a:t>
                </a:r>
                <a:br>
                  <a:rPr kumimoji="0" lang="en-US" altLang="zh-CN" sz="1200" dirty="0">
                    <a:solidFill>
                      <a:srgbClr val="000000"/>
                    </a:solidFill>
                    <a:ea typeface="MS PGothic" panose="020B0600070205080204" pitchFamily="34" charset="-128"/>
                  </a:rPr>
                </a:br>
                <a:r>
                  <a:rPr kumimoji="0" lang="en-US" altLang="zh-CN" sz="1200" dirty="0" err="1">
                    <a:solidFill>
                      <a:srgbClr val="000000"/>
                    </a:solidFill>
                    <a:ea typeface="MS PGothic" panose="020B0600070205080204" pitchFamily="34" charset="-128"/>
                  </a:rPr>
                  <a:t>MontaVista</a:t>
                </a:r>
                <a:endParaRPr kumimoji="0" lang="en-US" altLang="zh-CN" sz="1200" dirty="0">
                  <a:solidFill>
                    <a:srgbClr val="000000"/>
                  </a:solidFill>
                  <a:ea typeface="MS PGothic" panose="020B0600070205080204" pitchFamily="34" charset="-128"/>
                </a:endParaRPr>
              </a:p>
            </p:txBody>
          </p:sp>
          <p:cxnSp>
            <p:nvCxnSpPr>
              <p:cNvPr id="29" name="Straight Arrow Connector 64"/>
              <p:cNvCxnSpPr>
                <a:cxnSpLocks noChangeShapeType="1"/>
                <a:stCxn id="28" idx="2"/>
              </p:cNvCxnSpPr>
              <p:nvPr/>
            </p:nvCxnSpPr>
            <p:spPr bwMode="auto">
              <a:xfrm>
                <a:off x="6324600" y="3440548"/>
                <a:ext cx="0" cy="233851"/>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30" name="AutoShape 6"/>
              <p:cNvSpPr>
                <a:spLocks noChangeArrowheads="1"/>
              </p:cNvSpPr>
              <p:nvPr/>
            </p:nvSpPr>
            <p:spPr bwMode="auto">
              <a:xfrm>
                <a:off x="6477001" y="1352792"/>
                <a:ext cx="2053256" cy="475058"/>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Deterministic KVM from</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MontaVista</a:t>
                </a:r>
              </a:p>
            </p:txBody>
          </p:sp>
          <p:cxnSp>
            <p:nvCxnSpPr>
              <p:cNvPr id="31" name="Straight Arrow Connector 66"/>
              <p:cNvCxnSpPr>
                <a:cxnSpLocks noChangeShapeType="1"/>
                <a:stCxn id="30" idx="2"/>
              </p:cNvCxnSpPr>
              <p:nvPr/>
            </p:nvCxnSpPr>
            <p:spPr bwMode="auto">
              <a:xfrm>
                <a:off x="7503629" y="1827851"/>
                <a:ext cx="0" cy="1846548"/>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32" name="AutoShape 6"/>
              <p:cNvSpPr>
                <a:spLocks noChangeArrowheads="1"/>
              </p:cNvSpPr>
              <p:nvPr/>
            </p:nvSpPr>
            <p:spPr bwMode="auto">
              <a:xfrm>
                <a:off x="7046428" y="4864921"/>
                <a:ext cx="914400"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Docker</a:t>
                </a:r>
              </a:p>
            </p:txBody>
          </p:sp>
          <p:cxnSp>
            <p:nvCxnSpPr>
              <p:cNvPr id="33" name="Straight Arrow Connector 68"/>
              <p:cNvCxnSpPr>
                <a:cxnSpLocks noChangeShapeType="1"/>
                <a:endCxn id="32" idx="0"/>
              </p:cNvCxnSpPr>
              <p:nvPr/>
            </p:nvCxnSpPr>
            <p:spPr bwMode="auto">
              <a:xfrm>
                <a:off x="7503628" y="4169373"/>
                <a:ext cx="0" cy="695548"/>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sp>
            <p:nvSpPr>
              <p:cNvPr id="34" name="AutoShape 6"/>
              <p:cNvSpPr>
                <a:spLocks noChangeArrowheads="1"/>
              </p:cNvSpPr>
              <p:nvPr/>
            </p:nvSpPr>
            <p:spPr bwMode="auto">
              <a:xfrm>
                <a:off x="7662330" y="2191035"/>
                <a:ext cx="1024469"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dirty="0">
                    <a:solidFill>
                      <a:srgbClr val="000000"/>
                    </a:solidFill>
                    <a:ea typeface="MS PGothic" panose="020B0600070205080204" pitchFamily="34" charset="-128"/>
                  </a:rPr>
                  <a:t>CGE7</a:t>
                </a:r>
                <a:br>
                  <a:rPr kumimoji="0" lang="en-US" altLang="zh-CN" sz="1200" dirty="0">
                    <a:solidFill>
                      <a:srgbClr val="000000"/>
                    </a:solidFill>
                    <a:ea typeface="MS PGothic" panose="020B0600070205080204" pitchFamily="34" charset="-128"/>
                  </a:rPr>
                </a:br>
                <a:r>
                  <a:rPr kumimoji="0" lang="en-US" altLang="zh-CN" sz="1200" dirty="0">
                    <a:solidFill>
                      <a:srgbClr val="000000"/>
                    </a:solidFill>
                    <a:ea typeface="MS PGothic" panose="020B0600070205080204" pitchFamily="34" charset="-128"/>
                  </a:rPr>
                  <a:t>from </a:t>
                </a:r>
                <a:r>
                  <a:rPr kumimoji="0" lang="en-US" altLang="zh-CN" sz="1200" dirty="0" err="1">
                    <a:solidFill>
                      <a:srgbClr val="000000"/>
                    </a:solidFill>
                    <a:ea typeface="MS PGothic" panose="020B0600070205080204" pitchFamily="34" charset="-128"/>
                  </a:rPr>
                  <a:t>MontaVista</a:t>
                </a:r>
                <a:endParaRPr kumimoji="0" lang="en-US" altLang="zh-CN" sz="1200" dirty="0">
                  <a:solidFill>
                    <a:srgbClr val="000000"/>
                  </a:solidFill>
                  <a:ea typeface="MS PGothic" panose="020B0600070205080204" pitchFamily="34" charset="-128"/>
                </a:endParaRPr>
              </a:p>
            </p:txBody>
          </p:sp>
          <p:cxnSp>
            <p:nvCxnSpPr>
              <p:cNvPr id="35" name="Straight Arrow Connector 70"/>
              <p:cNvCxnSpPr>
                <a:cxnSpLocks noChangeShapeType="1"/>
              </p:cNvCxnSpPr>
              <p:nvPr/>
            </p:nvCxnSpPr>
            <p:spPr bwMode="auto">
              <a:xfrm>
                <a:off x="8012340" y="2853243"/>
                <a:ext cx="0" cy="817787"/>
              </a:xfrm>
              <a:prstGeom prst="straightConnector1">
                <a:avLst/>
              </a:prstGeom>
              <a:noFill/>
              <a:ln w="38100">
                <a:solidFill>
                  <a:schemeClr val="tx1"/>
                </a:solidFill>
                <a:round/>
                <a:headEnd type="oval" w="med" len="med"/>
                <a:tailEnd/>
              </a:ln>
              <a:extLst>
                <a:ext uri="{909E8E84-426E-40DD-AFC4-6F175D3DCCD1}">
                  <a14:hiddenFill xmlns:a14="http://schemas.microsoft.com/office/drawing/2010/main">
                    <a:noFill/>
                  </a14:hiddenFill>
                </a:ext>
              </a:extLst>
            </p:spPr>
          </p:cxnSp>
          <p:sp>
            <p:nvSpPr>
              <p:cNvPr id="36" name="Notched Right Arrow 71">
                <a:extLst>
                  <a:ext uri="{FF2B5EF4-FFF2-40B4-BE49-F238E27FC236}">
                    <a16:creationId xmlns:a16="http://schemas.microsoft.com/office/drawing/2014/main" id="{2710C129-10BB-2640-B11E-61C5525BE577}"/>
                  </a:ext>
                </a:extLst>
              </p:cNvPr>
              <p:cNvSpPr/>
              <p:nvPr/>
            </p:nvSpPr>
            <p:spPr>
              <a:xfrm>
                <a:off x="304661" y="3397400"/>
                <a:ext cx="8610739" cy="1066752"/>
              </a:xfrm>
              <a:prstGeom prst="notched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1400" noProof="1">
                    <a:solidFill>
                      <a:schemeClr val="tx1"/>
                    </a:solidFill>
                  </a:rPr>
                  <a:t>1960   1982   1995  1999     2001     2003  2004  2005     2007  2008  2009  2010      2013  2014</a:t>
                </a:r>
              </a:p>
            </p:txBody>
          </p:sp>
          <p:sp>
            <p:nvSpPr>
              <p:cNvPr id="37" name="AutoShape 6"/>
              <p:cNvSpPr>
                <a:spLocks noChangeArrowheads="1"/>
              </p:cNvSpPr>
              <p:nvPr/>
            </p:nvSpPr>
            <p:spPr bwMode="auto">
              <a:xfrm>
                <a:off x="3252718" y="5601177"/>
                <a:ext cx="938282"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Xen</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&amp;</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QEMU</a:t>
                </a:r>
              </a:p>
            </p:txBody>
          </p:sp>
          <p:cxnSp>
            <p:nvCxnSpPr>
              <p:cNvPr id="38" name="Straight Arrow Connector 73"/>
              <p:cNvCxnSpPr>
                <a:cxnSpLocks noChangeShapeType="1"/>
                <a:endCxn id="37" idx="0"/>
              </p:cNvCxnSpPr>
              <p:nvPr/>
            </p:nvCxnSpPr>
            <p:spPr bwMode="auto">
              <a:xfrm>
                <a:off x="3721859" y="4169373"/>
                <a:ext cx="0" cy="1431804"/>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sp>
            <p:nvSpPr>
              <p:cNvPr id="39" name="AutoShape 6"/>
              <p:cNvSpPr>
                <a:spLocks noChangeArrowheads="1"/>
              </p:cNvSpPr>
              <p:nvPr/>
            </p:nvSpPr>
            <p:spPr bwMode="auto">
              <a:xfrm>
                <a:off x="2470595" y="4705886"/>
                <a:ext cx="1168827" cy="665083"/>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Hypervisor on </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UNIX from</a:t>
                </a:r>
                <a:br>
                  <a:rPr kumimoji="0" lang="en-US" altLang="zh-CN" sz="1200">
                    <a:solidFill>
                      <a:srgbClr val="000000"/>
                    </a:solidFill>
                    <a:ea typeface="MS PGothic" panose="020B0600070205080204" pitchFamily="34" charset="-128"/>
                  </a:rPr>
                </a:br>
                <a:r>
                  <a:rPr kumimoji="0" lang="en-US" altLang="zh-CN" sz="1200">
                    <a:solidFill>
                      <a:srgbClr val="000000"/>
                    </a:solidFill>
                    <a:ea typeface="MS PGothic" panose="020B0600070205080204" pitchFamily="34" charset="-128"/>
                  </a:rPr>
                  <a:t>IBM</a:t>
                </a:r>
              </a:p>
            </p:txBody>
          </p:sp>
          <p:cxnSp>
            <p:nvCxnSpPr>
              <p:cNvPr id="40" name="Straight Arrow Connector 75"/>
              <p:cNvCxnSpPr>
                <a:cxnSpLocks noChangeShapeType="1"/>
                <a:endCxn id="39" idx="0"/>
              </p:cNvCxnSpPr>
              <p:nvPr/>
            </p:nvCxnSpPr>
            <p:spPr bwMode="auto">
              <a:xfrm>
                <a:off x="3055009" y="4169373"/>
                <a:ext cx="0" cy="536513"/>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grpSp>
        <p:sp>
          <p:nvSpPr>
            <p:cNvPr id="6" name="AutoShape 6"/>
            <p:cNvSpPr>
              <a:spLocks noChangeArrowheads="1"/>
            </p:cNvSpPr>
            <p:nvPr/>
          </p:nvSpPr>
          <p:spPr bwMode="auto">
            <a:xfrm>
              <a:off x="1676400" y="5867400"/>
              <a:ext cx="664028" cy="285036"/>
            </a:xfrm>
            <a:prstGeom prst="roundRect">
              <a:avLst>
                <a:gd name="adj" fmla="val 4903"/>
              </a:avLst>
            </a:prstGeom>
            <a:solidFill>
              <a:schemeClr val="bg1"/>
            </a:solidFill>
            <a:ln w="19050">
              <a:solidFill>
                <a:srgbClr val="0051A4"/>
              </a:solidFill>
              <a:round/>
              <a:headEnd/>
              <a:tailEnd/>
            </a:ln>
          </p:spPr>
          <p:txBody>
            <a:bodyPr anchor="ct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eaLnBrk="1" hangingPunct="1">
                <a:lnSpc>
                  <a:spcPct val="100000"/>
                </a:lnSpc>
                <a:spcBef>
                  <a:spcPct val="0"/>
                </a:spcBef>
                <a:buClrTx/>
                <a:buFontTx/>
                <a:buNone/>
              </a:pPr>
              <a:r>
                <a:rPr kumimoji="0" lang="en-US" altLang="zh-CN" sz="1200">
                  <a:solidFill>
                    <a:srgbClr val="000000"/>
                  </a:solidFill>
                  <a:ea typeface="MS PGothic" panose="020B0600070205080204" pitchFamily="34" charset="-128"/>
                </a:rPr>
                <a:t>Java</a:t>
              </a:r>
            </a:p>
          </p:txBody>
        </p:sp>
        <p:cxnSp>
          <p:nvCxnSpPr>
            <p:cNvPr id="7" name="Straight Arrow Connector 42"/>
            <p:cNvCxnSpPr>
              <a:cxnSpLocks noChangeShapeType="1"/>
              <a:endCxn id="6" idx="0"/>
            </p:cNvCxnSpPr>
            <p:nvPr/>
          </p:nvCxnSpPr>
          <p:spPr bwMode="auto">
            <a:xfrm>
              <a:off x="1997825" y="4169373"/>
              <a:ext cx="10589" cy="1698027"/>
            </a:xfrm>
            <a:prstGeom prst="straightConnector1">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274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虚拟化技术是如何开始的</a:t>
            </a:r>
            <a:r>
              <a:rPr lang="en-US" altLang="zh-CN" sz="4800" b="1" dirty="0">
                <a:solidFill>
                  <a:srgbClr val="3E2BFF"/>
                </a:solidFill>
                <a:latin typeface="SimHei" panose="02010609060101010101" pitchFamily="49" charset="-122"/>
                <a:ea typeface="SimHei" panose="02010609060101010101" pitchFamily="49" charset="-122"/>
              </a:rPr>
              <a:t>?</a:t>
            </a:r>
            <a:endParaRPr lang="zh-CN" altLang="en-US" sz="4800" b="1" dirty="0">
              <a:solidFill>
                <a:srgbClr val="3E2BFF"/>
              </a:solidFill>
              <a:latin typeface="SimHei" panose="02010609060101010101" pitchFamily="49" charset="-122"/>
              <a:ea typeface="SimHei" panose="02010609060101010101" pitchFamily="49" charset="-122"/>
            </a:endParaRPr>
          </a:p>
        </p:txBody>
      </p:sp>
      <p:sp>
        <p:nvSpPr>
          <p:cNvPr id="3" name="内容占位符 2"/>
          <p:cNvSpPr>
            <a:spLocks noGrp="1"/>
          </p:cNvSpPr>
          <p:nvPr>
            <p:ph idx="1"/>
          </p:nvPr>
        </p:nvSpPr>
        <p:spPr>
          <a:xfrm>
            <a:off x="208155" y="1261903"/>
            <a:ext cx="11835161" cy="3488517"/>
          </a:xfrm>
        </p:spPr>
        <p:txBody>
          <a:bodyPr/>
          <a:lstStyle/>
          <a:p>
            <a:r>
              <a:rPr lang="zh-CN" altLang="en-US" sz="3200" dirty="0">
                <a:ea typeface="SimHei" panose="02010609060101010101" pitchFamily="49" charset="-122"/>
              </a:rPr>
              <a:t>服务器虚拟化技术已经存在了几十年</a:t>
            </a:r>
            <a:endParaRPr lang="en-US" altLang="zh-CN" sz="3200" dirty="0">
              <a:ea typeface="SimHei" panose="02010609060101010101" pitchFamily="49" charset="-122"/>
            </a:endParaRPr>
          </a:p>
          <a:p>
            <a:pPr lvl="1"/>
            <a:r>
              <a:rPr lang="en-US" altLang="zh-CN" sz="2800" dirty="0">
                <a:ea typeface="SimHei" panose="02010609060101010101" pitchFamily="49" charset="-122"/>
              </a:rPr>
              <a:t>IBM</a:t>
            </a:r>
            <a:r>
              <a:rPr lang="zh-CN" altLang="en-US" sz="2800" dirty="0">
                <a:ea typeface="SimHei" panose="02010609060101010101" pitchFamily="49" charset="-122"/>
              </a:rPr>
              <a:t>在</a:t>
            </a:r>
            <a:r>
              <a:rPr lang="en-US" altLang="zh-CN" sz="2800" dirty="0">
                <a:ea typeface="SimHei" panose="02010609060101010101" pitchFamily="49" charset="-122"/>
              </a:rPr>
              <a:t>40</a:t>
            </a:r>
            <a:r>
              <a:rPr lang="zh-CN" altLang="en-US" sz="2800" dirty="0">
                <a:ea typeface="SimHei" panose="02010609060101010101" pitchFamily="49" charset="-122"/>
              </a:rPr>
              <a:t>多年前就率先实现了“多任务</a:t>
            </a:r>
            <a:r>
              <a:rPr lang="en-US" altLang="zh-CN" sz="2800" dirty="0">
                <a:ea typeface="SimHei" panose="02010609060101010101" pitchFamily="49" charset="-122"/>
              </a:rPr>
              <a:t>(multitask)</a:t>
            </a:r>
            <a:r>
              <a:rPr lang="zh-CN" altLang="en-US" sz="2800" dirty="0">
                <a:ea typeface="SimHei" panose="02010609060101010101" pitchFamily="49" charset="-122"/>
              </a:rPr>
              <a:t>”功能</a:t>
            </a:r>
            <a:endParaRPr lang="en-US" altLang="zh-CN" sz="2800" dirty="0">
              <a:ea typeface="SimHei" panose="02010609060101010101" pitchFamily="49" charset="-122"/>
            </a:endParaRPr>
          </a:p>
          <a:p>
            <a:r>
              <a:rPr lang="zh-CN" altLang="en-US" sz="3200" dirty="0">
                <a:ea typeface="SimHei" panose="02010609060101010101" pitchFamily="49" charset="-122"/>
              </a:rPr>
              <a:t>起初用在专用专营高端服务器和大型机上</a:t>
            </a:r>
            <a:endParaRPr lang="en-US" altLang="zh-CN" sz="3200" dirty="0">
              <a:ea typeface="SimHei" panose="02010609060101010101" pitchFamily="49" charset="-122"/>
            </a:endParaRPr>
          </a:p>
          <a:p>
            <a:r>
              <a:rPr lang="zh-CN" altLang="en-US" sz="3200" dirty="0">
                <a:ea typeface="SimHei" panose="02010609060101010101" pitchFamily="49" charset="-122"/>
              </a:rPr>
              <a:t>到八九十年代，服务器虚拟化的采用开始减少</a:t>
            </a:r>
            <a:endParaRPr lang="en-US" altLang="zh-CN" sz="3200" dirty="0">
              <a:ea typeface="SimHei" panose="02010609060101010101" pitchFamily="49" charset="-122"/>
            </a:endParaRPr>
          </a:p>
          <a:p>
            <a:pPr lvl="1"/>
            <a:r>
              <a:rPr lang="zh-CN" altLang="en-US" sz="2800" dirty="0">
                <a:ea typeface="SimHei" panose="02010609060101010101" pitchFamily="49" charset="-122"/>
              </a:rPr>
              <a:t>便宜的</a:t>
            </a:r>
            <a:r>
              <a:rPr lang="en-US" altLang="zh-CN" sz="2800" dirty="0">
                <a:ea typeface="SimHei" panose="02010609060101010101" pitchFamily="49" charset="-122"/>
              </a:rPr>
              <a:t>X86</a:t>
            </a:r>
            <a:r>
              <a:rPr lang="zh-CN" altLang="en-US" sz="2800" dirty="0">
                <a:ea typeface="SimHei" panose="02010609060101010101" pitchFamily="49" charset="-122"/>
              </a:rPr>
              <a:t>硬件平台</a:t>
            </a:r>
            <a:endParaRPr lang="en-US" altLang="zh-CN" sz="2800" dirty="0">
              <a:ea typeface="SimHei" panose="02010609060101010101" pitchFamily="49" charset="-122"/>
            </a:endParaRPr>
          </a:p>
          <a:p>
            <a:pPr lvl="1"/>
            <a:r>
              <a:rPr lang="en-US" altLang="zh-CN" sz="2800" dirty="0">
                <a:ea typeface="SimHei" panose="02010609060101010101" pitchFamily="49" charset="-122"/>
              </a:rPr>
              <a:t>Windows/Linux</a:t>
            </a:r>
            <a:r>
              <a:rPr lang="zh-CN" altLang="en-US" sz="2800" dirty="0">
                <a:ea typeface="SimHei" panose="02010609060101010101" pitchFamily="49" charset="-122"/>
              </a:rPr>
              <a:t>采用作为服务器操作系统</a:t>
            </a:r>
            <a:endParaRPr lang="en-US" altLang="zh-CN" sz="2800" dirty="0">
              <a:ea typeface="SimHei" panose="02010609060101010101" pitchFamily="49"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875" y="2446587"/>
            <a:ext cx="25146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65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b="1" dirty="0">
                <a:solidFill>
                  <a:srgbClr val="3E2BFF"/>
                </a:solidFill>
                <a:latin typeface="SimHei" panose="02010609060101010101" pitchFamily="49" charset="-122"/>
                <a:ea typeface="SimHei" panose="02010609060101010101" pitchFamily="49" charset="-122"/>
              </a:rPr>
              <a:t>2000</a:t>
            </a:r>
            <a:r>
              <a:rPr lang="zh-CN" altLang="en-US" sz="4800" b="1" dirty="0">
                <a:solidFill>
                  <a:srgbClr val="3E2BFF"/>
                </a:solidFill>
                <a:latin typeface="SimHei" panose="02010609060101010101" pitchFamily="49" charset="-122"/>
                <a:ea typeface="SimHei" panose="02010609060101010101" pitchFamily="49" charset="-122"/>
              </a:rPr>
              <a:t>年的计算架构</a:t>
            </a:r>
          </a:p>
        </p:txBody>
      </p:sp>
      <p:sp>
        <p:nvSpPr>
          <p:cNvPr id="3" name="内容占位符 2"/>
          <p:cNvSpPr>
            <a:spLocks noGrp="1"/>
          </p:cNvSpPr>
          <p:nvPr>
            <p:ph idx="1"/>
          </p:nvPr>
        </p:nvSpPr>
        <p:spPr>
          <a:xfrm>
            <a:off x="199566" y="1193801"/>
            <a:ext cx="11992434" cy="1917390"/>
          </a:xfrm>
        </p:spPr>
        <p:txBody>
          <a:bodyPr/>
          <a:lstStyle/>
          <a:p>
            <a:r>
              <a:rPr lang="en-US" altLang="zh-CN" sz="3200" dirty="0">
                <a:ea typeface="SimHei" panose="02010609060101010101" pitchFamily="49" charset="-122"/>
              </a:rPr>
              <a:t>1</a:t>
            </a:r>
            <a:r>
              <a:rPr lang="zh-CN" altLang="en-US" sz="3200" dirty="0">
                <a:ea typeface="SimHei" panose="02010609060101010101" pitchFamily="49" charset="-122"/>
              </a:rPr>
              <a:t>台机器</a:t>
            </a:r>
            <a:r>
              <a:rPr lang="en-US" altLang="zh-CN" sz="3200" dirty="0">
                <a:ea typeface="SimHei" panose="02010609060101010101" pitchFamily="49" charset="-122"/>
                <a:sym typeface="Wingdings" panose="05000000000000000000" pitchFamily="2" charset="2"/>
              </a:rPr>
              <a:t>1</a:t>
            </a:r>
            <a:r>
              <a:rPr lang="zh-CN" altLang="en-US" sz="3200" dirty="0">
                <a:ea typeface="SimHei" panose="02010609060101010101" pitchFamily="49" charset="-122"/>
                <a:sym typeface="Wingdings" panose="05000000000000000000" pitchFamily="2" charset="2"/>
              </a:rPr>
              <a:t>个操作系统</a:t>
            </a:r>
            <a:r>
              <a:rPr lang="en-US" altLang="zh-CN" sz="3200" dirty="0">
                <a:ea typeface="SimHei" panose="02010609060101010101" pitchFamily="49" charset="-122"/>
                <a:sym typeface="Wingdings" panose="05000000000000000000" pitchFamily="2" charset="2"/>
              </a:rPr>
              <a:t></a:t>
            </a:r>
            <a:r>
              <a:rPr lang="zh-CN" altLang="en-US" sz="3200" dirty="0">
                <a:ea typeface="SimHei" panose="02010609060101010101" pitchFamily="49" charset="-122"/>
                <a:sym typeface="Wingdings" panose="05000000000000000000" pitchFamily="2" charset="2"/>
              </a:rPr>
              <a:t>多个应用</a:t>
            </a:r>
            <a:endParaRPr lang="en-US" altLang="zh-CN" sz="3200" dirty="0">
              <a:ea typeface="SimHei" panose="02010609060101010101" pitchFamily="49" charset="-122"/>
              <a:sym typeface="Wingdings" panose="05000000000000000000" pitchFamily="2" charset="2"/>
            </a:endParaRPr>
          </a:p>
          <a:p>
            <a:r>
              <a:rPr lang="zh-CN" altLang="en-US" sz="3200" dirty="0">
                <a:ea typeface="SimHei" panose="02010609060101010101" pitchFamily="49" charset="-122"/>
                <a:sym typeface="Wingdings" panose="05000000000000000000" pitchFamily="2" charset="2"/>
              </a:rPr>
              <a:t>缺点：机器利用率很低，大多数时间小于</a:t>
            </a:r>
            <a:r>
              <a:rPr lang="en-US" altLang="zh-CN" sz="3200" dirty="0">
                <a:ea typeface="SimHei" panose="02010609060101010101" pitchFamily="49" charset="-122"/>
                <a:sym typeface="Wingdings" panose="05000000000000000000" pitchFamily="2" charset="2"/>
              </a:rPr>
              <a:t>25%</a:t>
            </a:r>
          </a:p>
          <a:p>
            <a:r>
              <a:rPr lang="zh-CN" altLang="en-US" sz="3200" dirty="0">
                <a:ea typeface="SimHei" panose="02010609060101010101" pitchFamily="49" charset="-122"/>
                <a:sym typeface="Wingdings" panose="05000000000000000000" pitchFamily="2" charset="2"/>
              </a:rPr>
              <a:t>应用之间会互相影响</a:t>
            </a:r>
            <a:endParaRPr lang="zh-CN" altLang="en-US" sz="3200" dirty="0">
              <a:ea typeface="SimHei" panose="02010609060101010101" pitchFamily="49" charset="-122"/>
            </a:endParaRPr>
          </a:p>
        </p:txBody>
      </p:sp>
      <p:grpSp>
        <p:nvGrpSpPr>
          <p:cNvPr id="24" name="组合 23">
            <a:extLst>
              <a:ext uri="{FF2B5EF4-FFF2-40B4-BE49-F238E27FC236}">
                <a16:creationId xmlns:a16="http://schemas.microsoft.com/office/drawing/2014/main" id="{E5E79172-A16D-9846-928F-CB939D5C726D}"/>
              </a:ext>
            </a:extLst>
          </p:cNvPr>
          <p:cNvGrpSpPr/>
          <p:nvPr/>
        </p:nvGrpSpPr>
        <p:grpSpPr>
          <a:xfrm>
            <a:off x="2476062" y="3077734"/>
            <a:ext cx="6957377" cy="3543963"/>
            <a:chOff x="2915360" y="3638551"/>
            <a:chExt cx="5820252" cy="2323337"/>
          </a:xfrm>
        </p:grpSpPr>
        <p:sp>
          <p:nvSpPr>
            <p:cNvPr id="4" name="Rectangle 4"/>
            <p:cNvSpPr>
              <a:spLocks noChangeArrowheads="1"/>
            </p:cNvSpPr>
            <p:nvPr/>
          </p:nvSpPr>
          <p:spPr bwMode="auto">
            <a:xfrm>
              <a:off x="3263900" y="4103688"/>
              <a:ext cx="927100" cy="1581150"/>
            </a:xfrm>
            <a:prstGeom prst="rect">
              <a:avLst/>
            </a:prstGeom>
            <a:solidFill>
              <a:schemeClr val="accent4">
                <a:lumMod val="20000"/>
                <a:lumOff val="8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dirty="0">
                  <a:solidFill>
                    <a:schemeClr val="tx1"/>
                  </a:solidFill>
                </a:rPr>
                <a:t>X86</a:t>
              </a:r>
            </a:p>
            <a:p>
              <a:pPr algn="ctr">
                <a:spcBef>
                  <a:spcPct val="0"/>
                </a:spcBef>
                <a:buFontTx/>
                <a:buNone/>
              </a:pPr>
              <a:r>
                <a:rPr kumimoji="0" lang="en-US" altLang="zh-CN" sz="1600" b="1" dirty="0">
                  <a:solidFill>
                    <a:schemeClr val="tx1"/>
                  </a:solidFill>
                </a:rPr>
                <a:t>Windows</a:t>
              </a:r>
            </a:p>
            <a:p>
              <a:pPr algn="ctr">
                <a:spcBef>
                  <a:spcPct val="0"/>
                </a:spcBef>
                <a:buFontTx/>
                <a:buNone/>
              </a:pPr>
              <a:r>
                <a:rPr kumimoji="0" lang="en-US" altLang="zh-CN" sz="1600" b="1" dirty="0">
                  <a:solidFill>
                    <a:schemeClr val="tx1"/>
                  </a:solidFill>
                </a:rPr>
                <a:t>XP</a:t>
              </a:r>
            </a:p>
          </p:txBody>
        </p:sp>
        <p:sp>
          <p:nvSpPr>
            <p:cNvPr id="5" name="Rectangle 5"/>
            <p:cNvSpPr>
              <a:spLocks noChangeArrowheads="1"/>
            </p:cNvSpPr>
            <p:nvPr/>
          </p:nvSpPr>
          <p:spPr bwMode="auto">
            <a:xfrm>
              <a:off x="4618037" y="4103688"/>
              <a:ext cx="927100" cy="1581150"/>
            </a:xfrm>
            <a:prstGeom prst="rect">
              <a:avLst/>
            </a:prstGeom>
            <a:solidFill>
              <a:schemeClr val="accent4">
                <a:lumMod val="20000"/>
                <a:lumOff val="8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X86</a:t>
              </a:r>
            </a:p>
            <a:p>
              <a:pPr algn="ctr">
                <a:spcBef>
                  <a:spcPct val="0"/>
                </a:spcBef>
                <a:buFontTx/>
                <a:buNone/>
              </a:pPr>
              <a:r>
                <a:rPr kumimoji="0" lang="en-US" altLang="zh-CN" sz="1600" b="1">
                  <a:solidFill>
                    <a:schemeClr val="tx1"/>
                  </a:solidFill>
                </a:rPr>
                <a:t>Windows</a:t>
              </a:r>
            </a:p>
            <a:p>
              <a:pPr algn="ctr">
                <a:spcBef>
                  <a:spcPct val="0"/>
                </a:spcBef>
                <a:buFontTx/>
                <a:buNone/>
              </a:pPr>
              <a:r>
                <a:rPr kumimoji="0" lang="en-US" altLang="zh-CN" sz="1600" b="1">
                  <a:solidFill>
                    <a:schemeClr val="tx1"/>
                  </a:solidFill>
                </a:rPr>
                <a:t>2003</a:t>
              </a:r>
            </a:p>
          </p:txBody>
        </p:sp>
        <p:sp>
          <p:nvSpPr>
            <p:cNvPr id="6" name="Rectangle 6"/>
            <p:cNvSpPr>
              <a:spLocks noChangeArrowheads="1"/>
            </p:cNvSpPr>
            <p:nvPr/>
          </p:nvSpPr>
          <p:spPr bwMode="auto">
            <a:xfrm>
              <a:off x="5973762" y="4103688"/>
              <a:ext cx="927100" cy="1581150"/>
            </a:xfrm>
            <a:prstGeom prst="rect">
              <a:avLst/>
            </a:prstGeom>
            <a:solidFill>
              <a:schemeClr val="accent4">
                <a:lumMod val="20000"/>
                <a:lumOff val="8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X86</a:t>
              </a:r>
            </a:p>
            <a:p>
              <a:pPr algn="ctr">
                <a:spcBef>
                  <a:spcPct val="0"/>
                </a:spcBef>
                <a:buFontTx/>
                <a:buNone/>
              </a:pPr>
              <a:r>
                <a:rPr kumimoji="0" lang="en-US" altLang="zh-CN" sz="1600" b="1">
                  <a:solidFill>
                    <a:schemeClr val="tx1"/>
                  </a:solidFill>
                </a:rPr>
                <a:t>Suse</a:t>
              </a:r>
            </a:p>
          </p:txBody>
        </p:sp>
        <p:sp>
          <p:nvSpPr>
            <p:cNvPr id="7" name="Rectangle 7"/>
            <p:cNvSpPr>
              <a:spLocks noChangeArrowheads="1"/>
            </p:cNvSpPr>
            <p:nvPr/>
          </p:nvSpPr>
          <p:spPr bwMode="auto">
            <a:xfrm>
              <a:off x="7329487" y="4103688"/>
              <a:ext cx="927100" cy="1581150"/>
            </a:xfrm>
            <a:prstGeom prst="rect">
              <a:avLst/>
            </a:prstGeom>
            <a:solidFill>
              <a:schemeClr val="accent4">
                <a:lumMod val="20000"/>
                <a:lumOff val="8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dirty="0">
                  <a:solidFill>
                    <a:schemeClr val="tx1"/>
                  </a:solidFill>
                </a:rPr>
                <a:t>X86</a:t>
              </a:r>
            </a:p>
            <a:p>
              <a:pPr algn="ctr">
                <a:spcBef>
                  <a:spcPct val="0"/>
                </a:spcBef>
                <a:buFontTx/>
                <a:buNone/>
              </a:pPr>
              <a:r>
                <a:rPr kumimoji="0" lang="en-US" altLang="zh-CN" sz="1600" b="1" dirty="0">
                  <a:solidFill>
                    <a:schemeClr val="tx1"/>
                  </a:solidFill>
                </a:rPr>
                <a:t>Red Hat</a:t>
              </a:r>
            </a:p>
          </p:txBody>
        </p:sp>
        <p:sp>
          <p:nvSpPr>
            <p:cNvPr id="8" name="Text Box 8"/>
            <p:cNvSpPr txBox="1">
              <a:spLocks noChangeArrowheads="1"/>
            </p:cNvSpPr>
            <p:nvPr/>
          </p:nvSpPr>
          <p:spPr bwMode="auto">
            <a:xfrm>
              <a:off x="2915360" y="5719763"/>
              <a:ext cx="1463305" cy="2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b="1" dirty="0">
                  <a:solidFill>
                    <a:schemeClr val="tx1"/>
                  </a:solidFill>
                  <a:latin typeface="+mn-lt"/>
                  <a:ea typeface="SimHei" panose="02010609060101010101" pitchFamily="49" charset="-122"/>
                </a:rPr>
                <a:t>12%</a:t>
              </a:r>
              <a:r>
                <a:rPr kumimoji="0" lang="zh-CN" altLang="en-US" b="1" dirty="0">
                  <a:solidFill>
                    <a:schemeClr val="tx1"/>
                  </a:solidFill>
                  <a:latin typeface="+mn-lt"/>
                  <a:ea typeface="SimHei" panose="02010609060101010101" pitchFamily="49" charset="-122"/>
                </a:rPr>
                <a:t>硬件利用率</a:t>
              </a:r>
              <a:endParaRPr kumimoji="0" lang="en-US" altLang="zh-CN" b="1" dirty="0">
                <a:solidFill>
                  <a:schemeClr val="tx1"/>
                </a:solidFill>
                <a:latin typeface="+mn-lt"/>
                <a:ea typeface="SimHei" panose="02010609060101010101" pitchFamily="49" charset="-122"/>
              </a:endParaRPr>
            </a:p>
          </p:txBody>
        </p:sp>
        <p:sp>
          <p:nvSpPr>
            <p:cNvPr id="9" name="Text Box 9"/>
            <p:cNvSpPr txBox="1">
              <a:spLocks noChangeArrowheads="1"/>
            </p:cNvSpPr>
            <p:nvPr/>
          </p:nvSpPr>
          <p:spPr bwMode="auto">
            <a:xfrm>
              <a:off x="4384145" y="5719763"/>
              <a:ext cx="1463305" cy="2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b="1" dirty="0">
                  <a:solidFill>
                    <a:schemeClr val="tx1"/>
                  </a:solidFill>
                  <a:latin typeface="+mn-lt"/>
                  <a:ea typeface="SimHei" panose="02010609060101010101" pitchFamily="49" charset="-122"/>
                </a:rPr>
                <a:t>15%</a:t>
              </a:r>
              <a:r>
                <a:rPr kumimoji="0" lang="zh-CN" altLang="en-US" b="1" dirty="0">
                  <a:solidFill>
                    <a:schemeClr val="tx1"/>
                  </a:solidFill>
                  <a:latin typeface="+mn-lt"/>
                  <a:ea typeface="SimHei" panose="02010609060101010101" pitchFamily="49" charset="-122"/>
                </a:rPr>
                <a:t>硬件利用率</a:t>
              </a:r>
              <a:endParaRPr kumimoji="0" lang="en-US" altLang="zh-CN" b="1" dirty="0">
                <a:solidFill>
                  <a:schemeClr val="tx1"/>
                </a:solidFill>
                <a:latin typeface="+mn-lt"/>
                <a:ea typeface="SimHei" panose="02010609060101010101" pitchFamily="49" charset="-122"/>
              </a:endParaRPr>
            </a:p>
          </p:txBody>
        </p:sp>
        <p:sp>
          <p:nvSpPr>
            <p:cNvPr id="10" name="Text Box 10"/>
            <p:cNvSpPr txBox="1">
              <a:spLocks noChangeArrowheads="1"/>
            </p:cNvSpPr>
            <p:nvPr/>
          </p:nvSpPr>
          <p:spPr bwMode="auto">
            <a:xfrm>
              <a:off x="5797213" y="5719763"/>
              <a:ext cx="1463305" cy="2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b="1" dirty="0">
                  <a:solidFill>
                    <a:schemeClr val="tx1"/>
                  </a:solidFill>
                  <a:latin typeface="+mn-lt"/>
                  <a:ea typeface="SimHei" panose="02010609060101010101" pitchFamily="49" charset="-122"/>
                </a:rPr>
                <a:t>18%</a:t>
              </a:r>
              <a:r>
                <a:rPr kumimoji="0" lang="zh-CN" altLang="en-US" b="1" dirty="0">
                  <a:solidFill>
                    <a:schemeClr val="tx1"/>
                  </a:solidFill>
                  <a:latin typeface="+mn-lt"/>
                  <a:ea typeface="SimHei" panose="02010609060101010101" pitchFamily="49" charset="-122"/>
                </a:rPr>
                <a:t>硬件利用率</a:t>
              </a:r>
              <a:endParaRPr kumimoji="0" lang="en-US" altLang="zh-CN" b="1" dirty="0">
                <a:solidFill>
                  <a:schemeClr val="tx1"/>
                </a:solidFill>
                <a:latin typeface="+mn-lt"/>
                <a:ea typeface="SimHei" panose="02010609060101010101" pitchFamily="49" charset="-122"/>
              </a:endParaRPr>
            </a:p>
          </p:txBody>
        </p:sp>
        <p:sp>
          <p:nvSpPr>
            <p:cNvPr id="11" name="Text Box 11"/>
            <p:cNvSpPr txBox="1">
              <a:spLocks noChangeArrowheads="1"/>
            </p:cNvSpPr>
            <p:nvPr/>
          </p:nvSpPr>
          <p:spPr bwMode="auto">
            <a:xfrm>
              <a:off x="7272307" y="5719763"/>
              <a:ext cx="1463305" cy="2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b="1" dirty="0">
                  <a:solidFill>
                    <a:schemeClr val="tx1"/>
                  </a:solidFill>
                  <a:latin typeface="+mn-lt"/>
                  <a:ea typeface="SimHei" panose="02010609060101010101" pitchFamily="49" charset="-122"/>
                </a:rPr>
                <a:t>10%</a:t>
              </a:r>
              <a:r>
                <a:rPr kumimoji="0" lang="zh-CN" altLang="en-US" b="1" dirty="0">
                  <a:solidFill>
                    <a:schemeClr val="tx1"/>
                  </a:solidFill>
                  <a:latin typeface="+mn-lt"/>
                  <a:ea typeface="SimHei" panose="02010609060101010101" pitchFamily="49" charset="-122"/>
                </a:rPr>
                <a:t>硬件利用率</a:t>
              </a:r>
              <a:endParaRPr kumimoji="0" lang="en-US" altLang="zh-CN" b="1" dirty="0">
                <a:solidFill>
                  <a:schemeClr val="tx1"/>
                </a:solidFill>
                <a:latin typeface="+mn-lt"/>
                <a:ea typeface="SimHei" panose="02010609060101010101" pitchFamily="49" charset="-122"/>
              </a:endParaRPr>
            </a:p>
          </p:txBody>
        </p:sp>
        <p:grpSp>
          <p:nvGrpSpPr>
            <p:cNvPr id="12" name="Group 12"/>
            <p:cNvGrpSpPr>
              <a:grpSpLocks/>
            </p:cNvGrpSpPr>
            <p:nvPr/>
          </p:nvGrpSpPr>
          <p:grpSpPr bwMode="auto">
            <a:xfrm>
              <a:off x="3263900" y="3638551"/>
              <a:ext cx="928687" cy="414337"/>
              <a:chOff x="1259" y="2189"/>
              <a:chExt cx="585" cy="261"/>
            </a:xfrm>
          </p:grpSpPr>
          <p:sp>
            <p:nvSpPr>
              <p:cNvPr id="13" name="Rectangle 13"/>
              <p:cNvSpPr>
                <a:spLocks noChangeArrowheads="1"/>
              </p:cNvSpPr>
              <p:nvPr/>
            </p:nvSpPr>
            <p:spPr bwMode="auto">
              <a:xfrm>
                <a:off x="1259" y="2189"/>
                <a:ext cx="279" cy="261"/>
              </a:xfrm>
              <a:prstGeom prst="rect">
                <a:avLst/>
              </a:prstGeom>
              <a:solidFill>
                <a:srgbClr val="C0C0EA"/>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EA"/>
                </a:extrusionClr>
                <a:contourClr>
                  <a:srgbClr val="C0C0EA"/>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sp>
            <p:nvSpPr>
              <p:cNvPr id="14" name="Rectangle 14"/>
              <p:cNvSpPr>
                <a:spLocks noChangeArrowheads="1"/>
              </p:cNvSpPr>
              <p:nvPr/>
            </p:nvSpPr>
            <p:spPr bwMode="auto">
              <a:xfrm>
                <a:off x="1565" y="2189"/>
                <a:ext cx="279" cy="261"/>
              </a:xfrm>
              <a:prstGeom prst="rect">
                <a:avLst/>
              </a:prstGeom>
              <a:solidFill>
                <a:srgbClr val="FF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dirty="0">
                    <a:solidFill>
                      <a:schemeClr val="tx1"/>
                    </a:solidFill>
                  </a:rPr>
                  <a:t>App</a:t>
                </a:r>
              </a:p>
            </p:txBody>
          </p:sp>
        </p:grpSp>
        <p:grpSp>
          <p:nvGrpSpPr>
            <p:cNvPr id="15" name="Group 15"/>
            <p:cNvGrpSpPr>
              <a:grpSpLocks/>
            </p:cNvGrpSpPr>
            <p:nvPr/>
          </p:nvGrpSpPr>
          <p:grpSpPr bwMode="auto">
            <a:xfrm>
              <a:off x="4618037" y="3638551"/>
              <a:ext cx="928688" cy="414337"/>
              <a:chOff x="2131" y="2193"/>
              <a:chExt cx="585" cy="261"/>
            </a:xfrm>
          </p:grpSpPr>
          <p:sp>
            <p:nvSpPr>
              <p:cNvPr id="16" name="Rectangle 16"/>
              <p:cNvSpPr>
                <a:spLocks noChangeArrowheads="1"/>
              </p:cNvSpPr>
              <p:nvPr/>
            </p:nvSpPr>
            <p:spPr bwMode="auto">
              <a:xfrm>
                <a:off x="2131" y="2193"/>
                <a:ext cx="279" cy="261"/>
              </a:xfrm>
              <a:prstGeom prst="rect">
                <a:avLst/>
              </a:prstGeom>
              <a:solidFill>
                <a:srgbClr val="FC9A9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C9A9C"/>
                </a:extrusionClr>
                <a:contourClr>
                  <a:srgbClr val="FC9A9C"/>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sp>
            <p:nvSpPr>
              <p:cNvPr id="17" name="Rectangle 17"/>
              <p:cNvSpPr>
                <a:spLocks noChangeArrowheads="1"/>
              </p:cNvSpPr>
              <p:nvPr/>
            </p:nvSpPr>
            <p:spPr bwMode="auto">
              <a:xfrm>
                <a:off x="2437" y="2193"/>
                <a:ext cx="279" cy="261"/>
              </a:xfrm>
              <a:prstGeom prst="rect">
                <a:avLst/>
              </a:prstGeom>
              <a:solidFill>
                <a:srgbClr val="CC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66FF"/>
                </a:extrusionClr>
                <a:contourClr>
                  <a:srgbClr val="CC66FF"/>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grpSp>
        <p:grpSp>
          <p:nvGrpSpPr>
            <p:cNvPr id="18" name="Group 18"/>
            <p:cNvGrpSpPr>
              <a:grpSpLocks/>
            </p:cNvGrpSpPr>
            <p:nvPr/>
          </p:nvGrpSpPr>
          <p:grpSpPr bwMode="auto">
            <a:xfrm>
              <a:off x="5973762" y="3638551"/>
              <a:ext cx="928688" cy="414337"/>
              <a:chOff x="2131" y="2193"/>
              <a:chExt cx="585" cy="261"/>
            </a:xfrm>
          </p:grpSpPr>
          <p:sp>
            <p:nvSpPr>
              <p:cNvPr id="19" name="Rectangle 19"/>
              <p:cNvSpPr>
                <a:spLocks noChangeArrowheads="1"/>
              </p:cNvSpPr>
              <p:nvPr/>
            </p:nvSpPr>
            <p:spPr bwMode="auto">
              <a:xfrm>
                <a:off x="2131" y="2193"/>
                <a:ext cx="279" cy="261"/>
              </a:xfrm>
              <a:prstGeom prst="rect">
                <a:avLst/>
              </a:prstGeom>
              <a:solidFill>
                <a:srgbClr val="C0C0EA"/>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EA"/>
                </a:extrusionClr>
                <a:contourClr>
                  <a:srgbClr val="C0C0EA"/>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sp>
            <p:nvSpPr>
              <p:cNvPr id="20" name="Rectangle 20"/>
              <p:cNvSpPr>
                <a:spLocks noChangeArrowheads="1"/>
              </p:cNvSpPr>
              <p:nvPr/>
            </p:nvSpPr>
            <p:spPr bwMode="auto">
              <a:xfrm>
                <a:off x="2437" y="2193"/>
                <a:ext cx="279" cy="261"/>
              </a:xfrm>
              <a:prstGeom prst="rect">
                <a:avLst/>
              </a:prstGeom>
              <a:solidFill>
                <a:srgbClr val="FF00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00"/>
                </a:extrusionClr>
                <a:contourClr>
                  <a:srgbClr val="FF0000"/>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grpSp>
        <p:grpSp>
          <p:nvGrpSpPr>
            <p:cNvPr id="21" name="Group 21"/>
            <p:cNvGrpSpPr>
              <a:grpSpLocks/>
            </p:cNvGrpSpPr>
            <p:nvPr/>
          </p:nvGrpSpPr>
          <p:grpSpPr bwMode="auto">
            <a:xfrm>
              <a:off x="7329487" y="3638551"/>
              <a:ext cx="928688" cy="414337"/>
              <a:chOff x="2131" y="2193"/>
              <a:chExt cx="585" cy="261"/>
            </a:xfrm>
          </p:grpSpPr>
          <p:sp>
            <p:nvSpPr>
              <p:cNvPr id="22" name="Rectangle 22"/>
              <p:cNvSpPr>
                <a:spLocks noChangeArrowheads="1"/>
              </p:cNvSpPr>
              <p:nvPr/>
            </p:nvSpPr>
            <p:spPr bwMode="auto">
              <a:xfrm>
                <a:off x="2131" y="2193"/>
                <a:ext cx="279" cy="261"/>
              </a:xfrm>
              <a:prstGeom prst="rect">
                <a:avLst/>
              </a:prstGeom>
              <a:solidFill>
                <a:srgbClr val="FC9A9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C9A9C"/>
                </a:extrusionClr>
                <a:contourClr>
                  <a:srgbClr val="FC9A9C"/>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sp>
            <p:nvSpPr>
              <p:cNvPr id="23" name="Rectangle 23"/>
              <p:cNvSpPr>
                <a:spLocks noChangeArrowheads="1"/>
              </p:cNvSpPr>
              <p:nvPr/>
            </p:nvSpPr>
            <p:spPr bwMode="auto">
              <a:xfrm>
                <a:off x="2437" y="2193"/>
                <a:ext cx="279" cy="261"/>
              </a:xfrm>
              <a:prstGeom prst="rect">
                <a:avLst/>
              </a:prstGeom>
              <a:solidFill>
                <a:srgbClr val="FF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a:t>
                </a:r>
              </a:p>
            </p:txBody>
          </p:sp>
        </p:grpSp>
      </p:grpSp>
    </p:spTree>
    <p:extLst>
      <p:ext uri="{BB962C8B-B14F-4D97-AF65-F5344CB8AC3E}">
        <p14:creationId xmlns:p14="http://schemas.microsoft.com/office/powerpoint/2010/main" val="362871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22E6E3BF-0BF2-C14F-A4E7-A8D95C388A22}"/>
              </a:ext>
            </a:extLst>
          </p:cNvPr>
          <p:cNvSpPr txBox="1">
            <a:spLocks noChangeArrowheads="1"/>
          </p:cNvSpPr>
          <p:nvPr/>
        </p:nvSpPr>
        <p:spPr bwMode="auto">
          <a:xfrm>
            <a:off x="2238375" y="3429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defTabSz="642938">
              <a:defRPr>
                <a:solidFill>
                  <a:schemeClr val="tx1"/>
                </a:solidFill>
                <a:latin typeface="Arial" panose="020B0604020202020204" pitchFamily="34" charset="0"/>
                <a:cs typeface="Arial" panose="020B0604020202020204" pitchFamily="34" charset="0"/>
              </a:defRPr>
            </a:lvl1pPr>
            <a:lvl2pPr marL="742950" indent="-285750" defTabSz="642938">
              <a:defRPr>
                <a:solidFill>
                  <a:schemeClr val="tx1"/>
                </a:solidFill>
                <a:latin typeface="Arial" panose="020B0604020202020204" pitchFamily="34" charset="0"/>
                <a:cs typeface="Arial" panose="020B0604020202020204" pitchFamily="34" charset="0"/>
              </a:defRPr>
            </a:lvl2pPr>
            <a:lvl3pPr marL="1143000" indent="-228600" defTabSz="642938">
              <a:defRPr>
                <a:solidFill>
                  <a:schemeClr val="tx1"/>
                </a:solidFill>
                <a:latin typeface="Arial" panose="020B0604020202020204" pitchFamily="34" charset="0"/>
                <a:cs typeface="Arial" panose="020B0604020202020204" pitchFamily="34" charset="0"/>
              </a:defRPr>
            </a:lvl3pPr>
            <a:lvl4pPr marL="1600200" indent="-228600" defTabSz="642938">
              <a:defRPr>
                <a:solidFill>
                  <a:schemeClr val="tx1"/>
                </a:solidFill>
                <a:latin typeface="Arial" panose="020B0604020202020204" pitchFamily="34" charset="0"/>
                <a:cs typeface="Arial" panose="020B0604020202020204" pitchFamily="34" charset="0"/>
              </a:defRPr>
            </a:lvl4pPr>
            <a:lvl5pPr marL="2057400" indent="-228600" defTabSz="642938">
              <a:defRPr>
                <a:solidFill>
                  <a:schemeClr val="tx1"/>
                </a:solidFill>
                <a:latin typeface="Arial" panose="020B0604020202020204" pitchFamily="34" charset="0"/>
                <a:cs typeface="Arial" panose="020B0604020202020204" pitchFamily="34" charset="0"/>
              </a:defRPr>
            </a:lvl5pPr>
            <a:lvl6pPr marL="2514600" indent="-228600" defTabSz="6429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429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429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429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zh-CN" altLang="en-US" sz="2800" b="1" dirty="0">
                <a:latin typeface="+mn-lt"/>
                <a:ea typeface="SimHei" panose="02010609060101010101" pitchFamily="49" charset="-122"/>
                <a:sym typeface="Chalkboard" panose="03050602040202020205" pitchFamily="66" charset="0"/>
              </a:rPr>
              <a:t>关于云计算的</a:t>
            </a:r>
            <a:r>
              <a:rPr lang="en-US" altLang="zh-CN" sz="2800" b="1" dirty="0">
                <a:latin typeface="+mn-lt"/>
                <a:ea typeface="SimHei" panose="02010609060101010101" pitchFamily="49" charset="-122"/>
                <a:sym typeface="Chalkboard" panose="03050602040202020205" pitchFamily="66" charset="0"/>
              </a:rPr>
              <a:t>N</a:t>
            </a:r>
            <a:r>
              <a:rPr lang="zh-CN" altLang="en-US" sz="2800" b="1" dirty="0">
                <a:latin typeface="+mn-lt"/>
                <a:ea typeface="SimHei" panose="02010609060101010101" pitchFamily="49" charset="-122"/>
                <a:sym typeface="Chalkboard" panose="03050602040202020205" pitchFamily="66" charset="0"/>
              </a:rPr>
              <a:t>种说法</a:t>
            </a:r>
          </a:p>
        </p:txBody>
      </p:sp>
      <p:sp>
        <p:nvSpPr>
          <p:cNvPr id="34819" name="云形标注 19">
            <a:extLst>
              <a:ext uri="{FF2B5EF4-FFF2-40B4-BE49-F238E27FC236}">
                <a16:creationId xmlns:a16="http://schemas.microsoft.com/office/drawing/2014/main" id="{54DFDEDF-50C5-7044-B8EE-495456D5F6DE}"/>
              </a:ext>
            </a:extLst>
          </p:cNvPr>
          <p:cNvSpPr>
            <a:spLocks noChangeArrowheads="1"/>
          </p:cNvSpPr>
          <p:nvPr/>
        </p:nvSpPr>
        <p:spPr bwMode="auto">
          <a:xfrm>
            <a:off x="2646364" y="858839"/>
            <a:ext cx="2428875" cy="714375"/>
          </a:xfrm>
          <a:prstGeom prst="cloudCallout">
            <a:avLst>
              <a:gd name="adj1" fmla="val 33792"/>
              <a:gd name="adj2" fmla="val 84222"/>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400" dirty="0">
                <a:solidFill>
                  <a:srgbClr val="FF0000"/>
                </a:solidFill>
                <a:ea typeface="SimHei" panose="02010609060101010101" pitchFamily="49" charset="-122"/>
                <a:cs typeface="Arial" charset="0"/>
                <a:sym typeface="Chalkboard" charset="0"/>
              </a:rPr>
              <a:t>云计算就是基于互联网的计算</a:t>
            </a:r>
          </a:p>
        </p:txBody>
      </p:sp>
      <p:sp>
        <p:nvSpPr>
          <p:cNvPr id="34820" name="云形标注 20">
            <a:extLst>
              <a:ext uri="{FF2B5EF4-FFF2-40B4-BE49-F238E27FC236}">
                <a16:creationId xmlns:a16="http://schemas.microsoft.com/office/drawing/2014/main" id="{2D746DF1-252A-144D-9707-A6A7E4B1D51F}"/>
              </a:ext>
            </a:extLst>
          </p:cNvPr>
          <p:cNvSpPr>
            <a:spLocks noChangeArrowheads="1"/>
          </p:cNvSpPr>
          <p:nvPr/>
        </p:nvSpPr>
        <p:spPr bwMode="auto">
          <a:xfrm>
            <a:off x="5191126" y="715964"/>
            <a:ext cx="2428875" cy="928687"/>
          </a:xfrm>
          <a:prstGeom prst="cloudCallout">
            <a:avLst>
              <a:gd name="adj1" fmla="val -7912"/>
              <a:gd name="adj2" fmla="val 82046"/>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300" dirty="0">
                <a:solidFill>
                  <a:srgbClr val="FF0000"/>
                </a:solidFill>
                <a:ea typeface="SimHei" panose="02010609060101010101" pitchFamily="49" charset="-122"/>
                <a:cs typeface="Arial" charset="0"/>
                <a:sym typeface="Chalkboard" charset="0"/>
              </a:rPr>
              <a:t>云计算用于描述基于因特网的分布式计算及其相关应用</a:t>
            </a:r>
          </a:p>
        </p:txBody>
      </p:sp>
      <p:sp>
        <p:nvSpPr>
          <p:cNvPr id="34821" name="云形标注 21">
            <a:extLst>
              <a:ext uri="{FF2B5EF4-FFF2-40B4-BE49-F238E27FC236}">
                <a16:creationId xmlns:a16="http://schemas.microsoft.com/office/drawing/2014/main" id="{7DF4CCA2-B1CC-B540-985A-FA9BE81A0984}"/>
              </a:ext>
            </a:extLst>
          </p:cNvPr>
          <p:cNvSpPr>
            <a:spLocks noChangeArrowheads="1"/>
          </p:cNvSpPr>
          <p:nvPr/>
        </p:nvSpPr>
        <p:spPr bwMode="auto">
          <a:xfrm>
            <a:off x="1854201" y="1722438"/>
            <a:ext cx="2428875" cy="1001712"/>
          </a:xfrm>
          <a:prstGeom prst="cloudCallout">
            <a:avLst>
              <a:gd name="adj1" fmla="val 16273"/>
              <a:gd name="adj2" fmla="val 62995"/>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defTabSz="642938">
              <a:defRPr/>
            </a:pPr>
            <a:r>
              <a:rPr lang="zh-CN" altLang="en-US" sz="1300" dirty="0">
                <a:solidFill>
                  <a:srgbClr val="FF0000"/>
                </a:solidFill>
                <a:ea typeface="SimHei" panose="02010609060101010101" pitchFamily="49" charset="-122"/>
                <a:cs typeface="Arial" charset="0"/>
                <a:sym typeface="Chalkboard" charset="0"/>
              </a:rPr>
              <a:t>云是一组数量众多的互联到一起的计算机，可以是公共的或私有的</a:t>
            </a:r>
          </a:p>
        </p:txBody>
      </p:sp>
      <p:sp>
        <p:nvSpPr>
          <p:cNvPr id="34822" name="云形标注 22">
            <a:extLst>
              <a:ext uri="{FF2B5EF4-FFF2-40B4-BE49-F238E27FC236}">
                <a16:creationId xmlns:a16="http://schemas.microsoft.com/office/drawing/2014/main" id="{38B64CAF-ACE1-844E-978E-AD5195BD0236}"/>
              </a:ext>
            </a:extLst>
          </p:cNvPr>
          <p:cNvSpPr>
            <a:spLocks noChangeArrowheads="1"/>
          </p:cNvSpPr>
          <p:nvPr/>
        </p:nvSpPr>
        <p:spPr bwMode="auto">
          <a:xfrm>
            <a:off x="7518401" y="631825"/>
            <a:ext cx="2735263" cy="1798638"/>
          </a:xfrm>
          <a:prstGeom prst="cloudCallout">
            <a:avLst>
              <a:gd name="adj1" fmla="val 44255"/>
              <a:gd name="adj2" fmla="val 71074"/>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lvl1pPr defTabSz="642938">
              <a:defRPr kumimoji="1" sz="2400">
                <a:solidFill>
                  <a:schemeClr val="tx1"/>
                </a:solidFill>
                <a:latin typeface="Arial" charset="0"/>
                <a:ea typeface="Arial" charset="0"/>
                <a:cs typeface="Arial" charset="0"/>
              </a:defRPr>
            </a:lvl1pPr>
            <a:lvl2pPr marL="742950" indent="-285750" defTabSz="642938">
              <a:defRPr kumimoji="1" sz="2400">
                <a:solidFill>
                  <a:schemeClr val="tx1"/>
                </a:solidFill>
                <a:latin typeface="Arial" charset="0"/>
                <a:ea typeface="Arial" charset="0"/>
                <a:cs typeface="Arial" charset="0"/>
              </a:defRPr>
            </a:lvl2pPr>
            <a:lvl3pPr marL="1143000" indent="-228600" defTabSz="642938">
              <a:defRPr kumimoji="1" sz="2400">
                <a:solidFill>
                  <a:schemeClr val="tx1"/>
                </a:solidFill>
                <a:latin typeface="Arial" charset="0"/>
                <a:ea typeface="Arial" charset="0"/>
                <a:cs typeface="Arial" charset="0"/>
              </a:defRPr>
            </a:lvl3pPr>
            <a:lvl4pPr marL="1600200" indent="-228600" defTabSz="642938">
              <a:defRPr kumimoji="1" sz="2400">
                <a:solidFill>
                  <a:schemeClr val="tx1"/>
                </a:solidFill>
                <a:latin typeface="Arial" charset="0"/>
                <a:ea typeface="Arial" charset="0"/>
                <a:cs typeface="Arial" charset="0"/>
              </a:defRPr>
            </a:lvl4pPr>
            <a:lvl5pPr marL="2057400" indent="-228600" defTabSz="642938">
              <a:defRPr kumimoji="1" sz="2400">
                <a:solidFill>
                  <a:schemeClr val="tx1"/>
                </a:solidFill>
                <a:latin typeface="Arial" charset="0"/>
                <a:ea typeface="Arial" charset="0"/>
                <a:cs typeface="Arial" charset="0"/>
              </a:defRPr>
            </a:lvl5pPr>
            <a:lvl6pPr marL="25146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6pPr>
            <a:lvl7pPr marL="29718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7pPr>
            <a:lvl8pPr marL="34290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8pPr>
            <a:lvl9pPr marL="38862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9pPr>
          </a:lstStyle>
          <a:p>
            <a:pPr algn="ctr" eaLnBrk="1" hangingPunct="1">
              <a:defRPr/>
            </a:pPr>
            <a:r>
              <a:rPr kumimoji="0" lang="zh-CN" altLang="en-US" sz="1400" dirty="0">
                <a:solidFill>
                  <a:srgbClr val="FF0000"/>
                </a:solidFill>
                <a:latin typeface="+mn-lt"/>
                <a:ea typeface="SimHei" panose="02010609060101010101" pitchFamily="49" charset="-122"/>
                <a:sym typeface="Chalkboard" charset="0"/>
              </a:rPr>
              <a:t>云计算就是将以前那些需要大量软硬件投资以及专业技术能力的应用，以基于 </a:t>
            </a:r>
            <a:r>
              <a:rPr kumimoji="0" lang="en-US" altLang="zh-CN" sz="1400" dirty="0">
                <a:solidFill>
                  <a:srgbClr val="FF0000"/>
                </a:solidFill>
                <a:latin typeface="+mn-lt"/>
                <a:ea typeface="SimHei" panose="02010609060101010101" pitchFamily="49" charset="-122"/>
                <a:sym typeface="Chalkboard" charset="0"/>
              </a:rPr>
              <a:t>Web </a:t>
            </a:r>
            <a:r>
              <a:rPr kumimoji="0" lang="zh-CN" altLang="en-US" sz="1400" dirty="0">
                <a:solidFill>
                  <a:srgbClr val="FF0000"/>
                </a:solidFill>
                <a:latin typeface="+mn-lt"/>
                <a:ea typeface="SimHei" panose="02010609060101010101" pitchFamily="49" charset="-122"/>
                <a:sym typeface="Chalkboard" charset="0"/>
              </a:rPr>
              <a:t>服务的方式提供给</a:t>
            </a:r>
            <a:r>
              <a:rPr kumimoji="0" lang="zh-CN" altLang="en-US" sz="1400" dirty="0">
                <a:solidFill>
                  <a:schemeClr val="bg1"/>
                </a:solidFill>
                <a:latin typeface="+mn-lt"/>
                <a:ea typeface="SimHei" panose="02010609060101010101" pitchFamily="49" charset="-122"/>
                <a:sym typeface="Chalkboard" charset="0"/>
              </a:rPr>
              <a:t>用户。 </a:t>
            </a:r>
          </a:p>
        </p:txBody>
      </p:sp>
      <p:sp>
        <p:nvSpPr>
          <p:cNvPr id="34823" name="云形标注 23">
            <a:extLst>
              <a:ext uri="{FF2B5EF4-FFF2-40B4-BE49-F238E27FC236}">
                <a16:creationId xmlns:a16="http://schemas.microsoft.com/office/drawing/2014/main" id="{EA45F680-C884-B141-B0C5-6C2B2FCE69EC}"/>
              </a:ext>
            </a:extLst>
          </p:cNvPr>
          <p:cNvSpPr>
            <a:spLocks noChangeArrowheads="1"/>
          </p:cNvSpPr>
          <p:nvPr/>
        </p:nvSpPr>
        <p:spPr bwMode="auto">
          <a:xfrm>
            <a:off x="1925639" y="4098926"/>
            <a:ext cx="2714625" cy="1071563"/>
          </a:xfrm>
          <a:prstGeom prst="cloudCallout">
            <a:avLst>
              <a:gd name="adj1" fmla="val -43741"/>
              <a:gd name="adj2" fmla="val 81556"/>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400" dirty="0">
                <a:solidFill>
                  <a:srgbClr val="FF0000"/>
                </a:solidFill>
                <a:ea typeface="SimHei" panose="02010609060101010101" pitchFamily="49" charset="-122"/>
                <a:cs typeface="Arial" charset="0"/>
                <a:sym typeface="Chalkboard" charset="0"/>
              </a:rPr>
              <a:t>云计算就是用户根据资源实际使用量来付费的</a:t>
            </a:r>
            <a:r>
              <a:rPr lang="en-US" altLang="zh-CN" sz="1400" dirty="0">
                <a:solidFill>
                  <a:srgbClr val="FF0000"/>
                </a:solidFill>
                <a:ea typeface="SimHei" panose="02010609060101010101" pitchFamily="49" charset="-122"/>
                <a:cs typeface="Arial" charset="0"/>
                <a:sym typeface="Chalkboard" charset="0"/>
              </a:rPr>
              <a:t>IT</a:t>
            </a:r>
            <a:r>
              <a:rPr lang="zh-CN" altLang="en-US" sz="1400" dirty="0">
                <a:solidFill>
                  <a:srgbClr val="FF0000"/>
                </a:solidFill>
                <a:ea typeface="SimHei" panose="02010609060101010101" pitchFamily="49" charset="-122"/>
                <a:cs typeface="Arial" charset="0"/>
                <a:sym typeface="Chalkboard" charset="0"/>
              </a:rPr>
              <a:t>信息系统</a:t>
            </a:r>
          </a:p>
        </p:txBody>
      </p:sp>
      <p:sp>
        <p:nvSpPr>
          <p:cNvPr id="34824" name="云形标注 24">
            <a:extLst>
              <a:ext uri="{FF2B5EF4-FFF2-40B4-BE49-F238E27FC236}">
                <a16:creationId xmlns:a16="http://schemas.microsoft.com/office/drawing/2014/main" id="{C25D6C39-0D15-594A-ADDF-7A0988F293D0}"/>
              </a:ext>
            </a:extLst>
          </p:cNvPr>
          <p:cNvSpPr>
            <a:spLocks noChangeArrowheads="1"/>
          </p:cNvSpPr>
          <p:nvPr/>
        </p:nvSpPr>
        <p:spPr bwMode="auto">
          <a:xfrm>
            <a:off x="4518026" y="1938338"/>
            <a:ext cx="3071813" cy="1143000"/>
          </a:xfrm>
          <a:prstGeom prst="cloudCallout">
            <a:avLst>
              <a:gd name="adj1" fmla="val 10069"/>
              <a:gd name="adj2" fmla="val 89245"/>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defTabSz="642938">
              <a:defRPr/>
            </a:pPr>
            <a:r>
              <a:rPr lang="zh-CN" altLang="en-US" sz="1400" dirty="0">
                <a:solidFill>
                  <a:srgbClr val="FF0000"/>
                </a:solidFill>
                <a:ea typeface="SimHei" panose="02010609060101010101" pitchFamily="49" charset="-122"/>
                <a:cs typeface="Arial" charset="0"/>
                <a:sym typeface="Chalkboard" charset="0"/>
              </a:rPr>
              <a:t>云计算是虚拟化、网格计算、分布式计算、公共计算、</a:t>
            </a:r>
            <a:r>
              <a:rPr lang="en-US" altLang="zh-CN" sz="1400" dirty="0">
                <a:solidFill>
                  <a:srgbClr val="FF0000"/>
                </a:solidFill>
                <a:ea typeface="SimHei" panose="02010609060101010101" pitchFamily="49" charset="-122"/>
                <a:cs typeface="Arial" charset="0"/>
                <a:sym typeface="Chalkboard" charset="0"/>
              </a:rPr>
              <a:t>WEB2.0</a:t>
            </a:r>
            <a:r>
              <a:rPr lang="zh-CN" altLang="en-US" sz="1400" dirty="0">
                <a:solidFill>
                  <a:srgbClr val="FF0000"/>
                </a:solidFill>
                <a:ea typeface="SimHei" panose="02010609060101010101" pitchFamily="49" charset="-122"/>
                <a:cs typeface="Arial" charset="0"/>
                <a:sym typeface="Chalkboard" charset="0"/>
              </a:rPr>
              <a:t>、</a:t>
            </a:r>
            <a:r>
              <a:rPr lang="en-US" altLang="zh-CN" sz="1400" dirty="0">
                <a:solidFill>
                  <a:srgbClr val="FF0000"/>
                </a:solidFill>
                <a:ea typeface="SimHei" panose="02010609060101010101" pitchFamily="49" charset="-122"/>
                <a:cs typeface="Arial" charset="0"/>
                <a:sym typeface="Chalkboard" charset="0"/>
              </a:rPr>
              <a:t>SaaS</a:t>
            </a:r>
            <a:r>
              <a:rPr lang="zh-CN" altLang="en-US" sz="1400" dirty="0">
                <a:solidFill>
                  <a:srgbClr val="FF0000"/>
                </a:solidFill>
                <a:ea typeface="SimHei" panose="02010609060101010101" pitchFamily="49" charset="-122"/>
                <a:cs typeface="Arial" charset="0"/>
                <a:sym typeface="Chalkboard" charset="0"/>
              </a:rPr>
              <a:t>等众多新技术的融合</a:t>
            </a:r>
          </a:p>
        </p:txBody>
      </p:sp>
      <p:sp>
        <p:nvSpPr>
          <p:cNvPr id="34825" name="云形标注 6">
            <a:extLst>
              <a:ext uri="{FF2B5EF4-FFF2-40B4-BE49-F238E27FC236}">
                <a16:creationId xmlns:a16="http://schemas.microsoft.com/office/drawing/2014/main" id="{4D7C75B7-2C94-584A-B8C9-9CCB6D7139CF}"/>
              </a:ext>
            </a:extLst>
          </p:cNvPr>
          <p:cNvSpPr>
            <a:spLocks noChangeArrowheads="1"/>
          </p:cNvSpPr>
          <p:nvPr/>
        </p:nvSpPr>
        <p:spPr bwMode="auto">
          <a:xfrm>
            <a:off x="7831139" y="2730501"/>
            <a:ext cx="2428875" cy="714375"/>
          </a:xfrm>
          <a:prstGeom prst="cloudCallout">
            <a:avLst>
              <a:gd name="adj1" fmla="val 16255"/>
              <a:gd name="adj2" fmla="val 68231"/>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400" dirty="0">
                <a:solidFill>
                  <a:srgbClr val="FF0000"/>
                </a:solidFill>
                <a:ea typeface="SimHei" panose="02010609060101010101" pitchFamily="49" charset="-122"/>
                <a:cs typeface="Arial" charset="0"/>
                <a:sym typeface="Chalkboard" charset="0"/>
              </a:rPr>
              <a:t>云计算就是</a:t>
            </a:r>
            <a:r>
              <a:rPr lang="en-US" altLang="zh-CN" sz="1400" dirty="0">
                <a:solidFill>
                  <a:srgbClr val="FF0000"/>
                </a:solidFill>
                <a:ea typeface="SimHei" panose="02010609060101010101" pitchFamily="49" charset="-122"/>
                <a:cs typeface="Arial" charset="0"/>
                <a:sym typeface="Chalkboard" charset="0"/>
              </a:rPr>
              <a:t>SaaS</a:t>
            </a:r>
            <a:r>
              <a:rPr lang="zh-CN" altLang="en-US" sz="1400" dirty="0">
                <a:solidFill>
                  <a:srgbClr val="FF0000"/>
                </a:solidFill>
                <a:ea typeface="SimHei" panose="02010609060101010101" pitchFamily="49" charset="-122"/>
                <a:cs typeface="Arial" charset="0"/>
                <a:sym typeface="Chalkboard" charset="0"/>
              </a:rPr>
              <a:t>的升级版</a:t>
            </a:r>
          </a:p>
        </p:txBody>
      </p:sp>
      <p:sp>
        <p:nvSpPr>
          <p:cNvPr id="34826" name="云形标注 5">
            <a:extLst>
              <a:ext uri="{FF2B5EF4-FFF2-40B4-BE49-F238E27FC236}">
                <a16:creationId xmlns:a16="http://schemas.microsoft.com/office/drawing/2014/main" id="{3DD9AE0A-C54A-774A-A360-1C67368D5644}"/>
              </a:ext>
            </a:extLst>
          </p:cNvPr>
          <p:cNvSpPr>
            <a:spLocks noChangeArrowheads="1"/>
          </p:cNvSpPr>
          <p:nvPr/>
        </p:nvSpPr>
        <p:spPr bwMode="auto">
          <a:xfrm>
            <a:off x="1776414" y="2927350"/>
            <a:ext cx="2428875" cy="928688"/>
          </a:xfrm>
          <a:prstGeom prst="cloudCallout">
            <a:avLst>
              <a:gd name="adj1" fmla="val -30130"/>
              <a:gd name="adj2" fmla="val 105213"/>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lvl1pPr defTabSz="642938">
              <a:defRPr kumimoji="1" sz="2400">
                <a:solidFill>
                  <a:schemeClr val="tx1"/>
                </a:solidFill>
                <a:latin typeface="Arial" charset="0"/>
                <a:ea typeface="Arial" charset="0"/>
                <a:cs typeface="Arial" charset="0"/>
              </a:defRPr>
            </a:lvl1pPr>
            <a:lvl2pPr marL="742950" indent="-285750" defTabSz="642938">
              <a:defRPr kumimoji="1" sz="2400">
                <a:solidFill>
                  <a:schemeClr val="tx1"/>
                </a:solidFill>
                <a:latin typeface="Arial" charset="0"/>
                <a:ea typeface="Arial" charset="0"/>
                <a:cs typeface="Arial" charset="0"/>
              </a:defRPr>
            </a:lvl2pPr>
            <a:lvl3pPr marL="1143000" indent="-228600" defTabSz="642938">
              <a:defRPr kumimoji="1" sz="2400">
                <a:solidFill>
                  <a:schemeClr val="tx1"/>
                </a:solidFill>
                <a:latin typeface="Arial" charset="0"/>
                <a:ea typeface="Arial" charset="0"/>
                <a:cs typeface="Arial" charset="0"/>
              </a:defRPr>
            </a:lvl3pPr>
            <a:lvl4pPr marL="1600200" indent="-228600" defTabSz="642938">
              <a:defRPr kumimoji="1" sz="2400">
                <a:solidFill>
                  <a:schemeClr val="tx1"/>
                </a:solidFill>
                <a:latin typeface="Arial" charset="0"/>
                <a:ea typeface="Arial" charset="0"/>
                <a:cs typeface="Arial" charset="0"/>
              </a:defRPr>
            </a:lvl4pPr>
            <a:lvl5pPr marL="2057400" indent="-228600" defTabSz="642938">
              <a:defRPr kumimoji="1" sz="2400">
                <a:solidFill>
                  <a:schemeClr val="tx1"/>
                </a:solidFill>
                <a:latin typeface="Arial" charset="0"/>
                <a:ea typeface="Arial" charset="0"/>
                <a:cs typeface="Arial" charset="0"/>
              </a:defRPr>
            </a:lvl5pPr>
            <a:lvl6pPr marL="25146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6pPr>
            <a:lvl7pPr marL="29718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7pPr>
            <a:lvl8pPr marL="34290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8pPr>
            <a:lvl9pPr marL="38862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9pPr>
          </a:lstStyle>
          <a:p>
            <a:pPr algn="ctr" eaLnBrk="1" hangingPunct="1">
              <a:defRPr/>
            </a:pPr>
            <a:r>
              <a:rPr kumimoji="0" lang="zh-CN" altLang="en-US" sz="1400" dirty="0">
                <a:solidFill>
                  <a:srgbClr val="FF0000"/>
                </a:solidFill>
                <a:latin typeface="+mn-lt"/>
                <a:ea typeface="SimHei" panose="02010609060101010101" pitchFamily="49" charset="-122"/>
                <a:sym typeface="Chalkboard" charset="0"/>
              </a:rPr>
              <a:t>云计算是用户友好的网格计算 </a:t>
            </a:r>
          </a:p>
        </p:txBody>
      </p:sp>
      <p:sp>
        <p:nvSpPr>
          <p:cNvPr id="34827" name="云形标注 6">
            <a:extLst>
              <a:ext uri="{FF2B5EF4-FFF2-40B4-BE49-F238E27FC236}">
                <a16:creationId xmlns:a16="http://schemas.microsoft.com/office/drawing/2014/main" id="{C4285A50-FC1A-6947-92B1-F93FA1A3F7A8}"/>
              </a:ext>
            </a:extLst>
          </p:cNvPr>
          <p:cNvSpPr>
            <a:spLocks noChangeArrowheads="1"/>
          </p:cNvSpPr>
          <p:nvPr/>
        </p:nvSpPr>
        <p:spPr bwMode="auto">
          <a:xfrm>
            <a:off x="4806951" y="4171950"/>
            <a:ext cx="2428875" cy="857250"/>
          </a:xfrm>
          <a:prstGeom prst="cloudCallout">
            <a:avLst>
              <a:gd name="adj1" fmla="val 16273"/>
              <a:gd name="adj2" fmla="val 65185"/>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defTabSz="642938">
              <a:defRPr/>
            </a:pPr>
            <a:r>
              <a:rPr lang="zh-CN" altLang="en-US" sz="1300" dirty="0">
                <a:solidFill>
                  <a:srgbClr val="FF0000"/>
                </a:solidFill>
                <a:ea typeface="SimHei" panose="02010609060101010101" pitchFamily="49" charset="-122"/>
                <a:cs typeface="Arial" charset="0"/>
                <a:sym typeface="Chalkboard" charset="0"/>
              </a:rPr>
              <a:t>云计算是分布式</a:t>
            </a:r>
          </a:p>
          <a:p>
            <a:pPr defTabSz="642938">
              <a:defRPr/>
            </a:pPr>
            <a:r>
              <a:rPr lang="zh-CN" altLang="en-US" sz="1300" dirty="0">
                <a:solidFill>
                  <a:srgbClr val="FF0000"/>
                </a:solidFill>
                <a:ea typeface="SimHei" panose="02010609060101010101" pitchFamily="49" charset="-122"/>
                <a:cs typeface="Arial" charset="0"/>
                <a:sym typeface="Chalkboard" charset="0"/>
              </a:rPr>
              <a:t>计算、并行计算和网格计算的发展</a:t>
            </a:r>
          </a:p>
        </p:txBody>
      </p:sp>
      <p:sp>
        <p:nvSpPr>
          <p:cNvPr id="34828" name="云形标注 10">
            <a:extLst>
              <a:ext uri="{FF2B5EF4-FFF2-40B4-BE49-F238E27FC236}">
                <a16:creationId xmlns:a16="http://schemas.microsoft.com/office/drawing/2014/main" id="{8B6F3D59-92DA-974E-9B59-45DEE28BFB76}"/>
              </a:ext>
            </a:extLst>
          </p:cNvPr>
          <p:cNvSpPr>
            <a:spLocks noChangeArrowheads="1"/>
          </p:cNvSpPr>
          <p:nvPr/>
        </p:nvSpPr>
        <p:spPr bwMode="auto">
          <a:xfrm>
            <a:off x="7397751" y="4027488"/>
            <a:ext cx="3071813" cy="1143000"/>
          </a:xfrm>
          <a:prstGeom prst="cloudCallout">
            <a:avLst>
              <a:gd name="adj1" fmla="val 10069"/>
              <a:gd name="adj2" fmla="val 89245"/>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lvl1pPr defTabSz="642938">
              <a:defRPr kumimoji="1" sz="2400">
                <a:solidFill>
                  <a:schemeClr val="tx1"/>
                </a:solidFill>
                <a:latin typeface="Arial" charset="0"/>
                <a:ea typeface="Arial" charset="0"/>
                <a:cs typeface="Arial" charset="0"/>
              </a:defRPr>
            </a:lvl1pPr>
            <a:lvl2pPr marL="742950" indent="-285750" defTabSz="642938">
              <a:defRPr kumimoji="1" sz="2400">
                <a:solidFill>
                  <a:schemeClr val="tx1"/>
                </a:solidFill>
                <a:latin typeface="Arial" charset="0"/>
                <a:ea typeface="Arial" charset="0"/>
                <a:cs typeface="Arial" charset="0"/>
              </a:defRPr>
            </a:lvl2pPr>
            <a:lvl3pPr marL="1143000" indent="-228600" defTabSz="642938">
              <a:defRPr kumimoji="1" sz="2400">
                <a:solidFill>
                  <a:schemeClr val="tx1"/>
                </a:solidFill>
                <a:latin typeface="Arial" charset="0"/>
                <a:ea typeface="Arial" charset="0"/>
                <a:cs typeface="Arial" charset="0"/>
              </a:defRPr>
            </a:lvl3pPr>
            <a:lvl4pPr marL="1600200" indent="-228600" defTabSz="642938">
              <a:defRPr kumimoji="1" sz="2400">
                <a:solidFill>
                  <a:schemeClr val="tx1"/>
                </a:solidFill>
                <a:latin typeface="Arial" charset="0"/>
                <a:ea typeface="Arial" charset="0"/>
                <a:cs typeface="Arial" charset="0"/>
              </a:defRPr>
            </a:lvl4pPr>
            <a:lvl5pPr marL="2057400" indent="-228600" defTabSz="642938">
              <a:defRPr kumimoji="1" sz="2400">
                <a:solidFill>
                  <a:schemeClr val="tx1"/>
                </a:solidFill>
                <a:latin typeface="Arial" charset="0"/>
                <a:ea typeface="Arial" charset="0"/>
                <a:cs typeface="Arial" charset="0"/>
              </a:defRPr>
            </a:lvl5pPr>
            <a:lvl6pPr marL="25146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6pPr>
            <a:lvl7pPr marL="29718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7pPr>
            <a:lvl8pPr marL="34290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8pPr>
            <a:lvl9pPr marL="3886200" indent="-228600" defTabSz="642938" eaLnBrk="0" fontAlgn="base" hangingPunct="0">
              <a:spcBef>
                <a:spcPct val="0"/>
              </a:spcBef>
              <a:spcAft>
                <a:spcPct val="0"/>
              </a:spcAft>
              <a:defRPr kumimoji="1" sz="2400">
                <a:solidFill>
                  <a:schemeClr val="tx1"/>
                </a:solidFill>
                <a:latin typeface="Arial" charset="0"/>
                <a:ea typeface="Arial" charset="0"/>
                <a:cs typeface="Arial" charset="0"/>
              </a:defRPr>
            </a:lvl9pPr>
          </a:lstStyle>
          <a:p>
            <a:pPr eaLnBrk="1" hangingPunct="1">
              <a:defRPr/>
            </a:pPr>
            <a:r>
              <a:rPr kumimoji="0" lang="zh-CN" altLang="en-US" sz="1400" dirty="0">
                <a:solidFill>
                  <a:srgbClr val="FF0000"/>
                </a:solidFill>
                <a:latin typeface="+mn-lt"/>
                <a:ea typeface="SimHei" panose="02010609060101010101" pitchFamily="49" charset="-122"/>
                <a:sym typeface="Chalkboard" charset="0"/>
              </a:rPr>
              <a:t>只有三种服务是基于“云”的，</a:t>
            </a:r>
            <a:r>
              <a:rPr kumimoji="0" lang="en-US" altLang="zh-CN" sz="1400" dirty="0" err="1">
                <a:solidFill>
                  <a:srgbClr val="FF0000"/>
                </a:solidFill>
                <a:latin typeface="+mn-lt"/>
                <a:ea typeface="SimHei" panose="02010609060101010101" pitchFamily="49" charset="-122"/>
                <a:sym typeface="Chalkboard" charset="0"/>
              </a:rPr>
              <a:t>SaaS,PaaS</a:t>
            </a:r>
            <a:r>
              <a:rPr kumimoji="0" lang="en-US" altLang="zh-CN" sz="1400" dirty="0">
                <a:solidFill>
                  <a:srgbClr val="FF0000"/>
                </a:solidFill>
                <a:latin typeface="+mn-lt"/>
                <a:ea typeface="SimHei" panose="02010609060101010101" pitchFamily="49" charset="-122"/>
                <a:sym typeface="Chalkboard" charset="0"/>
              </a:rPr>
              <a:t> </a:t>
            </a:r>
            <a:r>
              <a:rPr kumimoji="0" lang="zh-CN" altLang="en-US" sz="1400" dirty="0">
                <a:solidFill>
                  <a:srgbClr val="FF0000"/>
                </a:solidFill>
                <a:latin typeface="+mn-lt"/>
                <a:ea typeface="SimHei" panose="02010609060101010101" pitchFamily="49" charset="-122"/>
                <a:sym typeface="Chalkboard" charset="0"/>
              </a:rPr>
              <a:t>和云计算平台 </a:t>
            </a:r>
          </a:p>
        </p:txBody>
      </p:sp>
      <p:sp>
        <p:nvSpPr>
          <p:cNvPr id="34829" name="云形标注 5">
            <a:extLst>
              <a:ext uri="{FF2B5EF4-FFF2-40B4-BE49-F238E27FC236}">
                <a16:creationId xmlns:a16="http://schemas.microsoft.com/office/drawing/2014/main" id="{9AD28849-7411-E94D-8306-C96A37860811}"/>
              </a:ext>
            </a:extLst>
          </p:cNvPr>
          <p:cNvSpPr>
            <a:spLocks noChangeArrowheads="1"/>
          </p:cNvSpPr>
          <p:nvPr/>
        </p:nvSpPr>
        <p:spPr bwMode="auto">
          <a:xfrm>
            <a:off x="6318251" y="5180014"/>
            <a:ext cx="2428875" cy="928687"/>
          </a:xfrm>
          <a:prstGeom prst="cloudCallout">
            <a:avLst>
              <a:gd name="adj1" fmla="val -7912"/>
              <a:gd name="adj2" fmla="val 82046"/>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400" dirty="0">
                <a:solidFill>
                  <a:srgbClr val="FF0000"/>
                </a:solidFill>
                <a:ea typeface="SimHei" panose="02010609060101010101" pitchFamily="49" charset="-122"/>
                <a:cs typeface="Arial" charset="0"/>
                <a:sym typeface="Chalkboard" charset="0"/>
              </a:rPr>
              <a:t>云计算就是新的 </a:t>
            </a:r>
            <a:r>
              <a:rPr lang="en-US" altLang="zh-CN" sz="1400" dirty="0">
                <a:solidFill>
                  <a:srgbClr val="FF0000"/>
                </a:solidFill>
                <a:ea typeface="SimHei" panose="02010609060101010101" pitchFamily="49" charset="-122"/>
                <a:cs typeface="Arial" charset="0"/>
                <a:sym typeface="Chalkboard" charset="0"/>
              </a:rPr>
              <a:t>Web2.0 </a:t>
            </a:r>
          </a:p>
        </p:txBody>
      </p:sp>
      <p:sp>
        <p:nvSpPr>
          <p:cNvPr id="34830" name="云形标注 10">
            <a:extLst>
              <a:ext uri="{FF2B5EF4-FFF2-40B4-BE49-F238E27FC236}">
                <a16:creationId xmlns:a16="http://schemas.microsoft.com/office/drawing/2014/main" id="{7654AFFF-52FB-C744-93B9-023338D4549C}"/>
              </a:ext>
            </a:extLst>
          </p:cNvPr>
          <p:cNvSpPr>
            <a:spLocks noChangeArrowheads="1"/>
          </p:cNvSpPr>
          <p:nvPr/>
        </p:nvSpPr>
        <p:spPr bwMode="auto">
          <a:xfrm>
            <a:off x="3078163" y="5180013"/>
            <a:ext cx="3276600" cy="1143000"/>
          </a:xfrm>
          <a:prstGeom prst="cloudCallout">
            <a:avLst>
              <a:gd name="adj1" fmla="val 6296"/>
              <a:gd name="adj2" fmla="val 89306"/>
            </a:avLst>
          </a:prstGeom>
          <a:solidFill>
            <a:srgbClr val="E5FFFF"/>
          </a:solidFill>
          <a:ln w="9525">
            <a:solidFill>
              <a:srgbClr val="10139C"/>
            </a:solidFill>
            <a:round/>
            <a:headEnd/>
            <a:tailEnd/>
          </a:ln>
          <a:effectLst>
            <a:outerShdw blurRad="63500" dist="20000" dir="5400000" rotWithShape="0">
              <a:srgbClr val="000000">
                <a:alpha val="37999"/>
              </a:srgbClr>
            </a:outerShdw>
          </a:effectLst>
        </p:spPr>
        <p:txBody>
          <a:bodyPr lIns="91435" tIns="45718" rIns="91435" bIns="45718" anchor="ctr"/>
          <a:lstStyle/>
          <a:p>
            <a:pPr algn="ctr" defTabSz="642938">
              <a:defRPr/>
            </a:pPr>
            <a:r>
              <a:rPr lang="zh-CN" altLang="en-US" sz="1400" dirty="0">
                <a:solidFill>
                  <a:srgbClr val="FF0000"/>
                </a:solidFill>
                <a:ea typeface="SimHei" panose="02010609060101010101" pitchFamily="49" charset="-122"/>
                <a:cs typeface="Arial" charset="0"/>
                <a:sym typeface="Chalkboard" charset="0"/>
              </a:rPr>
              <a:t>云是一个庞大的资源池，你按需购买；云是虚拟化的；云可以象自来水，电，煤气那样计费。</a:t>
            </a:r>
          </a:p>
        </p:txBody>
      </p:sp>
    </p:spTree>
    <p:extLst>
      <p:ext uri="{BB962C8B-B14F-4D97-AF65-F5344CB8AC3E}">
        <p14:creationId xmlns:p14="http://schemas.microsoft.com/office/powerpoint/2010/main" val="2574005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虚拟化再兴起</a:t>
            </a:r>
          </a:p>
        </p:txBody>
      </p:sp>
      <p:sp>
        <p:nvSpPr>
          <p:cNvPr id="3" name="内容占位符 2"/>
          <p:cNvSpPr>
            <a:spLocks noGrp="1"/>
          </p:cNvSpPr>
          <p:nvPr>
            <p:ph idx="1"/>
          </p:nvPr>
        </p:nvSpPr>
        <p:spPr>
          <a:xfrm>
            <a:off x="219306" y="1166019"/>
            <a:ext cx="11835161" cy="3316772"/>
          </a:xfrm>
        </p:spPr>
        <p:txBody>
          <a:bodyPr/>
          <a:lstStyle/>
          <a:p>
            <a:r>
              <a:rPr lang="en-US" altLang="zh-CN" sz="3200" dirty="0">
                <a:ea typeface="SimHei" panose="02010609060101010101" pitchFamily="49" charset="-122"/>
              </a:rPr>
              <a:t>X86</a:t>
            </a:r>
            <a:r>
              <a:rPr lang="zh-CN" altLang="en-US" sz="3200" dirty="0">
                <a:ea typeface="SimHei" panose="02010609060101010101" pitchFamily="49" charset="-122"/>
              </a:rPr>
              <a:t>服务器部署带来的新挑战</a:t>
            </a:r>
            <a:endParaRPr lang="en-US" altLang="zh-CN" sz="3200" dirty="0">
              <a:ea typeface="SimHei" panose="02010609060101010101" pitchFamily="49" charset="-122"/>
            </a:endParaRPr>
          </a:p>
          <a:p>
            <a:pPr lvl="1"/>
            <a:r>
              <a:rPr lang="zh-CN" altLang="en-US" sz="2800" dirty="0">
                <a:ea typeface="SimHei" panose="02010609060101010101" pitchFamily="49" charset="-122"/>
              </a:rPr>
              <a:t>服务器基础设施低利用率（</a:t>
            </a:r>
            <a:r>
              <a:rPr lang="en-US" altLang="zh-CN" sz="2800" dirty="0">
                <a:ea typeface="SimHei" panose="02010609060101010101" pitchFamily="49" charset="-122"/>
              </a:rPr>
              <a:t>10%-18%</a:t>
            </a:r>
            <a:r>
              <a:rPr lang="zh-CN" altLang="en-US" sz="2800" dirty="0">
                <a:ea typeface="SimHei" panose="02010609060101010101" pitchFamily="49" charset="-122"/>
              </a:rPr>
              <a:t>）</a:t>
            </a:r>
            <a:endParaRPr lang="en-US" altLang="zh-CN" sz="2800" dirty="0">
              <a:ea typeface="SimHei" panose="02010609060101010101" pitchFamily="49" charset="-122"/>
            </a:endParaRPr>
          </a:p>
          <a:p>
            <a:pPr lvl="1"/>
            <a:r>
              <a:rPr lang="zh-CN" altLang="en-US" sz="2800" dirty="0">
                <a:ea typeface="SimHei" panose="02010609060101010101" pitchFamily="49" charset="-122"/>
              </a:rPr>
              <a:t>不断增加的物理设备开销（工具，能源，冷却等）</a:t>
            </a:r>
            <a:endParaRPr lang="en-US" altLang="zh-CN" sz="2800" dirty="0">
              <a:ea typeface="SimHei" panose="02010609060101010101" pitchFamily="49" charset="-122"/>
            </a:endParaRPr>
          </a:p>
          <a:p>
            <a:pPr lvl="1"/>
            <a:r>
              <a:rPr lang="zh-CN" altLang="en-US" sz="2800" dirty="0">
                <a:ea typeface="SimHei" panose="02010609060101010101" pitchFamily="49" charset="-122"/>
              </a:rPr>
              <a:t>不断增加的</a:t>
            </a:r>
            <a:r>
              <a:rPr lang="en-US" altLang="zh-CN" sz="2800" dirty="0">
                <a:ea typeface="SimHei" panose="02010609060101010101" pitchFamily="49" charset="-122"/>
              </a:rPr>
              <a:t>IT</a:t>
            </a:r>
            <a:r>
              <a:rPr lang="zh-CN" altLang="en-US" sz="2800" dirty="0">
                <a:ea typeface="SimHei" panose="02010609060101010101" pitchFamily="49" charset="-122"/>
              </a:rPr>
              <a:t>管理开销（配置，部署，更新等）</a:t>
            </a:r>
            <a:endParaRPr lang="en-US" altLang="zh-CN" sz="2800" dirty="0">
              <a:ea typeface="SimHei" panose="02010609060101010101" pitchFamily="49" charset="-122"/>
            </a:endParaRPr>
          </a:p>
          <a:p>
            <a:pPr lvl="1"/>
            <a:r>
              <a:rPr lang="zh-CN" altLang="en-US" sz="2800" dirty="0">
                <a:ea typeface="SimHei" panose="02010609060101010101" pitchFamily="49" charset="-122"/>
              </a:rPr>
              <a:t>不足的故障转移和灾难保护</a:t>
            </a:r>
            <a:endParaRPr lang="en-US" altLang="zh-CN" sz="2800" dirty="0">
              <a:ea typeface="SimHei" panose="02010609060101010101" pitchFamily="49" charset="-122"/>
            </a:endParaRPr>
          </a:p>
          <a:p>
            <a:r>
              <a:rPr lang="zh-CN" altLang="en-US" sz="3200" dirty="0">
                <a:ea typeface="SimHei" panose="02010609060101010101" pitchFamily="49" charset="-122"/>
              </a:rPr>
              <a:t>这些问题的解决方案就是虚拟化</a:t>
            </a:r>
            <a:r>
              <a:rPr lang="en-US" altLang="zh-CN" sz="3200" dirty="0">
                <a:ea typeface="SimHei" panose="02010609060101010101" pitchFamily="49" charset="-122"/>
              </a:rPr>
              <a:t>X86</a:t>
            </a:r>
            <a:r>
              <a:rPr lang="zh-CN" altLang="en-US" sz="3200" dirty="0">
                <a:ea typeface="SimHei" panose="02010609060101010101" pitchFamily="49" charset="-122"/>
              </a:rPr>
              <a:t>平台</a:t>
            </a:r>
          </a:p>
        </p:txBody>
      </p:sp>
    </p:spTree>
    <p:extLst>
      <p:ext uri="{BB962C8B-B14F-4D97-AF65-F5344CB8AC3E}">
        <p14:creationId xmlns:p14="http://schemas.microsoft.com/office/powerpoint/2010/main" val="268565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虚拟化的计算架构</a:t>
            </a:r>
          </a:p>
        </p:txBody>
      </p:sp>
      <p:sp>
        <p:nvSpPr>
          <p:cNvPr id="3" name="内容占位符 2"/>
          <p:cNvSpPr>
            <a:spLocks noGrp="1"/>
          </p:cNvSpPr>
          <p:nvPr>
            <p:ph idx="1"/>
          </p:nvPr>
        </p:nvSpPr>
        <p:spPr>
          <a:xfrm>
            <a:off x="205580" y="1204517"/>
            <a:ext cx="11737375" cy="2140850"/>
          </a:xfrm>
        </p:spPr>
        <p:txBody>
          <a:bodyPr/>
          <a:lstStyle/>
          <a:p>
            <a:r>
              <a:rPr lang="zh-CN" altLang="en-US" sz="3200" dirty="0">
                <a:latin typeface="SimHei" panose="02010609060101010101" pitchFamily="49" charset="-122"/>
                <a:ea typeface="SimHei" panose="02010609060101010101" pitchFamily="49" charset="-122"/>
              </a:rPr>
              <a:t>虚拟化技术充分使用高硬件利用率的好处，在分离的虚拟化环境中运行多个操作系统或应用</a:t>
            </a:r>
            <a:endParaRPr lang="en-US" altLang="zh-CN" sz="3200" dirty="0">
              <a:latin typeface="SimHei" panose="02010609060101010101" pitchFamily="49" charset="-122"/>
              <a:ea typeface="SimHei" panose="02010609060101010101" pitchFamily="49" charset="-122"/>
            </a:endParaRPr>
          </a:p>
          <a:p>
            <a:pPr lvl="1"/>
            <a:r>
              <a:rPr lang="zh-CN" altLang="en-US" sz="2800" dirty="0">
                <a:latin typeface="SimHei" panose="02010609060101010101" pitchFamily="49" charset="-122"/>
                <a:ea typeface="SimHei" panose="02010609060101010101" pitchFamily="49" charset="-122"/>
              </a:rPr>
              <a:t>每个应用在自己的操作系统中运行</a:t>
            </a:r>
            <a:endParaRPr lang="en-US" altLang="zh-CN" sz="2800" dirty="0">
              <a:latin typeface="SimHei" panose="02010609060101010101" pitchFamily="49" charset="-122"/>
              <a:ea typeface="SimHei" panose="02010609060101010101" pitchFamily="49" charset="-122"/>
            </a:endParaRPr>
          </a:p>
          <a:p>
            <a:pPr lvl="1"/>
            <a:r>
              <a:rPr lang="zh-CN" altLang="en-US" sz="2800" dirty="0">
                <a:latin typeface="SimHei" panose="02010609060101010101" pitchFamily="49" charset="-122"/>
                <a:ea typeface="SimHei" panose="02010609060101010101" pitchFamily="49" charset="-122"/>
              </a:rPr>
              <a:t>每个操作系统并不知道自己正和其他操作系统共享底层硬件</a:t>
            </a:r>
            <a:endParaRPr lang="en-US" altLang="zh-CN" sz="2800" dirty="0">
              <a:latin typeface="SimHei" panose="02010609060101010101" pitchFamily="49" charset="-122"/>
              <a:ea typeface="SimHei" panose="02010609060101010101" pitchFamily="49" charset="-122"/>
            </a:endParaRPr>
          </a:p>
        </p:txBody>
      </p:sp>
      <p:grpSp>
        <p:nvGrpSpPr>
          <p:cNvPr id="4" name="Group 4"/>
          <p:cNvGrpSpPr>
            <a:grpSpLocks/>
          </p:cNvGrpSpPr>
          <p:nvPr/>
        </p:nvGrpSpPr>
        <p:grpSpPr bwMode="auto">
          <a:xfrm>
            <a:off x="3744119" y="3765551"/>
            <a:ext cx="3725862" cy="2870201"/>
            <a:chOff x="1761" y="1932"/>
            <a:chExt cx="2347" cy="1808"/>
          </a:xfrm>
        </p:grpSpPr>
        <p:sp>
          <p:nvSpPr>
            <p:cNvPr id="5" name="Rectangle 5"/>
            <p:cNvSpPr>
              <a:spLocks noChangeArrowheads="1"/>
            </p:cNvSpPr>
            <p:nvPr/>
          </p:nvSpPr>
          <p:spPr bwMode="auto">
            <a:xfrm>
              <a:off x="1761" y="3044"/>
              <a:ext cx="2347" cy="388"/>
            </a:xfrm>
            <a:prstGeom prst="rect">
              <a:avLst/>
            </a:prstGeom>
            <a:solidFill>
              <a:srgbClr val="F83A3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83A3F"/>
              </a:extrusionClr>
              <a:contourClr>
                <a:srgbClr val="F83A3F"/>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2000" b="1" dirty="0">
                  <a:solidFill>
                    <a:schemeClr val="bg1"/>
                  </a:solidFill>
                  <a:latin typeface="+mn-lt"/>
                  <a:ea typeface="SimHei" panose="02010609060101010101" pitchFamily="49" charset="-122"/>
                </a:rPr>
                <a:t>X86 </a:t>
              </a:r>
              <a:r>
                <a:rPr kumimoji="0" lang="zh-CN" altLang="en-US" sz="2000" b="1" dirty="0">
                  <a:solidFill>
                    <a:schemeClr val="bg1"/>
                  </a:solidFill>
                  <a:latin typeface="+mn-lt"/>
                  <a:ea typeface="SimHei" panose="02010609060101010101" pitchFamily="49" charset="-122"/>
                </a:rPr>
                <a:t>多核多处理器</a:t>
              </a:r>
              <a:endParaRPr kumimoji="0" lang="en-US" altLang="zh-CN" sz="2000" b="1" dirty="0">
                <a:solidFill>
                  <a:schemeClr val="bg1"/>
                </a:solidFill>
                <a:latin typeface="+mn-lt"/>
                <a:ea typeface="SimHei" panose="02010609060101010101" pitchFamily="49" charset="-122"/>
              </a:endParaRPr>
            </a:p>
          </p:txBody>
        </p:sp>
        <p:sp>
          <p:nvSpPr>
            <p:cNvPr id="6" name="Text Box 6"/>
            <p:cNvSpPr txBox="1">
              <a:spLocks noChangeArrowheads="1"/>
            </p:cNvSpPr>
            <p:nvPr/>
          </p:nvSpPr>
          <p:spPr bwMode="auto">
            <a:xfrm>
              <a:off x="2383" y="3488"/>
              <a:ext cx="12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2000" b="1" dirty="0">
                  <a:solidFill>
                    <a:schemeClr val="tx1"/>
                  </a:solidFill>
                  <a:latin typeface="+mn-lt"/>
                  <a:ea typeface="SimHei" panose="02010609060101010101" pitchFamily="49" charset="-122"/>
                </a:rPr>
                <a:t>70%</a:t>
              </a:r>
              <a:r>
                <a:rPr kumimoji="0" lang="zh-CN" altLang="en-US" sz="2000" b="1" dirty="0">
                  <a:solidFill>
                    <a:schemeClr val="tx1"/>
                  </a:solidFill>
                  <a:latin typeface="+mn-lt"/>
                  <a:ea typeface="SimHei" panose="02010609060101010101" pitchFamily="49" charset="-122"/>
                </a:rPr>
                <a:t>硬件利用率</a:t>
              </a:r>
              <a:endParaRPr kumimoji="0" lang="en-US" altLang="zh-CN" sz="2000" b="1" dirty="0">
                <a:solidFill>
                  <a:schemeClr val="tx1"/>
                </a:solidFill>
                <a:latin typeface="+mn-lt"/>
                <a:ea typeface="SimHei" panose="02010609060101010101" pitchFamily="49" charset="-122"/>
              </a:endParaRPr>
            </a:p>
          </p:txBody>
        </p:sp>
        <p:grpSp>
          <p:nvGrpSpPr>
            <p:cNvPr id="7" name="Group 7"/>
            <p:cNvGrpSpPr>
              <a:grpSpLocks/>
            </p:cNvGrpSpPr>
            <p:nvPr/>
          </p:nvGrpSpPr>
          <p:grpSpPr bwMode="auto">
            <a:xfrm>
              <a:off x="1770" y="1932"/>
              <a:ext cx="438" cy="1061"/>
              <a:chOff x="278" y="2223"/>
              <a:chExt cx="438" cy="1061"/>
            </a:xfrm>
          </p:grpSpPr>
          <p:sp>
            <p:nvSpPr>
              <p:cNvPr id="17" name="Rectangle 8"/>
              <p:cNvSpPr>
                <a:spLocks noChangeArrowheads="1"/>
              </p:cNvSpPr>
              <p:nvPr/>
            </p:nvSpPr>
            <p:spPr bwMode="auto">
              <a:xfrm>
                <a:off x="278" y="2537"/>
                <a:ext cx="438" cy="747"/>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200" b="1">
                    <a:solidFill>
                      <a:schemeClr val="tx1"/>
                    </a:solidFill>
                  </a:rPr>
                  <a:t>X86</a:t>
                </a:r>
              </a:p>
              <a:p>
                <a:pPr algn="ctr">
                  <a:spcBef>
                    <a:spcPct val="0"/>
                  </a:spcBef>
                  <a:buFontTx/>
                  <a:buNone/>
                </a:pPr>
                <a:r>
                  <a:rPr kumimoji="0" lang="en-US" altLang="zh-CN" sz="1200" b="1">
                    <a:solidFill>
                      <a:schemeClr val="tx1"/>
                    </a:solidFill>
                  </a:rPr>
                  <a:t>Windows</a:t>
                </a:r>
              </a:p>
              <a:p>
                <a:pPr algn="ctr">
                  <a:spcBef>
                    <a:spcPct val="0"/>
                  </a:spcBef>
                  <a:buFontTx/>
                  <a:buNone/>
                </a:pPr>
                <a:r>
                  <a:rPr kumimoji="0" lang="en-US" altLang="zh-CN" sz="1200" b="1">
                    <a:solidFill>
                      <a:schemeClr val="tx1"/>
                    </a:solidFill>
                  </a:rPr>
                  <a:t>XP</a:t>
                </a:r>
              </a:p>
            </p:txBody>
          </p:sp>
          <p:sp>
            <p:nvSpPr>
              <p:cNvPr id="18" name="Rectangle 9"/>
              <p:cNvSpPr>
                <a:spLocks noChangeArrowheads="1"/>
              </p:cNvSpPr>
              <p:nvPr/>
            </p:nvSpPr>
            <p:spPr bwMode="auto">
              <a:xfrm>
                <a:off x="278" y="2223"/>
                <a:ext cx="432" cy="278"/>
              </a:xfrm>
              <a:prstGeom prst="rect">
                <a:avLst/>
              </a:prstGeom>
              <a:solidFill>
                <a:srgbClr val="C0C0EA"/>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EA"/>
                </a:extrusionClr>
                <a:contourClr>
                  <a:srgbClr val="C0C0EA"/>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400" b="1">
                    <a:solidFill>
                      <a:schemeClr val="tx1"/>
                    </a:solidFill>
                  </a:rPr>
                  <a:t>App. A</a:t>
                </a:r>
              </a:p>
            </p:txBody>
          </p:sp>
        </p:grpSp>
        <p:grpSp>
          <p:nvGrpSpPr>
            <p:cNvPr id="8" name="Group 10"/>
            <p:cNvGrpSpPr>
              <a:grpSpLocks/>
            </p:cNvGrpSpPr>
            <p:nvPr/>
          </p:nvGrpSpPr>
          <p:grpSpPr bwMode="auto">
            <a:xfrm>
              <a:off x="2400" y="1932"/>
              <a:ext cx="438" cy="1061"/>
              <a:chOff x="892" y="2196"/>
              <a:chExt cx="438" cy="1061"/>
            </a:xfrm>
          </p:grpSpPr>
          <p:sp>
            <p:nvSpPr>
              <p:cNvPr id="15" name="Rectangle 11"/>
              <p:cNvSpPr>
                <a:spLocks noChangeArrowheads="1"/>
              </p:cNvSpPr>
              <p:nvPr/>
            </p:nvSpPr>
            <p:spPr bwMode="auto">
              <a:xfrm>
                <a:off x="892" y="2510"/>
                <a:ext cx="438" cy="747"/>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200" b="1">
                    <a:solidFill>
                      <a:schemeClr val="tx1"/>
                    </a:solidFill>
                  </a:rPr>
                  <a:t>X86</a:t>
                </a:r>
              </a:p>
              <a:p>
                <a:pPr algn="ctr">
                  <a:spcBef>
                    <a:spcPct val="0"/>
                  </a:spcBef>
                  <a:buFontTx/>
                  <a:buNone/>
                </a:pPr>
                <a:r>
                  <a:rPr kumimoji="0" lang="en-US" altLang="zh-CN" sz="1200" b="1">
                    <a:solidFill>
                      <a:schemeClr val="tx1"/>
                    </a:solidFill>
                  </a:rPr>
                  <a:t>Windows</a:t>
                </a:r>
              </a:p>
              <a:p>
                <a:pPr algn="ctr">
                  <a:spcBef>
                    <a:spcPct val="0"/>
                  </a:spcBef>
                  <a:buFontTx/>
                  <a:buNone/>
                </a:pPr>
                <a:r>
                  <a:rPr kumimoji="0" lang="en-US" altLang="zh-CN" sz="1200" b="1">
                    <a:solidFill>
                      <a:schemeClr val="tx1"/>
                    </a:solidFill>
                  </a:rPr>
                  <a:t>2003</a:t>
                </a:r>
              </a:p>
            </p:txBody>
          </p:sp>
          <p:sp>
            <p:nvSpPr>
              <p:cNvPr id="16" name="Rectangle 12"/>
              <p:cNvSpPr>
                <a:spLocks noChangeArrowheads="1"/>
              </p:cNvSpPr>
              <p:nvPr/>
            </p:nvSpPr>
            <p:spPr bwMode="auto">
              <a:xfrm>
                <a:off x="892" y="2196"/>
                <a:ext cx="432" cy="278"/>
              </a:xfrm>
              <a:prstGeom prst="rect">
                <a:avLst/>
              </a:prstGeom>
              <a:solidFill>
                <a:srgbClr val="E5FF9B"/>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E5FF9B"/>
                </a:extrusionClr>
                <a:contourClr>
                  <a:srgbClr val="E5FF9B"/>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 B</a:t>
                </a:r>
              </a:p>
            </p:txBody>
          </p:sp>
        </p:grpSp>
        <p:grpSp>
          <p:nvGrpSpPr>
            <p:cNvPr id="9" name="Group 13"/>
            <p:cNvGrpSpPr>
              <a:grpSpLocks/>
            </p:cNvGrpSpPr>
            <p:nvPr/>
          </p:nvGrpSpPr>
          <p:grpSpPr bwMode="auto">
            <a:xfrm>
              <a:off x="3030" y="1932"/>
              <a:ext cx="438" cy="1061"/>
              <a:chOff x="1543" y="2195"/>
              <a:chExt cx="438" cy="1061"/>
            </a:xfrm>
          </p:grpSpPr>
          <p:sp>
            <p:nvSpPr>
              <p:cNvPr id="13" name="Rectangle 14"/>
              <p:cNvSpPr>
                <a:spLocks noChangeArrowheads="1"/>
              </p:cNvSpPr>
              <p:nvPr/>
            </p:nvSpPr>
            <p:spPr bwMode="auto">
              <a:xfrm>
                <a:off x="1543" y="2509"/>
                <a:ext cx="438" cy="747"/>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200" b="1">
                    <a:solidFill>
                      <a:schemeClr val="tx1"/>
                    </a:solidFill>
                  </a:rPr>
                  <a:t>X86</a:t>
                </a:r>
              </a:p>
              <a:p>
                <a:pPr algn="ctr">
                  <a:spcBef>
                    <a:spcPct val="0"/>
                  </a:spcBef>
                  <a:buFontTx/>
                  <a:buNone/>
                </a:pPr>
                <a:r>
                  <a:rPr kumimoji="0" lang="en-US" altLang="zh-CN" sz="1200" b="1">
                    <a:solidFill>
                      <a:schemeClr val="tx1"/>
                    </a:solidFill>
                  </a:rPr>
                  <a:t>Suse</a:t>
                </a:r>
              </a:p>
              <a:p>
                <a:pPr algn="ctr">
                  <a:spcBef>
                    <a:spcPct val="0"/>
                  </a:spcBef>
                  <a:buFontTx/>
                  <a:buNone/>
                </a:pPr>
                <a:r>
                  <a:rPr kumimoji="0" lang="en-US" altLang="zh-CN" sz="1200" b="1">
                    <a:solidFill>
                      <a:schemeClr val="tx1"/>
                    </a:solidFill>
                  </a:rPr>
                  <a:t>Linux</a:t>
                </a:r>
              </a:p>
            </p:txBody>
          </p:sp>
          <p:sp>
            <p:nvSpPr>
              <p:cNvPr id="14" name="Rectangle 15"/>
              <p:cNvSpPr>
                <a:spLocks noChangeArrowheads="1"/>
              </p:cNvSpPr>
              <p:nvPr/>
            </p:nvSpPr>
            <p:spPr bwMode="auto">
              <a:xfrm>
                <a:off x="1543" y="2195"/>
                <a:ext cx="432" cy="278"/>
              </a:xfrm>
              <a:prstGeom prst="rect">
                <a:avLst/>
              </a:prstGeom>
              <a:solidFill>
                <a:srgbClr val="FFD1D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D1D1"/>
                </a:extrusionClr>
                <a:contourClr>
                  <a:srgbClr val="FFD1D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 C</a:t>
                </a:r>
              </a:p>
            </p:txBody>
          </p:sp>
        </p:grpSp>
        <p:grpSp>
          <p:nvGrpSpPr>
            <p:cNvPr id="10" name="Group 16"/>
            <p:cNvGrpSpPr>
              <a:grpSpLocks/>
            </p:cNvGrpSpPr>
            <p:nvPr/>
          </p:nvGrpSpPr>
          <p:grpSpPr bwMode="auto">
            <a:xfrm>
              <a:off x="3660" y="1932"/>
              <a:ext cx="438" cy="1061"/>
              <a:chOff x="2168" y="2171"/>
              <a:chExt cx="438" cy="1061"/>
            </a:xfrm>
          </p:grpSpPr>
          <p:sp>
            <p:nvSpPr>
              <p:cNvPr id="11" name="Rectangle 17"/>
              <p:cNvSpPr>
                <a:spLocks noChangeArrowheads="1"/>
              </p:cNvSpPr>
              <p:nvPr/>
            </p:nvSpPr>
            <p:spPr bwMode="auto">
              <a:xfrm>
                <a:off x="2168" y="2485"/>
                <a:ext cx="438" cy="747"/>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200" b="1">
                    <a:solidFill>
                      <a:schemeClr val="tx1"/>
                    </a:solidFill>
                  </a:rPr>
                  <a:t>X86</a:t>
                </a:r>
              </a:p>
              <a:p>
                <a:pPr algn="ctr">
                  <a:spcBef>
                    <a:spcPct val="0"/>
                  </a:spcBef>
                  <a:buFontTx/>
                  <a:buNone/>
                </a:pPr>
                <a:r>
                  <a:rPr kumimoji="0" lang="en-US" altLang="zh-CN" sz="1200" b="1">
                    <a:solidFill>
                      <a:schemeClr val="tx1"/>
                    </a:solidFill>
                  </a:rPr>
                  <a:t>Red Hat</a:t>
                </a:r>
              </a:p>
              <a:p>
                <a:pPr algn="ctr">
                  <a:spcBef>
                    <a:spcPct val="0"/>
                  </a:spcBef>
                  <a:buFontTx/>
                  <a:buNone/>
                </a:pPr>
                <a:r>
                  <a:rPr kumimoji="0" lang="en-US" altLang="zh-CN" sz="1200" b="1">
                    <a:solidFill>
                      <a:schemeClr val="tx1"/>
                    </a:solidFill>
                  </a:rPr>
                  <a:t>Linux</a:t>
                </a:r>
              </a:p>
            </p:txBody>
          </p:sp>
          <p:sp>
            <p:nvSpPr>
              <p:cNvPr id="12" name="Rectangle 18"/>
              <p:cNvSpPr>
                <a:spLocks noChangeArrowheads="1"/>
              </p:cNvSpPr>
              <p:nvPr/>
            </p:nvSpPr>
            <p:spPr bwMode="auto">
              <a:xfrm>
                <a:off x="2168" y="2171"/>
                <a:ext cx="432" cy="278"/>
              </a:xfrm>
              <a:prstGeom prst="rect">
                <a:avLst/>
              </a:prstGeom>
              <a:solidFill>
                <a:srgbClr val="B6C5E4"/>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B6C5E4"/>
                </a:extrusionClr>
                <a:contourClr>
                  <a:srgbClr val="B6C5E4"/>
                </a:contourClr>
              </a:sp3d>
            </p:spPr>
            <p:txBody>
              <a:bodyPr wrap="none" anchor="ctr">
                <a:flatTx/>
              </a:bodyPr>
              <a:lstStyle>
                <a:lvl1pPr>
                  <a:spcBef>
                    <a:spcPct val="20000"/>
                  </a:spcBef>
                  <a:buChar char="•"/>
                  <a:defRPr kumimoji="1">
                    <a:solidFill>
                      <a:srgbClr val="0660A9"/>
                    </a:solidFill>
                    <a:latin typeface="Neo Sans Intel" pitchFamily="34" charset="0"/>
                    <a:ea typeface="宋体" panose="02010600030101010101" pitchFamily="2" charset="-122"/>
                  </a:defRPr>
                </a:lvl1pPr>
                <a:lvl2pPr marL="742950" indent="-285750">
                  <a:spcBef>
                    <a:spcPct val="20000"/>
                  </a:spcBef>
                  <a:buChar char="–"/>
                  <a:defRPr kumimoji="1" sz="1600">
                    <a:solidFill>
                      <a:srgbClr val="0660A9"/>
                    </a:solidFill>
                    <a:latin typeface="Neo Sans Intel" pitchFamily="34" charset="0"/>
                    <a:ea typeface="宋体" panose="02010600030101010101" pitchFamily="2" charset="-122"/>
                  </a:defRPr>
                </a:lvl2pPr>
                <a:lvl3pPr marL="1143000" indent="-228600">
                  <a:spcBef>
                    <a:spcPct val="20000"/>
                  </a:spcBef>
                  <a:buChar char="•"/>
                  <a:defRPr kumimoji="1" sz="1600">
                    <a:solidFill>
                      <a:srgbClr val="0660A9"/>
                    </a:solidFill>
                    <a:latin typeface="Neo Sans Intel" pitchFamily="34" charset="0"/>
                    <a:ea typeface="宋体" panose="02010600030101010101" pitchFamily="2" charset="-122"/>
                  </a:defRPr>
                </a:lvl3pPr>
                <a:lvl4pPr marL="1600200" indent="-228600">
                  <a:spcBef>
                    <a:spcPct val="20000"/>
                  </a:spcBef>
                  <a:buChar char="–"/>
                  <a:defRPr kumimoji="1" sz="1600">
                    <a:solidFill>
                      <a:srgbClr val="0660A9"/>
                    </a:solidFill>
                    <a:latin typeface="Neo Sans Intel" pitchFamily="34" charset="0"/>
                    <a:ea typeface="宋体" panose="02010600030101010101" pitchFamily="2" charset="-122"/>
                  </a:defRPr>
                </a:lvl4pPr>
                <a:lvl5pPr marL="2057400" indent="-228600">
                  <a:spcBef>
                    <a:spcPct val="20000"/>
                  </a:spcBef>
                  <a:buChar char="»"/>
                  <a:defRPr kumimoji="1" sz="1600">
                    <a:solidFill>
                      <a:srgbClr val="0660A9"/>
                    </a:solidFill>
                    <a:latin typeface="Neo Sans Intel" pitchFamily="34" charset="0"/>
                    <a:ea typeface="宋体" panose="02010600030101010101" pitchFamily="2" charset="-122"/>
                  </a:defRPr>
                </a:lvl5pPr>
                <a:lvl6pPr marL="25146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6pPr>
                <a:lvl7pPr marL="29718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7pPr>
                <a:lvl8pPr marL="34290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8pPr>
                <a:lvl9pPr marL="3886200" indent="-228600" eaLnBrk="0" fontAlgn="base" hangingPunct="0">
                  <a:spcBef>
                    <a:spcPct val="20000"/>
                  </a:spcBef>
                  <a:spcAft>
                    <a:spcPct val="0"/>
                  </a:spcAft>
                  <a:buChar char="»"/>
                  <a:defRPr kumimoji="1" sz="1600">
                    <a:solidFill>
                      <a:srgbClr val="0660A9"/>
                    </a:solidFill>
                    <a:latin typeface="Neo Sans Intel" pitchFamily="34" charset="0"/>
                    <a:ea typeface="宋体" panose="02010600030101010101" pitchFamily="2" charset="-122"/>
                  </a:defRPr>
                </a:lvl9pPr>
              </a:lstStyle>
              <a:p>
                <a:pPr algn="ctr">
                  <a:spcBef>
                    <a:spcPct val="0"/>
                  </a:spcBef>
                  <a:buFontTx/>
                  <a:buNone/>
                </a:pPr>
                <a:r>
                  <a:rPr kumimoji="0" lang="en-US" altLang="zh-CN" sz="1600" b="1">
                    <a:solidFill>
                      <a:schemeClr val="tx1"/>
                    </a:solidFill>
                  </a:rPr>
                  <a:t>App. D</a:t>
                </a:r>
              </a:p>
            </p:txBody>
          </p:sp>
        </p:grpSp>
      </p:grpSp>
    </p:spTree>
    <p:extLst>
      <p:ext uri="{BB962C8B-B14F-4D97-AF65-F5344CB8AC3E}">
        <p14:creationId xmlns:p14="http://schemas.microsoft.com/office/powerpoint/2010/main" val="2242870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latin typeface="SimHei" panose="02010609060101010101" pitchFamily="49" charset="-122"/>
                <a:ea typeface="SimHei" panose="02010609060101010101" pitchFamily="49" charset="-122"/>
              </a:rPr>
              <a:t>什么是虚拟化？</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虚拟化的发展历史</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虚拟化的好处</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虚拟化的不同类型及实现</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虚拟化资源管理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虚拟化案例</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0982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597EC19-6FA7-E940-97CC-86DAE4C00DDC}"/>
              </a:ext>
            </a:extLst>
          </p:cNvPr>
          <p:cNvSpPr>
            <a:spLocks noGrp="1" noChangeArrowheads="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rPr>
              <a:t>虚拟机隔离技术</a:t>
            </a:r>
            <a:endParaRPr lang="en-US"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endParaRPr>
          </a:p>
        </p:txBody>
      </p:sp>
      <p:sp>
        <p:nvSpPr>
          <p:cNvPr id="20483" name="Content Placeholder 2">
            <a:extLst>
              <a:ext uri="{FF2B5EF4-FFF2-40B4-BE49-F238E27FC236}">
                <a16:creationId xmlns:a16="http://schemas.microsoft.com/office/drawing/2014/main" id="{71F41B8D-1A95-DC46-8F47-41B644B0B9A4}"/>
              </a:ext>
            </a:extLst>
          </p:cNvPr>
          <p:cNvSpPr>
            <a:spLocks noGrp="1" noChangeArrowheads="1"/>
          </p:cNvSpPr>
          <p:nvPr>
            <p:ph idx="1"/>
          </p:nvPr>
        </p:nvSpPr>
        <p:spPr>
          <a:xfrm>
            <a:off x="174702" y="1166018"/>
            <a:ext cx="11935522" cy="4572000"/>
          </a:xfrm>
        </p:spPr>
        <p:txBody>
          <a:bodyPr>
            <a:normAutofit/>
          </a:bodyPr>
          <a:lstStyle/>
          <a:p>
            <a:r>
              <a:rPr lang="zh-CN" altLang="en-US" sz="3200" dirty="0">
                <a:ea typeface="黑体" panose="02010609060101010101" pitchFamily="49" charset="-122"/>
                <a:cs typeface="MS PGothic" panose="020B0600070205080204" pitchFamily="34" charset="-128"/>
              </a:rPr>
              <a:t>安全地复用</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单个物理机上运行多个虚拟机实例</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硬件级别的虚拟机隔离，比如</a:t>
            </a:r>
            <a:r>
              <a:rPr lang="en-US" altLang="zh-CN" sz="2800" dirty="0">
                <a:ea typeface="黑体" panose="02010609060101010101" pitchFamily="49" charset="-122"/>
                <a:cs typeface="MS PGothic" panose="020B0600070205080204" pitchFamily="34" charset="-128"/>
              </a:rPr>
              <a:t>MMU</a:t>
            </a:r>
          </a:p>
          <a:p>
            <a:r>
              <a:rPr lang="zh-CN" altLang="en-US" sz="3200" dirty="0">
                <a:ea typeface="黑体" panose="02010609060101010101" pitchFamily="49" charset="-122"/>
                <a:cs typeface="MS PGothic" panose="020B0600070205080204" pitchFamily="34" charset="-128"/>
              </a:rPr>
              <a:t>高可靠性</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发生在某一虚拟机中的软件</a:t>
            </a:r>
            <a:r>
              <a:rPr lang="en-US" altLang="zh-CN" sz="2800" dirty="0">
                <a:ea typeface="黑体" panose="02010609060101010101" pitchFamily="49" charset="-122"/>
                <a:cs typeface="MS PGothic" panose="020B0600070205080204" pitchFamily="34" charset="-128"/>
              </a:rPr>
              <a:t>bug</a:t>
            </a:r>
            <a:r>
              <a:rPr lang="zh-CN" altLang="en-US" sz="2800" dirty="0">
                <a:ea typeface="黑体" panose="02010609060101010101" pitchFamily="49" charset="-122"/>
                <a:cs typeface="MS PGothic" panose="020B0600070205080204" pitchFamily="34" charset="-128"/>
              </a:rPr>
              <a:t>无法影响其他的虚拟机</a:t>
            </a:r>
            <a:endParaRPr lang="en-US" altLang="zh-CN" sz="28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性能隔离</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资源划分</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比如</a:t>
            </a:r>
            <a:r>
              <a:rPr lang="en-US" altLang="zh-CN" sz="2800" dirty="0" err="1">
                <a:ea typeface="黑体" panose="02010609060101010101" pitchFamily="49" charset="-122"/>
                <a:cs typeface="MS PGothic" panose="020B0600070205080204" pitchFamily="34" charset="-128"/>
              </a:rPr>
              <a:t>Vmware</a:t>
            </a:r>
            <a:r>
              <a:rPr lang="en-US" altLang="zh-CN" sz="2800" dirty="0">
                <a:ea typeface="黑体" panose="02010609060101010101" pitchFamily="49" charset="-122"/>
                <a:cs typeface="MS PGothic" panose="020B0600070205080204" pitchFamily="34" charset="-128"/>
              </a:rPr>
              <a:t> control</a:t>
            </a:r>
            <a:r>
              <a:rPr lang="zh-CN" altLang="en-US" sz="2800" dirty="0">
                <a:ea typeface="黑体" panose="02010609060101010101" pitchFamily="49" charset="-122"/>
                <a:cs typeface="MS PGothic" panose="020B0600070205080204" pitchFamily="34" charset="-128"/>
              </a:rPr>
              <a:t>的资源预留、限制、共享</a:t>
            </a:r>
            <a:endParaRPr lang="en-US" altLang="zh-CN" sz="2800" dirty="0">
              <a:ea typeface="黑体" panose="02010609060101010101" pitchFamily="49" charset="-122"/>
              <a:cs typeface="MS PGothic" panose="020B0600070205080204" pitchFamily="34" charset="-128"/>
            </a:endParaRPr>
          </a:p>
        </p:txBody>
      </p:sp>
      <p:pic>
        <p:nvPicPr>
          <p:cNvPr id="20485" name="Picture 4">
            <a:extLst>
              <a:ext uri="{FF2B5EF4-FFF2-40B4-BE49-F238E27FC236}">
                <a16:creationId xmlns:a16="http://schemas.microsoft.com/office/drawing/2014/main" id="{125D9C42-0E5B-4B49-8C2F-EE06B89B99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25" t="14126" r="9549" b="22703"/>
          <a:stretch/>
        </p:blipFill>
        <p:spPr bwMode="auto">
          <a:xfrm>
            <a:off x="8571568" y="3902925"/>
            <a:ext cx="3546089" cy="2888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531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F5B35A3-60E5-124D-B054-AC03A37CEB4E}"/>
              </a:ext>
            </a:extLst>
          </p:cNvPr>
          <p:cNvSpPr>
            <a:spLocks noGrp="1" noChangeArrowheads="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rPr>
              <a:t> 虚拟机封装技术</a:t>
            </a:r>
            <a:endParaRPr lang="en-US"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endParaRPr>
          </a:p>
        </p:txBody>
      </p:sp>
      <p:sp>
        <p:nvSpPr>
          <p:cNvPr id="21507" name="Content Placeholder 2">
            <a:extLst>
              <a:ext uri="{FF2B5EF4-FFF2-40B4-BE49-F238E27FC236}">
                <a16:creationId xmlns:a16="http://schemas.microsoft.com/office/drawing/2014/main" id="{4AE105F2-C6C7-9A4C-A73E-65741A45AE59}"/>
              </a:ext>
            </a:extLst>
          </p:cNvPr>
          <p:cNvSpPr>
            <a:spLocks noGrp="1" noChangeArrowheads="1"/>
          </p:cNvSpPr>
          <p:nvPr>
            <p:ph idx="1"/>
          </p:nvPr>
        </p:nvSpPr>
        <p:spPr>
          <a:xfrm>
            <a:off x="174702" y="1143000"/>
            <a:ext cx="10972800" cy="4979020"/>
          </a:xfrm>
        </p:spPr>
        <p:txBody>
          <a:bodyPr/>
          <a:lstStyle/>
          <a:p>
            <a:r>
              <a:rPr lang="zh-CN" altLang="en-US" sz="3200" dirty="0">
                <a:latin typeface="黑体" panose="02010609060101010101" pitchFamily="49" charset="-122"/>
                <a:ea typeface="黑体" panose="02010609060101010101" pitchFamily="49" charset="-122"/>
                <a:cs typeface="MS PGothic" panose="020B0600070205080204" pitchFamily="34" charset="-128"/>
              </a:rPr>
              <a:t>文件抽象</a:t>
            </a:r>
            <a:endParaRPr lang="en-US" altLang="zh-CN" sz="32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系统、应用、数据</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内存、设备状态</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a:p>
            <a:r>
              <a:rPr lang="zh-CN" altLang="en-US" sz="3200" dirty="0">
                <a:latin typeface="黑体" panose="02010609060101010101" pitchFamily="49" charset="-122"/>
                <a:ea typeface="黑体" panose="02010609060101010101" pitchFamily="49" charset="-122"/>
                <a:cs typeface="MS PGothic" panose="020B0600070205080204" pitchFamily="34" charset="-128"/>
              </a:rPr>
              <a:t>快照与复制</a:t>
            </a:r>
            <a:endParaRPr lang="en-US" altLang="zh-CN" sz="32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虚拟机运行时状态保存与恢复</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系统的快速交付、备份与异地镜像</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a:p>
            <a:r>
              <a:rPr lang="zh-CN" altLang="en-US" sz="3200" dirty="0">
                <a:latin typeface="黑体" panose="02010609060101010101" pitchFamily="49" charset="-122"/>
                <a:ea typeface="黑体" panose="02010609060101010101" pitchFamily="49" charset="-122"/>
                <a:cs typeface="MS PGothic" panose="020B0600070205080204" pitchFamily="34" charset="-128"/>
              </a:rPr>
              <a:t>轻松地分发</a:t>
            </a:r>
            <a:endParaRPr lang="en-US" altLang="zh-CN" sz="32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预配置的应用、示例</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a:p>
            <a:pPr lvl="1"/>
            <a:r>
              <a:rPr lang="zh-CN" altLang="en-US" sz="2800" dirty="0">
                <a:latin typeface="黑体" panose="02010609060101010101" pitchFamily="49" charset="-122"/>
                <a:ea typeface="黑体" panose="02010609060101010101" pitchFamily="49" charset="-122"/>
                <a:cs typeface="MS PGothic" panose="020B0600070205080204" pitchFamily="34" charset="-128"/>
              </a:rPr>
              <a:t>虚拟应用程序</a:t>
            </a:r>
            <a:endParaRPr lang="en-US" altLang="zh-CN" sz="2800" dirty="0">
              <a:latin typeface="黑体" panose="02010609060101010101" pitchFamily="49" charset="-122"/>
              <a:ea typeface="黑体" panose="02010609060101010101" pitchFamily="49" charset="-122"/>
              <a:cs typeface="MS PGothic" panose="020B0600070205080204" pitchFamily="34" charset="-128"/>
            </a:endParaRPr>
          </a:p>
        </p:txBody>
      </p:sp>
      <p:pic>
        <p:nvPicPr>
          <p:cNvPr id="21509" name="Picture 5">
            <a:extLst>
              <a:ext uri="{FF2B5EF4-FFF2-40B4-BE49-F238E27FC236}">
                <a16:creationId xmlns:a16="http://schemas.microsoft.com/office/drawing/2014/main" id="{EFB5AEE0-EBFD-7844-BF25-A77053DE0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87" t="11342" r="3993" b="17683"/>
          <a:stretch/>
        </p:blipFill>
        <p:spPr bwMode="auto">
          <a:xfrm>
            <a:off x="6438989" y="1432932"/>
            <a:ext cx="5578309" cy="439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068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A2DA6B4-B3F9-DD46-A6F6-D854C1EE218B}"/>
              </a:ext>
            </a:extLst>
          </p:cNvPr>
          <p:cNvSpPr>
            <a:spLocks noGrp="1" noChangeArrowheads="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rPr>
              <a:t>虚拟机兼容性</a:t>
            </a:r>
            <a:endParaRPr lang="en-US" altLang="en-US" sz="4800" b="1" dirty="0">
              <a:solidFill>
                <a:srgbClr val="3E2BFF"/>
              </a:solidFill>
              <a:latin typeface="黑体" panose="02010609060101010101" pitchFamily="49" charset="-122"/>
              <a:ea typeface="黑体" panose="02010609060101010101" pitchFamily="49" charset="-122"/>
              <a:cs typeface="MS PGothic" panose="020B0600070205080204" pitchFamily="34" charset="-128"/>
            </a:endParaRPr>
          </a:p>
        </p:txBody>
      </p:sp>
      <p:sp>
        <p:nvSpPr>
          <p:cNvPr id="22531" name="Content Placeholder 2">
            <a:extLst>
              <a:ext uri="{FF2B5EF4-FFF2-40B4-BE49-F238E27FC236}">
                <a16:creationId xmlns:a16="http://schemas.microsoft.com/office/drawing/2014/main" id="{136C7618-5E58-4D46-9F8C-AEF19F8F251B}"/>
              </a:ext>
            </a:extLst>
          </p:cNvPr>
          <p:cNvSpPr>
            <a:spLocks noGrp="1" noChangeArrowheads="1"/>
          </p:cNvSpPr>
          <p:nvPr>
            <p:ph idx="1"/>
          </p:nvPr>
        </p:nvSpPr>
        <p:spPr>
          <a:xfrm>
            <a:off x="187324" y="1166018"/>
            <a:ext cx="11900597" cy="5312841"/>
          </a:xfrm>
        </p:spPr>
        <p:txBody>
          <a:bodyPr>
            <a:normAutofit/>
          </a:bodyPr>
          <a:lstStyle/>
          <a:p>
            <a:r>
              <a:rPr lang="zh-CN" altLang="en-US" sz="3200" dirty="0">
                <a:ea typeface="黑体" panose="02010609060101010101" pitchFamily="49" charset="-122"/>
                <a:cs typeface="MS PGothic" panose="020B0600070205080204" pitchFamily="34" charset="-128"/>
              </a:rPr>
              <a:t>硬件无关</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虚拟化抽象隐藏了物理硬件</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暴露给虚拟机的只有标准的虚拟设备</a:t>
            </a:r>
            <a:endParaRPr lang="en-US" altLang="zh-CN" sz="28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创建一次，到处运行</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无需再次配置</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虚拟机可在宿主机之间轻松迁移</a:t>
            </a:r>
            <a:endParaRPr lang="en-US" altLang="zh-CN" sz="28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兼容性强</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新平台上运行旧系统</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比如，</a:t>
            </a:r>
            <a:r>
              <a:rPr lang="en-US" altLang="zh-CN" sz="2800" dirty="0">
                <a:ea typeface="黑体" panose="02010609060101010101" pitchFamily="49" charset="-122"/>
                <a:cs typeface="MS PGothic" panose="020B0600070205080204" pitchFamily="34" charset="-128"/>
              </a:rPr>
              <a:t>DOS</a:t>
            </a:r>
            <a:r>
              <a:rPr lang="zh-CN" altLang="en-US" sz="2800" dirty="0">
                <a:ea typeface="黑体" panose="02010609060101010101" pitchFamily="49" charset="-122"/>
                <a:cs typeface="MS PGothic" panose="020B0600070205080204" pitchFamily="34" charset="-128"/>
              </a:rPr>
              <a:t>虚拟机中的</a:t>
            </a:r>
            <a:r>
              <a:rPr lang="en-US" altLang="zh-CN" sz="2800" dirty="0">
                <a:ea typeface="黑体" panose="02010609060101010101" pitchFamily="49" charset="-122"/>
                <a:cs typeface="MS PGothic" panose="020B0600070205080204" pitchFamily="34" charset="-128"/>
              </a:rPr>
              <a:t>virtual IDE</a:t>
            </a:r>
            <a:r>
              <a:rPr lang="zh-CN" altLang="en-US" sz="2800" dirty="0">
                <a:ea typeface="黑体" panose="02010609060101010101" pitchFamily="49" charset="-122"/>
                <a:cs typeface="MS PGothic" panose="020B0600070205080204" pitchFamily="34" charset="-128"/>
              </a:rPr>
              <a:t>、</a:t>
            </a:r>
            <a:r>
              <a:rPr lang="en-US" altLang="zh-CN" sz="2800" dirty="0" err="1">
                <a:ea typeface="黑体" panose="02010609060101010101" pitchFamily="49" charset="-122"/>
                <a:cs typeface="MS PGothic" panose="020B0600070205080204" pitchFamily="34" charset="-128"/>
              </a:rPr>
              <a:t>vLance</a:t>
            </a:r>
            <a:r>
              <a:rPr lang="zh-CN" altLang="en-US" sz="2800" dirty="0">
                <a:ea typeface="黑体" panose="02010609060101010101" pitchFamily="49" charset="-122"/>
                <a:cs typeface="MS PGothic" panose="020B0600070205080204" pitchFamily="34" charset="-128"/>
              </a:rPr>
              <a:t>设备，可以映射到</a:t>
            </a:r>
            <a:r>
              <a:rPr lang="en-US" altLang="zh-CN" sz="2800" dirty="0">
                <a:ea typeface="黑体" panose="02010609060101010101" pitchFamily="49" charset="-122"/>
                <a:cs typeface="MS PGothic" panose="020B0600070205080204" pitchFamily="34" charset="-128"/>
              </a:rPr>
              <a:t>SAN</a:t>
            </a:r>
            <a:r>
              <a:rPr lang="zh-CN" altLang="en-US" sz="2800" dirty="0">
                <a:ea typeface="黑体" panose="02010609060101010101" pitchFamily="49" charset="-122"/>
                <a:cs typeface="MS PGothic" panose="020B0600070205080204" pitchFamily="34" charset="-128"/>
              </a:rPr>
              <a:t>与</a:t>
            </a:r>
            <a:r>
              <a:rPr lang="en-US" altLang="zh-CN" sz="2800" dirty="0" err="1">
                <a:ea typeface="黑体" panose="02010609060101010101" pitchFamily="49" charset="-122"/>
                <a:cs typeface="MS PGothic" panose="020B0600070205080204" pitchFamily="34" charset="-128"/>
              </a:rPr>
              <a:t>GigaE</a:t>
            </a:r>
            <a:r>
              <a:rPr lang="zh-CN" altLang="en-US" sz="2800" dirty="0">
                <a:ea typeface="黑体" panose="02010609060101010101" pitchFamily="49" charset="-122"/>
                <a:cs typeface="MS PGothic" panose="020B0600070205080204" pitchFamily="34" charset="-128"/>
              </a:rPr>
              <a:t>硬件上</a:t>
            </a:r>
            <a:endParaRPr lang="en-US" altLang="zh-CN" sz="2800" dirty="0">
              <a:ea typeface="黑体" panose="02010609060101010101" pitchFamily="49" charset="-122"/>
              <a:cs typeface="MS PGothic" panose="020B0600070205080204" pitchFamily="34" charset="-128"/>
            </a:endParaRPr>
          </a:p>
        </p:txBody>
      </p:sp>
      <p:pic>
        <p:nvPicPr>
          <p:cNvPr id="22533" name="Picture 1">
            <a:extLst>
              <a:ext uri="{FF2B5EF4-FFF2-40B4-BE49-F238E27FC236}">
                <a16:creationId xmlns:a16="http://schemas.microsoft.com/office/drawing/2014/main" id="{97F45E95-9AC4-A642-B956-099BEBAC4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940" y="1115616"/>
            <a:ext cx="5412059" cy="432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621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latin typeface="SimHei" panose="02010609060101010101" pitchFamily="49" charset="-122"/>
                <a:ea typeface="SimHei" panose="02010609060101010101" pitchFamily="49" charset="-122"/>
              </a:rPr>
              <a:t>什么是虚拟化？</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虚拟化的发展历史</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虚拟化的好处</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虚拟化的不同类型及实现</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虚拟化资源管理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虚拟化案例</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66721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虚拟化级别分类</a:t>
            </a:r>
          </a:p>
        </p:txBody>
      </p:sp>
      <p:sp>
        <p:nvSpPr>
          <p:cNvPr id="4" name="矩形 3"/>
          <p:cNvSpPr/>
          <p:nvPr/>
        </p:nvSpPr>
        <p:spPr>
          <a:xfrm>
            <a:off x="1658815" y="1644161"/>
            <a:ext cx="8984222" cy="7400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a typeface="SimHei" panose="02010609060101010101" pitchFamily="49" charset="-122"/>
            </a:endParaRPr>
          </a:p>
        </p:txBody>
      </p:sp>
      <p:sp>
        <p:nvSpPr>
          <p:cNvPr id="5" name="圆角矩形 4"/>
          <p:cNvSpPr/>
          <p:nvPr/>
        </p:nvSpPr>
        <p:spPr>
          <a:xfrm>
            <a:off x="2244968" y="1444321"/>
            <a:ext cx="4984641" cy="492734"/>
          </a:xfrm>
          <a:prstGeom prst="round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solidFill>
                  <a:schemeClr val="tx1"/>
                </a:solidFill>
                <a:ea typeface="SimHei" panose="02010609060101010101" pitchFamily="49" charset="-122"/>
              </a:rPr>
              <a:t>指令集架构级别</a:t>
            </a:r>
          </a:p>
        </p:txBody>
      </p:sp>
      <p:sp>
        <p:nvSpPr>
          <p:cNvPr id="6" name="文本框 5"/>
          <p:cNvSpPr txBox="1"/>
          <p:nvPr/>
        </p:nvSpPr>
        <p:spPr>
          <a:xfrm>
            <a:off x="2186353" y="2014876"/>
            <a:ext cx="6634090"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err="1">
                <a:ea typeface="SimHei" panose="02010609060101010101" pitchFamily="49" charset="-122"/>
              </a:rPr>
              <a:t>Bochs</a:t>
            </a:r>
            <a:r>
              <a:rPr lang="en-US" altLang="zh-CN" sz="2000" dirty="0">
                <a:ea typeface="SimHei" panose="02010609060101010101" pitchFamily="49" charset="-122"/>
              </a:rPr>
              <a:t>/Crusoe/</a:t>
            </a:r>
            <a:r>
              <a:rPr lang="en-US" altLang="zh-CN" sz="2000" dirty="0" err="1">
                <a:ea typeface="SimHei" panose="02010609060101010101" pitchFamily="49" charset="-122"/>
              </a:rPr>
              <a:t>Qemu</a:t>
            </a:r>
            <a:r>
              <a:rPr lang="en-US" altLang="zh-CN" sz="2000" dirty="0">
                <a:ea typeface="SimHei" panose="02010609060101010101" pitchFamily="49" charset="-122"/>
              </a:rPr>
              <a:t>/BIRD/Dynamo</a:t>
            </a:r>
            <a:endParaRPr lang="zh-CN" altLang="en-US" sz="2000" dirty="0">
              <a:ea typeface="SimHei" panose="02010609060101010101" pitchFamily="49" charset="-122"/>
            </a:endParaRPr>
          </a:p>
        </p:txBody>
      </p:sp>
      <p:sp>
        <p:nvSpPr>
          <p:cNvPr id="10" name="矩形 9"/>
          <p:cNvSpPr/>
          <p:nvPr/>
        </p:nvSpPr>
        <p:spPr>
          <a:xfrm>
            <a:off x="1658815" y="2661869"/>
            <a:ext cx="8984222" cy="7400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ndParaRPr>
          </a:p>
        </p:txBody>
      </p:sp>
      <p:sp>
        <p:nvSpPr>
          <p:cNvPr id="11" name="圆角矩形 10"/>
          <p:cNvSpPr/>
          <p:nvPr/>
        </p:nvSpPr>
        <p:spPr>
          <a:xfrm>
            <a:off x="2244968" y="2462029"/>
            <a:ext cx="4984641" cy="492734"/>
          </a:xfrm>
          <a:prstGeom prst="roundRect">
            <a:avLst/>
          </a:prstGeom>
          <a:solidFill>
            <a:schemeClr val="bg2">
              <a:lumMod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solidFill>
                  <a:schemeClr val="tx1"/>
                </a:solidFill>
                <a:ea typeface="SimHei" panose="02010609060101010101" pitchFamily="49" charset="-122"/>
              </a:rPr>
              <a:t>硬件虚拟层</a:t>
            </a:r>
            <a:r>
              <a:rPr lang="en-US" altLang="zh-CN" sz="2400" dirty="0">
                <a:solidFill>
                  <a:schemeClr val="tx1"/>
                </a:solidFill>
                <a:ea typeface="SimHei" panose="02010609060101010101" pitchFamily="49" charset="-122"/>
              </a:rPr>
              <a:t>(HAL)</a:t>
            </a:r>
            <a:r>
              <a:rPr lang="zh-CN" altLang="en-US" sz="2400" dirty="0">
                <a:solidFill>
                  <a:schemeClr val="tx1"/>
                </a:solidFill>
                <a:ea typeface="SimHei" panose="02010609060101010101" pitchFamily="49" charset="-122"/>
              </a:rPr>
              <a:t>级别</a:t>
            </a:r>
          </a:p>
        </p:txBody>
      </p:sp>
      <p:sp>
        <p:nvSpPr>
          <p:cNvPr id="12" name="文本框 11"/>
          <p:cNvSpPr txBox="1"/>
          <p:nvPr/>
        </p:nvSpPr>
        <p:spPr>
          <a:xfrm>
            <a:off x="2186352" y="3032584"/>
            <a:ext cx="9588306"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ea typeface="SimHei" panose="02010609060101010101" pitchFamily="49" charset="-122"/>
              </a:rPr>
              <a:t>VMWare/Virtual PC/Denali/</a:t>
            </a:r>
            <a:r>
              <a:rPr lang="en-US" altLang="zh-CN" sz="2000" dirty="0" err="1">
                <a:ea typeface="SimHei" panose="02010609060101010101" pitchFamily="49" charset="-122"/>
              </a:rPr>
              <a:t>Xen</a:t>
            </a:r>
            <a:r>
              <a:rPr lang="en-US" altLang="zh-CN" sz="2000" dirty="0">
                <a:ea typeface="SimHei" panose="02010609060101010101" pitchFamily="49" charset="-122"/>
              </a:rPr>
              <a:t>/L4/Plex86/User-mode Linux/Cooperative</a:t>
            </a:r>
            <a:endParaRPr lang="zh-CN" altLang="en-US" sz="2000" dirty="0">
              <a:ea typeface="SimHei" panose="02010609060101010101" pitchFamily="49" charset="-122"/>
            </a:endParaRPr>
          </a:p>
        </p:txBody>
      </p:sp>
      <p:sp>
        <p:nvSpPr>
          <p:cNvPr id="13" name="矩形 12"/>
          <p:cNvSpPr/>
          <p:nvPr/>
        </p:nvSpPr>
        <p:spPr>
          <a:xfrm>
            <a:off x="1658815" y="3679577"/>
            <a:ext cx="8984222" cy="7400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a typeface="SimHei" panose="02010609060101010101" pitchFamily="49" charset="-122"/>
            </a:endParaRPr>
          </a:p>
        </p:txBody>
      </p:sp>
      <p:sp>
        <p:nvSpPr>
          <p:cNvPr id="14" name="圆角矩形 13"/>
          <p:cNvSpPr/>
          <p:nvPr/>
        </p:nvSpPr>
        <p:spPr>
          <a:xfrm>
            <a:off x="2244968" y="3479737"/>
            <a:ext cx="4984641" cy="492734"/>
          </a:xfrm>
          <a:prstGeom prst="round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solidFill>
                  <a:schemeClr val="tx1"/>
                </a:solidFill>
                <a:ea typeface="SimHei" panose="02010609060101010101" pitchFamily="49" charset="-122"/>
              </a:rPr>
              <a:t>操作系统级别</a:t>
            </a:r>
          </a:p>
        </p:txBody>
      </p:sp>
      <p:sp>
        <p:nvSpPr>
          <p:cNvPr id="15" name="文本框 14"/>
          <p:cNvSpPr txBox="1"/>
          <p:nvPr/>
        </p:nvSpPr>
        <p:spPr>
          <a:xfrm>
            <a:off x="2186353" y="4050292"/>
            <a:ext cx="8111198"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ea typeface="SimHei" panose="02010609060101010101" pitchFamily="49" charset="-122"/>
              </a:rPr>
              <a:t>Docker/</a:t>
            </a:r>
            <a:r>
              <a:rPr lang="en-US" altLang="zh-CN" sz="2000" dirty="0" err="1">
                <a:ea typeface="SimHei" panose="02010609060101010101" pitchFamily="49" charset="-122"/>
              </a:rPr>
              <a:t>rkt</a:t>
            </a:r>
            <a:r>
              <a:rPr lang="en-US" altLang="zh-CN" sz="2000" dirty="0">
                <a:ea typeface="SimHei" panose="02010609060101010101" pitchFamily="49" charset="-122"/>
              </a:rPr>
              <a:t>/LXC/Jail/</a:t>
            </a:r>
            <a:r>
              <a:rPr lang="en-US" altLang="zh-CN" sz="2000" dirty="0" err="1">
                <a:ea typeface="SimHei" panose="02010609060101010101" pitchFamily="49" charset="-122"/>
              </a:rPr>
              <a:t>OpenVZ</a:t>
            </a:r>
            <a:endParaRPr lang="zh-CN" altLang="en-US" sz="2000" dirty="0">
              <a:ea typeface="SimHei" panose="02010609060101010101" pitchFamily="49" charset="-122"/>
            </a:endParaRPr>
          </a:p>
        </p:txBody>
      </p:sp>
      <p:sp>
        <p:nvSpPr>
          <p:cNvPr id="16" name="矩形 15"/>
          <p:cNvSpPr/>
          <p:nvPr/>
        </p:nvSpPr>
        <p:spPr>
          <a:xfrm>
            <a:off x="1658815" y="4697285"/>
            <a:ext cx="8984222" cy="7400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a typeface="SimHei" panose="02010609060101010101" pitchFamily="49" charset="-122"/>
            </a:endParaRPr>
          </a:p>
        </p:txBody>
      </p:sp>
      <p:sp>
        <p:nvSpPr>
          <p:cNvPr id="17" name="圆角矩形 16"/>
          <p:cNvSpPr/>
          <p:nvPr/>
        </p:nvSpPr>
        <p:spPr>
          <a:xfrm>
            <a:off x="2244968" y="4497445"/>
            <a:ext cx="4984641" cy="492734"/>
          </a:xfrm>
          <a:prstGeom prst="round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solidFill>
                  <a:schemeClr val="tx1"/>
                </a:solidFill>
                <a:ea typeface="SimHei" panose="02010609060101010101" pitchFamily="49" charset="-122"/>
              </a:rPr>
              <a:t>代码库</a:t>
            </a:r>
            <a:r>
              <a:rPr lang="en-US" altLang="zh-CN" sz="2400" dirty="0">
                <a:solidFill>
                  <a:schemeClr val="tx1"/>
                </a:solidFill>
                <a:ea typeface="SimHei" panose="02010609060101010101" pitchFamily="49" charset="-122"/>
              </a:rPr>
              <a:t>(</a:t>
            </a:r>
            <a:r>
              <a:rPr lang="zh-CN" altLang="en-US" sz="2400" dirty="0">
                <a:solidFill>
                  <a:schemeClr val="tx1"/>
                </a:solidFill>
                <a:ea typeface="SimHei" panose="02010609060101010101" pitchFamily="49" charset="-122"/>
              </a:rPr>
              <a:t>用户层</a:t>
            </a:r>
            <a:r>
              <a:rPr lang="en-US" altLang="zh-CN" sz="2400" dirty="0">
                <a:solidFill>
                  <a:schemeClr val="tx1"/>
                </a:solidFill>
                <a:ea typeface="SimHei" panose="02010609060101010101" pitchFamily="49" charset="-122"/>
              </a:rPr>
              <a:t>API)</a:t>
            </a:r>
            <a:r>
              <a:rPr lang="zh-CN" altLang="en-US" sz="2400" dirty="0">
                <a:solidFill>
                  <a:schemeClr val="tx1"/>
                </a:solidFill>
                <a:ea typeface="SimHei" panose="02010609060101010101" pitchFamily="49" charset="-122"/>
              </a:rPr>
              <a:t>级别</a:t>
            </a:r>
          </a:p>
        </p:txBody>
      </p:sp>
      <p:sp>
        <p:nvSpPr>
          <p:cNvPr id="18" name="文本框 17"/>
          <p:cNvSpPr txBox="1"/>
          <p:nvPr/>
        </p:nvSpPr>
        <p:spPr>
          <a:xfrm>
            <a:off x="2186352" y="5068000"/>
            <a:ext cx="7801709"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ea typeface="SimHei" panose="02010609060101010101" pitchFamily="49" charset="-122"/>
              </a:rPr>
              <a:t>Wine/WABI/</a:t>
            </a:r>
            <a:r>
              <a:rPr lang="en-US" altLang="zh-CN" sz="2000" dirty="0" err="1">
                <a:ea typeface="SimHei" panose="02010609060101010101" pitchFamily="49" charset="-122"/>
              </a:rPr>
              <a:t>LxRun</a:t>
            </a:r>
            <a:r>
              <a:rPr lang="en-US" altLang="zh-CN" sz="2000" dirty="0">
                <a:ea typeface="SimHei" panose="02010609060101010101" pitchFamily="49" charset="-122"/>
              </a:rPr>
              <a:t>/Visual </a:t>
            </a:r>
            <a:r>
              <a:rPr lang="en-US" altLang="zh-CN" sz="2000" dirty="0" err="1">
                <a:ea typeface="SimHei" panose="02010609060101010101" pitchFamily="49" charset="-122"/>
              </a:rPr>
              <a:t>MainWin</a:t>
            </a:r>
            <a:endParaRPr lang="zh-CN" altLang="en-US" sz="2000" dirty="0">
              <a:ea typeface="SimHei" panose="02010609060101010101" pitchFamily="49" charset="-122"/>
            </a:endParaRPr>
          </a:p>
        </p:txBody>
      </p:sp>
      <p:sp>
        <p:nvSpPr>
          <p:cNvPr id="19" name="矩形 18"/>
          <p:cNvSpPr/>
          <p:nvPr/>
        </p:nvSpPr>
        <p:spPr>
          <a:xfrm>
            <a:off x="1658815" y="5714993"/>
            <a:ext cx="8984222" cy="7400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a typeface="SimHei" panose="02010609060101010101" pitchFamily="49" charset="-122"/>
            </a:endParaRPr>
          </a:p>
        </p:txBody>
      </p:sp>
      <p:sp>
        <p:nvSpPr>
          <p:cNvPr id="20" name="圆角矩形 19"/>
          <p:cNvSpPr/>
          <p:nvPr/>
        </p:nvSpPr>
        <p:spPr>
          <a:xfrm>
            <a:off x="2244968" y="5515153"/>
            <a:ext cx="4984641" cy="49273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2400" dirty="0">
                <a:solidFill>
                  <a:schemeClr val="tx1"/>
                </a:solidFill>
                <a:ea typeface="SimHei" panose="02010609060101010101" pitchFamily="49" charset="-122"/>
              </a:rPr>
              <a:t>应用</a:t>
            </a:r>
            <a:r>
              <a:rPr lang="en-US" altLang="zh-CN" sz="2400" dirty="0">
                <a:solidFill>
                  <a:schemeClr val="tx1"/>
                </a:solidFill>
                <a:ea typeface="SimHei" panose="02010609060101010101" pitchFamily="49" charset="-122"/>
              </a:rPr>
              <a:t>(</a:t>
            </a:r>
            <a:r>
              <a:rPr lang="zh-CN" altLang="en-US" sz="2400" dirty="0">
                <a:solidFill>
                  <a:schemeClr val="tx1"/>
                </a:solidFill>
                <a:ea typeface="SimHei" panose="02010609060101010101" pitchFamily="49" charset="-122"/>
              </a:rPr>
              <a:t>编程语言</a:t>
            </a:r>
            <a:r>
              <a:rPr lang="en-US" altLang="zh-CN" sz="2400" dirty="0">
                <a:solidFill>
                  <a:schemeClr val="tx1"/>
                </a:solidFill>
                <a:ea typeface="SimHei" panose="02010609060101010101" pitchFamily="49" charset="-122"/>
              </a:rPr>
              <a:t>)</a:t>
            </a:r>
            <a:r>
              <a:rPr lang="zh-CN" altLang="en-US" sz="2400" dirty="0">
                <a:solidFill>
                  <a:schemeClr val="tx1"/>
                </a:solidFill>
                <a:ea typeface="SimHei" panose="02010609060101010101" pitchFamily="49" charset="-122"/>
              </a:rPr>
              <a:t>级别</a:t>
            </a:r>
          </a:p>
        </p:txBody>
      </p:sp>
      <p:sp>
        <p:nvSpPr>
          <p:cNvPr id="21" name="文本框 20"/>
          <p:cNvSpPr txBox="1"/>
          <p:nvPr/>
        </p:nvSpPr>
        <p:spPr>
          <a:xfrm>
            <a:off x="2186353" y="6085708"/>
            <a:ext cx="7098324"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ea typeface="SimHei" panose="02010609060101010101" pitchFamily="49" charset="-122"/>
              </a:rPr>
              <a:t>JVM/.NET CLI/Parrot</a:t>
            </a:r>
            <a:endParaRPr lang="zh-CN" altLang="en-US" sz="2000" dirty="0">
              <a:ea typeface="SimHei" panose="02010609060101010101" pitchFamily="49" charset="-122"/>
            </a:endParaRPr>
          </a:p>
        </p:txBody>
      </p:sp>
    </p:spTree>
    <p:extLst>
      <p:ext uri="{BB962C8B-B14F-4D97-AF65-F5344CB8AC3E}">
        <p14:creationId xmlns:p14="http://schemas.microsoft.com/office/powerpoint/2010/main" val="2434710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裸机型 vs. 托管型"/>
          <p:cNvSpPr txBox="1">
            <a:spLocks noGrp="1"/>
          </p:cNvSpPr>
          <p:nvPr>
            <p:ph type="title"/>
          </p:nvPr>
        </p:nvSpPr>
        <p:spPr>
          <a:prstGeom prst="rect">
            <a:avLst/>
          </a:prstGeom>
        </p:spPr>
        <p:txBody>
          <a:bodyPr>
            <a:normAutofit/>
          </a:bodyPr>
          <a:lstStyle>
            <a:lvl1pPr>
              <a:defRPr>
                <a:effectLst>
                  <a:outerShdw blurRad="12700" dist="25400" dir="2700000" rotWithShape="0">
                    <a:srgbClr val="DDDDDD"/>
                  </a:outerShdw>
                </a:effectLst>
              </a:defRPr>
            </a:lvl1pPr>
          </a:lstStyle>
          <a:p>
            <a:r>
              <a:rPr lang="zh-CN" altLang="en-US" sz="4800" b="1" dirty="0">
                <a:solidFill>
                  <a:srgbClr val="3E2BFF"/>
                </a:solidFill>
                <a:latin typeface="SimHei" panose="02010609060101010101" pitchFamily="49" charset="-122"/>
                <a:ea typeface="SimHei" panose="02010609060101010101" pitchFamily="49" charset="-122"/>
              </a:rPr>
              <a:t>不同类型虚拟化的实现</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虚拟机</a:t>
            </a:r>
            <a:endParaRPr sz="4800" b="1" dirty="0">
              <a:solidFill>
                <a:srgbClr val="3E2BFF"/>
              </a:solidFill>
              <a:latin typeface="SimHei" panose="02010609060101010101" pitchFamily="49" charset="-122"/>
              <a:ea typeface="SimHei" panose="02010609060101010101" pitchFamily="49" charset="-122"/>
            </a:endParaRPr>
          </a:p>
        </p:txBody>
      </p:sp>
      <p:sp>
        <p:nvSpPr>
          <p:cNvPr id="49" name="Slide Number"/>
          <p:cNvSpPr txBox="1">
            <a:spLocks noGrp="1"/>
          </p:cNvSpPr>
          <p:nvPr>
            <p:ph type="sldNum" sz="quarter" idx="12"/>
          </p:nvPr>
        </p:nvSpPr>
        <p:spPr>
          <a:xfrm>
            <a:off x="8692996" y="5140870"/>
            <a:ext cx="2844800" cy="365125"/>
          </a:xfrm>
          <a:prstGeom prst="rect">
            <a:avLst/>
          </a:prstGeom>
          <a:extLst>
            <a:ext uri="{C572A759-6A51-4108-AA02-DFA0A04FC94B}">
              <ma14:wrappingTextBoxFlag xmlns:ma14="http://schemas.microsoft.com/office/mac/drawingml/2011/main" xmlns="" val="1"/>
            </a:ext>
          </a:extLst>
        </p:spPr>
        <p:txBody>
          <a:bodyPr anchor="b"/>
          <a:lstStyle>
            <a:lvl1pPr algn="ctr">
              <a:defRPr sz="1200">
                <a:solidFill>
                  <a:srgbClr val="B5A788"/>
                </a:solidFill>
                <a:latin typeface="Gill Sans MT"/>
                <a:ea typeface="Gill Sans MT"/>
                <a:cs typeface="Gill Sans MT"/>
                <a:sym typeface="Gill Sans MT"/>
              </a:defRPr>
            </a:lvl1pPr>
          </a:lstStyle>
          <a:p>
            <a:fld id="{86CB4B4D-7CA3-9044-876B-883B54F8677D}" type="slidenum">
              <a:rPr>
                <a:latin typeface="+mn-lt"/>
                <a:ea typeface="SimHei" panose="02010609060101010101" pitchFamily="49" charset="-122"/>
              </a:rPr>
              <a:t>58</a:t>
            </a:fld>
            <a:endParaRPr>
              <a:latin typeface="+mn-lt"/>
              <a:ea typeface="SimHei" panose="02010609060101010101" pitchFamily="49" charset="-122"/>
            </a:endParaRPr>
          </a:p>
        </p:txBody>
      </p:sp>
      <p:sp>
        <p:nvSpPr>
          <p:cNvPr id="50" name="Line"/>
          <p:cNvSpPr/>
          <p:nvPr/>
        </p:nvSpPr>
        <p:spPr>
          <a:xfrm flipH="1">
            <a:off x="4735291" y="1121090"/>
            <a:ext cx="2" cy="3733801"/>
          </a:xfrm>
          <a:prstGeom prst="line">
            <a:avLst/>
          </a:prstGeom>
          <a:ln>
            <a:solidFill>
              <a:srgbClr val="000000"/>
            </a:solidFill>
          </a:ln>
        </p:spPr>
        <p:txBody>
          <a:bodyPr lIns="45719" rIns="45719"/>
          <a:lstStyle/>
          <a:p>
            <a:endParaRPr>
              <a:ea typeface="SimHei" panose="02010609060101010101" pitchFamily="49" charset="-122"/>
            </a:endParaRPr>
          </a:p>
        </p:txBody>
      </p:sp>
      <p:sp>
        <p:nvSpPr>
          <p:cNvPr id="51" name="Line"/>
          <p:cNvSpPr/>
          <p:nvPr/>
        </p:nvSpPr>
        <p:spPr>
          <a:xfrm flipH="1">
            <a:off x="7630892" y="1044890"/>
            <a:ext cx="1" cy="3733801"/>
          </a:xfrm>
          <a:prstGeom prst="line">
            <a:avLst/>
          </a:prstGeom>
          <a:ln>
            <a:solidFill>
              <a:srgbClr val="000000"/>
            </a:solidFill>
          </a:ln>
        </p:spPr>
        <p:txBody>
          <a:bodyPr lIns="45719" rIns="45719"/>
          <a:lstStyle/>
          <a:p>
            <a:endParaRPr>
              <a:ea typeface="SimHei" panose="02010609060101010101" pitchFamily="49" charset="-122"/>
            </a:endParaRPr>
          </a:p>
        </p:txBody>
      </p:sp>
      <p:grpSp>
        <p:nvGrpSpPr>
          <p:cNvPr id="54" name="Group"/>
          <p:cNvGrpSpPr/>
          <p:nvPr/>
        </p:nvGrpSpPr>
        <p:grpSpPr>
          <a:xfrm>
            <a:off x="1763492" y="3710404"/>
            <a:ext cx="2590800" cy="307775"/>
            <a:chOff x="0" y="-216"/>
            <a:chExt cx="2590800" cy="307774"/>
          </a:xfrm>
        </p:grpSpPr>
        <p:sp>
          <p:nvSpPr>
            <p:cNvPr id="52" name="Rectangle"/>
            <p:cNvSpPr/>
            <p:nvPr/>
          </p:nvSpPr>
          <p:spPr>
            <a:xfrm>
              <a:off x="0" y="1269"/>
              <a:ext cx="2590800" cy="304801"/>
            </a:xfrm>
            <a:prstGeom prst="rect">
              <a:avLst/>
            </a:prstGeom>
            <a:solidFill>
              <a:srgbClr val="00FF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53" name="Hardware"/>
            <p:cNvSpPr txBox="1"/>
            <p:nvPr/>
          </p:nvSpPr>
          <p:spPr>
            <a:xfrm>
              <a:off x="885288" y="-216"/>
              <a:ext cx="820223"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Hardware</a:t>
              </a:r>
            </a:p>
          </p:txBody>
        </p:sp>
      </p:grpSp>
      <p:grpSp>
        <p:nvGrpSpPr>
          <p:cNvPr id="57" name="Group"/>
          <p:cNvGrpSpPr/>
          <p:nvPr/>
        </p:nvGrpSpPr>
        <p:grpSpPr>
          <a:xfrm>
            <a:off x="4811492" y="3710404"/>
            <a:ext cx="2590800" cy="307775"/>
            <a:chOff x="0" y="-216"/>
            <a:chExt cx="2590800" cy="307774"/>
          </a:xfrm>
        </p:grpSpPr>
        <p:sp>
          <p:nvSpPr>
            <p:cNvPr id="55" name="Rectangle"/>
            <p:cNvSpPr/>
            <p:nvPr/>
          </p:nvSpPr>
          <p:spPr>
            <a:xfrm>
              <a:off x="0" y="1269"/>
              <a:ext cx="2590800" cy="304801"/>
            </a:xfrm>
            <a:prstGeom prst="rect">
              <a:avLst/>
            </a:prstGeom>
            <a:solidFill>
              <a:srgbClr val="00FF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56" name="Hardware"/>
            <p:cNvSpPr txBox="1"/>
            <p:nvPr/>
          </p:nvSpPr>
          <p:spPr>
            <a:xfrm>
              <a:off x="885288" y="-216"/>
              <a:ext cx="820223"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Hardware</a:t>
              </a:r>
            </a:p>
          </p:txBody>
        </p:sp>
      </p:grpSp>
      <p:grpSp>
        <p:nvGrpSpPr>
          <p:cNvPr id="60" name="Group"/>
          <p:cNvGrpSpPr/>
          <p:nvPr/>
        </p:nvGrpSpPr>
        <p:grpSpPr>
          <a:xfrm>
            <a:off x="7859492" y="3710404"/>
            <a:ext cx="2590800" cy="307775"/>
            <a:chOff x="0" y="-216"/>
            <a:chExt cx="2590800" cy="307774"/>
          </a:xfrm>
        </p:grpSpPr>
        <p:sp>
          <p:nvSpPr>
            <p:cNvPr id="58" name="Rectangle"/>
            <p:cNvSpPr/>
            <p:nvPr/>
          </p:nvSpPr>
          <p:spPr>
            <a:xfrm>
              <a:off x="0" y="1269"/>
              <a:ext cx="2590800" cy="304801"/>
            </a:xfrm>
            <a:prstGeom prst="rect">
              <a:avLst/>
            </a:prstGeom>
            <a:solidFill>
              <a:srgbClr val="00FF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59" name="Hardware"/>
            <p:cNvSpPr txBox="1"/>
            <p:nvPr/>
          </p:nvSpPr>
          <p:spPr>
            <a:xfrm>
              <a:off x="885288" y="-216"/>
              <a:ext cx="820223"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Hardware</a:t>
              </a:r>
            </a:p>
          </p:txBody>
        </p:sp>
      </p:grpSp>
      <p:grpSp>
        <p:nvGrpSpPr>
          <p:cNvPr id="63" name="Group"/>
          <p:cNvGrpSpPr/>
          <p:nvPr/>
        </p:nvGrpSpPr>
        <p:grpSpPr>
          <a:xfrm>
            <a:off x="1763492" y="3253204"/>
            <a:ext cx="2590800" cy="307775"/>
            <a:chOff x="0" y="-216"/>
            <a:chExt cx="2590800" cy="307774"/>
          </a:xfrm>
        </p:grpSpPr>
        <p:sp>
          <p:nvSpPr>
            <p:cNvPr id="61" name="Rectangle"/>
            <p:cNvSpPr/>
            <p:nvPr/>
          </p:nvSpPr>
          <p:spPr>
            <a:xfrm>
              <a:off x="0" y="1269"/>
              <a:ext cx="2590800" cy="304801"/>
            </a:xfrm>
            <a:prstGeom prst="rect">
              <a:avLst/>
            </a:prstGeom>
            <a:solidFill>
              <a:srgbClr val="00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62" name="Host OS"/>
            <p:cNvSpPr txBox="1"/>
            <p:nvPr/>
          </p:nvSpPr>
          <p:spPr>
            <a:xfrm>
              <a:off x="960886" y="-216"/>
              <a:ext cx="669027"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Host OS</a:t>
              </a:r>
            </a:p>
          </p:txBody>
        </p:sp>
      </p:grpSp>
      <p:grpSp>
        <p:nvGrpSpPr>
          <p:cNvPr id="66" name="Group"/>
          <p:cNvGrpSpPr/>
          <p:nvPr/>
        </p:nvGrpSpPr>
        <p:grpSpPr>
          <a:xfrm>
            <a:off x="1763492" y="2796004"/>
            <a:ext cx="2590800" cy="307775"/>
            <a:chOff x="0" y="-216"/>
            <a:chExt cx="2590800" cy="307774"/>
          </a:xfrm>
        </p:grpSpPr>
        <p:sp>
          <p:nvSpPr>
            <p:cNvPr id="64" name="Rectangle"/>
            <p:cNvSpPr/>
            <p:nvPr/>
          </p:nvSpPr>
          <p:spPr>
            <a:xfrm>
              <a:off x="0" y="1269"/>
              <a:ext cx="2590800" cy="304801"/>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65" name="VMM"/>
            <p:cNvSpPr txBox="1"/>
            <p:nvPr/>
          </p:nvSpPr>
          <p:spPr>
            <a:xfrm>
              <a:off x="1044049" y="-216"/>
              <a:ext cx="50270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VMM</a:t>
              </a:r>
            </a:p>
          </p:txBody>
        </p:sp>
      </p:grpSp>
      <p:grpSp>
        <p:nvGrpSpPr>
          <p:cNvPr id="69" name="Group"/>
          <p:cNvGrpSpPr/>
          <p:nvPr/>
        </p:nvGrpSpPr>
        <p:grpSpPr>
          <a:xfrm>
            <a:off x="3135092" y="2338804"/>
            <a:ext cx="1219200" cy="307775"/>
            <a:chOff x="0" y="-216"/>
            <a:chExt cx="1219200" cy="307774"/>
          </a:xfrm>
        </p:grpSpPr>
        <p:sp>
          <p:nvSpPr>
            <p:cNvPr id="67" name="Rectangle"/>
            <p:cNvSpPr/>
            <p:nvPr/>
          </p:nvSpPr>
          <p:spPr>
            <a:xfrm>
              <a:off x="0" y="1269"/>
              <a:ext cx="1219200"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68" name="Guest OS2"/>
            <p:cNvSpPr txBox="1"/>
            <p:nvPr/>
          </p:nvSpPr>
          <p:spPr>
            <a:xfrm>
              <a:off x="183714" y="-216"/>
              <a:ext cx="851770"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OS2</a:t>
              </a:r>
            </a:p>
          </p:txBody>
        </p:sp>
      </p:grpSp>
      <p:grpSp>
        <p:nvGrpSpPr>
          <p:cNvPr id="72" name="Group"/>
          <p:cNvGrpSpPr/>
          <p:nvPr/>
        </p:nvGrpSpPr>
        <p:grpSpPr>
          <a:xfrm>
            <a:off x="1763492" y="2338804"/>
            <a:ext cx="1219200" cy="307775"/>
            <a:chOff x="0" y="-216"/>
            <a:chExt cx="1219200" cy="307774"/>
          </a:xfrm>
        </p:grpSpPr>
        <p:sp>
          <p:nvSpPr>
            <p:cNvPr id="70" name="Rectangle"/>
            <p:cNvSpPr/>
            <p:nvPr/>
          </p:nvSpPr>
          <p:spPr>
            <a:xfrm>
              <a:off x="0" y="1269"/>
              <a:ext cx="1219200"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71" name="Guest OS1"/>
            <p:cNvSpPr txBox="1"/>
            <p:nvPr/>
          </p:nvSpPr>
          <p:spPr>
            <a:xfrm>
              <a:off x="183714" y="-216"/>
              <a:ext cx="851770"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OS1</a:t>
              </a:r>
            </a:p>
          </p:txBody>
        </p:sp>
      </p:grpSp>
      <p:grpSp>
        <p:nvGrpSpPr>
          <p:cNvPr id="75" name="Group"/>
          <p:cNvGrpSpPr/>
          <p:nvPr/>
        </p:nvGrpSpPr>
        <p:grpSpPr>
          <a:xfrm>
            <a:off x="3135092" y="1881604"/>
            <a:ext cx="1219200" cy="307775"/>
            <a:chOff x="0" y="-216"/>
            <a:chExt cx="1219200" cy="307774"/>
          </a:xfrm>
        </p:grpSpPr>
        <p:sp>
          <p:nvSpPr>
            <p:cNvPr id="73" name="Rectangle"/>
            <p:cNvSpPr/>
            <p:nvPr/>
          </p:nvSpPr>
          <p:spPr>
            <a:xfrm>
              <a:off x="0" y="1269"/>
              <a:ext cx="12192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74" name="App"/>
            <p:cNvSpPr txBox="1"/>
            <p:nvPr/>
          </p:nvSpPr>
          <p:spPr>
            <a:xfrm>
              <a:off x="4167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grpSp>
        <p:nvGrpSpPr>
          <p:cNvPr id="78" name="Group"/>
          <p:cNvGrpSpPr/>
          <p:nvPr/>
        </p:nvGrpSpPr>
        <p:grpSpPr>
          <a:xfrm>
            <a:off x="1763492" y="1881604"/>
            <a:ext cx="1219200" cy="307775"/>
            <a:chOff x="0" y="-216"/>
            <a:chExt cx="1219200" cy="307774"/>
          </a:xfrm>
        </p:grpSpPr>
        <p:sp>
          <p:nvSpPr>
            <p:cNvPr id="76" name="Rectangle"/>
            <p:cNvSpPr/>
            <p:nvPr/>
          </p:nvSpPr>
          <p:spPr>
            <a:xfrm>
              <a:off x="0" y="1269"/>
              <a:ext cx="12192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77" name="App"/>
            <p:cNvSpPr txBox="1"/>
            <p:nvPr/>
          </p:nvSpPr>
          <p:spPr>
            <a:xfrm>
              <a:off x="4167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grpSp>
        <p:nvGrpSpPr>
          <p:cNvPr id="81" name="Group"/>
          <p:cNvGrpSpPr/>
          <p:nvPr/>
        </p:nvGrpSpPr>
        <p:grpSpPr>
          <a:xfrm>
            <a:off x="4781777" y="3253204"/>
            <a:ext cx="669027" cy="307775"/>
            <a:chOff x="53492" y="-216"/>
            <a:chExt cx="669026" cy="307774"/>
          </a:xfrm>
        </p:grpSpPr>
        <p:sp>
          <p:nvSpPr>
            <p:cNvPr id="79" name="Rectangle"/>
            <p:cNvSpPr/>
            <p:nvPr/>
          </p:nvSpPr>
          <p:spPr>
            <a:xfrm>
              <a:off x="83206" y="1269"/>
              <a:ext cx="609601" cy="304801"/>
            </a:xfrm>
            <a:prstGeom prst="rect">
              <a:avLst/>
            </a:prstGeom>
            <a:solidFill>
              <a:srgbClr val="00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80" name="Host OS"/>
            <p:cNvSpPr txBox="1"/>
            <p:nvPr/>
          </p:nvSpPr>
          <p:spPr>
            <a:xfrm>
              <a:off x="53492" y="-216"/>
              <a:ext cx="669026"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Host OS</a:t>
              </a:r>
            </a:p>
          </p:txBody>
        </p:sp>
      </p:grpSp>
      <p:grpSp>
        <p:nvGrpSpPr>
          <p:cNvPr id="84" name="Group"/>
          <p:cNvGrpSpPr/>
          <p:nvPr/>
        </p:nvGrpSpPr>
        <p:grpSpPr>
          <a:xfrm>
            <a:off x="5497292" y="3253204"/>
            <a:ext cx="1905000" cy="307775"/>
            <a:chOff x="0" y="-216"/>
            <a:chExt cx="1905000" cy="307774"/>
          </a:xfrm>
        </p:grpSpPr>
        <p:sp>
          <p:nvSpPr>
            <p:cNvPr id="82" name="Rectangle"/>
            <p:cNvSpPr/>
            <p:nvPr/>
          </p:nvSpPr>
          <p:spPr>
            <a:xfrm>
              <a:off x="0" y="1269"/>
              <a:ext cx="1905000" cy="304801"/>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83" name="VMM"/>
            <p:cNvSpPr txBox="1"/>
            <p:nvPr/>
          </p:nvSpPr>
          <p:spPr>
            <a:xfrm>
              <a:off x="701149" y="-216"/>
              <a:ext cx="50270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VMM</a:t>
              </a:r>
            </a:p>
          </p:txBody>
        </p:sp>
      </p:grpSp>
      <p:grpSp>
        <p:nvGrpSpPr>
          <p:cNvPr id="87" name="Group"/>
          <p:cNvGrpSpPr/>
          <p:nvPr/>
        </p:nvGrpSpPr>
        <p:grpSpPr>
          <a:xfrm>
            <a:off x="5497292" y="2796004"/>
            <a:ext cx="914403" cy="307775"/>
            <a:chOff x="34638" y="-216"/>
            <a:chExt cx="914401" cy="307774"/>
          </a:xfrm>
        </p:grpSpPr>
        <p:sp>
          <p:nvSpPr>
            <p:cNvPr id="85" name="Rectangle"/>
            <p:cNvSpPr/>
            <p:nvPr/>
          </p:nvSpPr>
          <p:spPr>
            <a:xfrm>
              <a:off x="34638" y="1269"/>
              <a:ext cx="914401"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86" name="Guest OS1"/>
            <p:cNvSpPr txBox="1"/>
            <p:nvPr/>
          </p:nvSpPr>
          <p:spPr>
            <a:xfrm>
              <a:off x="65953" y="-216"/>
              <a:ext cx="851768"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OS1</a:t>
              </a:r>
            </a:p>
          </p:txBody>
        </p:sp>
      </p:grpSp>
      <p:grpSp>
        <p:nvGrpSpPr>
          <p:cNvPr id="90" name="Group"/>
          <p:cNvGrpSpPr/>
          <p:nvPr/>
        </p:nvGrpSpPr>
        <p:grpSpPr>
          <a:xfrm>
            <a:off x="5497292" y="2415004"/>
            <a:ext cx="914400" cy="307775"/>
            <a:chOff x="0" y="-216"/>
            <a:chExt cx="914400" cy="307774"/>
          </a:xfrm>
        </p:grpSpPr>
        <p:sp>
          <p:nvSpPr>
            <p:cNvPr id="88" name="Rectangle"/>
            <p:cNvSpPr/>
            <p:nvPr/>
          </p:nvSpPr>
          <p:spPr>
            <a:xfrm>
              <a:off x="0" y="1269"/>
              <a:ext cx="9144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89" name="App"/>
            <p:cNvSpPr txBox="1"/>
            <p:nvPr/>
          </p:nvSpPr>
          <p:spPr>
            <a:xfrm>
              <a:off x="2643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grpSp>
        <p:nvGrpSpPr>
          <p:cNvPr id="93" name="Group"/>
          <p:cNvGrpSpPr/>
          <p:nvPr/>
        </p:nvGrpSpPr>
        <p:grpSpPr>
          <a:xfrm>
            <a:off x="6487892" y="2796004"/>
            <a:ext cx="914403" cy="307775"/>
            <a:chOff x="34638" y="-216"/>
            <a:chExt cx="914401" cy="307774"/>
          </a:xfrm>
        </p:grpSpPr>
        <p:sp>
          <p:nvSpPr>
            <p:cNvPr id="91" name="Rectangle"/>
            <p:cNvSpPr/>
            <p:nvPr/>
          </p:nvSpPr>
          <p:spPr>
            <a:xfrm>
              <a:off x="34638" y="1269"/>
              <a:ext cx="914401"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92" name="Guest OS2"/>
            <p:cNvSpPr txBox="1"/>
            <p:nvPr/>
          </p:nvSpPr>
          <p:spPr>
            <a:xfrm>
              <a:off x="65953" y="-216"/>
              <a:ext cx="851768"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OS2</a:t>
              </a:r>
            </a:p>
          </p:txBody>
        </p:sp>
      </p:grpSp>
      <p:grpSp>
        <p:nvGrpSpPr>
          <p:cNvPr id="96" name="Group"/>
          <p:cNvGrpSpPr/>
          <p:nvPr/>
        </p:nvGrpSpPr>
        <p:grpSpPr>
          <a:xfrm>
            <a:off x="6487892" y="2415004"/>
            <a:ext cx="914400" cy="307775"/>
            <a:chOff x="0" y="-216"/>
            <a:chExt cx="914400" cy="307774"/>
          </a:xfrm>
        </p:grpSpPr>
        <p:sp>
          <p:nvSpPr>
            <p:cNvPr id="94" name="Rectangle"/>
            <p:cNvSpPr/>
            <p:nvPr/>
          </p:nvSpPr>
          <p:spPr>
            <a:xfrm>
              <a:off x="0" y="1269"/>
              <a:ext cx="9144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95" name="App"/>
            <p:cNvSpPr txBox="1"/>
            <p:nvPr/>
          </p:nvSpPr>
          <p:spPr>
            <a:xfrm>
              <a:off x="2643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sp>
        <p:nvSpPr>
          <p:cNvPr id="97" name="VMware Workstation…"/>
          <p:cNvSpPr txBox="1"/>
          <p:nvPr/>
        </p:nvSpPr>
        <p:spPr>
          <a:xfrm>
            <a:off x="1966589" y="4510403"/>
            <a:ext cx="2313195" cy="1015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VMware Workstation</a:t>
            </a:r>
          </a:p>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Virtual Box</a:t>
            </a:r>
          </a:p>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Microsoft </a:t>
            </a:r>
            <a:r>
              <a:rPr sz="2000" dirty="0" err="1">
                <a:ea typeface="SimHei" panose="02010609060101010101" pitchFamily="49" charset="-122"/>
                <a:cs typeface="Times New Roman" panose="02020603050405020304" pitchFamily="18" charset="0"/>
              </a:rPr>
              <a:t>VirtualPC</a:t>
            </a:r>
            <a:endParaRPr sz="2000" dirty="0">
              <a:ea typeface="SimHei" panose="02010609060101010101" pitchFamily="49" charset="-122"/>
              <a:cs typeface="Times New Roman" panose="02020603050405020304" pitchFamily="18" charset="0"/>
            </a:endParaRPr>
          </a:p>
        </p:txBody>
      </p:sp>
      <p:sp>
        <p:nvSpPr>
          <p:cNvPr id="98" name="Microsoft Virtual Server…"/>
          <p:cNvSpPr txBox="1"/>
          <p:nvPr/>
        </p:nvSpPr>
        <p:spPr>
          <a:xfrm>
            <a:off x="4897227" y="4496114"/>
            <a:ext cx="2565379" cy="70788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Microsoft Virtual Server</a:t>
            </a:r>
          </a:p>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KVM</a:t>
            </a:r>
          </a:p>
        </p:txBody>
      </p:sp>
      <p:grpSp>
        <p:nvGrpSpPr>
          <p:cNvPr id="101" name="Group"/>
          <p:cNvGrpSpPr/>
          <p:nvPr/>
        </p:nvGrpSpPr>
        <p:grpSpPr>
          <a:xfrm>
            <a:off x="7859492" y="3253204"/>
            <a:ext cx="2590800" cy="307775"/>
            <a:chOff x="0" y="-216"/>
            <a:chExt cx="2590800" cy="307774"/>
          </a:xfrm>
        </p:grpSpPr>
        <p:sp>
          <p:nvSpPr>
            <p:cNvPr id="99" name="Rectangle"/>
            <p:cNvSpPr/>
            <p:nvPr/>
          </p:nvSpPr>
          <p:spPr>
            <a:xfrm>
              <a:off x="0" y="1269"/>
              <a:ext cx="2590800" cy="304801"/>
            </a:xfrm>
            <a:prstGeom prst="rect">
              <a:avLst/>
            </a:prstGeom>
            <a:solidFill>
              <a:srgbClr val="FF0000"/>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100" name="VMM"/>
            <p:cNvSpPr txBox="1"/>
            <p:nvPr/>
          </p:nvSpPr>
          <p:spPr>
            <a:xfrm>
              <a:off x="1044049" y="-216"/>
              <a:ext cx="50270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VMM</a:t>
              </a:r>
            </a:p>
          </p:txBody>
        </p:sp>
      </p:grpSp>
      <p:grpSp>
        <p:nvGrpSpPr>
          <p:cNvPr id="104" name="Group"/>
          <p:cNvGrpSpPr/>
          <p:nvPr/>
        </p:nvGrpSpPr>
        <p:grpSpPr>
          <a:xfrm>
            <a:off x="9231092" y="2796004"/>
            <a:ext cx="1219200" cy="307775"/>
            <a:chOff x="0" y="-216"/>
            <a:chExt cx="1219200" cy="307774"/>
          </a:xfrm>
        </p:grpSpPr>
        <p:sp>
          <p:nvSpPr>
            <p:cNvPr id="102" name="Rectangle"/>
            <p:cNvSpPr/>
            <p:nvPr/>
          </p:nvSpPr>
          <p:spPr>
            <a:xfrm>
              <a:off x="0" y="1269"/>
              <a:ext cx="1219200"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103" name="Guest OS2"/>
            <p:cNvSpPr txBox="1"/>
            <p:nvPr/>
          </p:nvSpPr>
          <p:spPr>
            <a:xfrm>
              <a:off x="183714" y="-216"/>
              <a:ext cx="851770"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OS2</a:t>
              </a:r>
            </a:p>
          </p:txBody>
        </p:sp>
      </p:grpSp>
      <p:grpSp>
        <p:nvGrpSpPr>
          <p:cNvPr id="107" name="Group"/>
          <p:cNvGrpSpPr/>
          <p:nvPr/>
        </p:nvGrpSpPr>
        <p:grpSpPr>
          <a:xfrm>
            <a:off x="7859492" y="2796004"/>
            <a:ext cx="1219200" cy="307775"/>
            <a:chOff x="0" y="-216"/>
            <a:chExt cx="1219200" cy="307774"/>
          </a:xfrm>
        </p:grpSpPr>
        <p:sp>
          <p:nvSpPr>
            <p:cNvPr id="105" name="Rectangle"/>
            <p:cNvSpPr/>
            <p:nvPr/>
          </p:nvSpPr>
          <p:spPr>
            <a:xfrm>
              <a:off x="0" y="1269"/>
              <a:ext cx="1219200" cy="304801"/>
            </a:xfrm>
            <a:prstGeom prst="rect">
              <a:avLst/>
            </a:prstGeom>
            <a:solidFill>
              <a:srgbClr val="CCFFFF"/>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106" name="Guest OS1"/>
            <p:cNvSpPr txBox="1"/>
            <p:nvPr/>
          </p:nvSpPr>
          <p:spPr>
            <a:xfrm>
              <a:off x="183714" y="-216"/>
              <a:ext cx="851770"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Guest OS1</a:t>
              </a:r>
            </a:p>
          </p:txBody>
        </p:sp>
      </p:grpSp>
      <p:grpSp>
        <p:nvGrpSpPr>
          <p:cNvPr id="110" name="Group"/>
          <p:cNvGrpSpPr/>
          <p:nvPr/>
        </p:nvGrpSpPr>
        <p:grpSpPr>
          <a:xfrm>
            <a:off x="9231092" y="2338804"/>
            <a:ext cx="1219200" cy="307775"/>
            <a:chOff x="0" y="-216"/>
            <a:chExt cx="1219200" cy="307774"/>
          </a:xfrm>
        </p:grpSpPr>
        <p:sp>
          <p:nvSpPr>
            <p:cNvPr id="108" name="Rectangle"/>
            <p:cNvSpPr/>
            <p:nvPr/>
          </p:nvSpPr>
          <p:spPr>
            <a:xfrm>
              <a:off x="0" y="1269"/>
              <a:ext cx="12192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109" name="App"/>
            <p:cNvSpPr txBox="1"/>
            <p:nvPr/>
          </p:nvSpPr>
          <p:spPr>
            <a:xfrm>
              <a:off x="4167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grpSp>
        <p:nvGrpSpPr>
          <p:cNvPr id="113" name="Group"/>
          <p:cNvGrpSpPr/>
          <p:nvPr/>
        </p:nvGrpSpPr>
        <p:grpSpPr>
          <a:xfrm>
            <a:off x="7859492" y="2338804"/>
            <a:ext cx="1219200" cy="307775"/>
            <a:chOff x="0" y="-216"/>
            <a:chExt cx="1219200" cy="307774"/>
          </a:xfrm>
        </p:grpSpPr>
        <p:sp>
          <p:nvSpPr>
            <p:cNvPr id="111" name="Rectangle"/>
            <p:cNvSpPr/>
            <p:nvPr/>
          </p:nvSpPr>
          <p:spPr>
            <a:xfrm>
              <a:off x="0" y="1269"/>
              <a:ext cx="1219200" cy="304801"/>
            </a:xfrm>
            <a:prstGeom prst="rect">
              <a:avLst/>
            </a:prstGeom>
            <a:solidFill>
              <a:srgbClr val="FFFF99"/>
            </a:solidFill>
            <a:ln w="9525" cap="flat">
              <a:solidFill>
                <a:srgbClr val="000000"/>
              </a:solidFill>
              <a:prstDash val="solid"/>
              <a:round/>
            </a:ln>
            <a:effectLst/>
          </p:spPr>
          <p:txBody>
            <a:bodyPr wrap="square" lIns="45719" tIns="45719" rIns="45719" bIns="45719" numCol="1" anchor="ctr">
              <a:noAutofit/>
            </a:bodyPr>
            <a:lstStyle/>
            <a:p>
              <a:pPr algn="ctr">
                <a:defRPr sz="1400">
                  <a:latin typeface="Gill Sans MT"/>
                  <a:ea typeface="Gill Sans MT"/>
                  <a:cs typeface="Gill Sans MT"/>
                  <a:sym typeface="Gill Sans MT"/>
                </a:defRPr>
              </a:pPr>
              <a:endParaRPr sz="1400">
                <a:ea typeface="SimHei" panose="02010609060101010101" pitchFamily="49" charset="-122"/>
              </a:endParaRPr>
            </a:p>
          </p:txBody>
        </p:sp>
        <p:sp>
          <p:nvSpPr>
            <p:cNvPr id="112" name="App"/>
            <p:cNvSpPr txBox="1"/>
            <p:nvPr/>
          </p:nvSpPr>
          <p:spPr>
            <a:xfrm>
              <a:off x="416759" y="-216"/>
              <a:ext cx="385681" cy="3077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400">
                  <a:latin typeface="Gill Sans MT"/>
                  <a:ea typeface="Gill Sans MT"/>
                  <a:cs typeface="Gill Sans MT"/>
                  <a:sym typeface="Gill Sans MT"/>
                </a:defRPr>
              </a:lvl1pPr>
            </a:lstStyle>
            <a:p>
              <a:r>
                <a:rPr>
                  <a:latin typeface="+mn-lt"/>
                  <a:ea typeface="SimHei" panose="02010609060101010101" pitchFamily="49" charset="-122"/>
                </a:rPr>
                <a:t>App</a:t>
              </a:r>
            </a:p>
          </p:txBody>
        </p:sp>
      </p:grpSp>
      <p:sp>
        <p:nvSpPr>
          <p:cNvPr id="114" name="VMware ESX Server…"/>
          <p:cNvSpPr txBox="1"/>
          <p:nvPr/>
        </p:nvSpPr>
        <p:spPr>
          <a:xfrm>
            <a:off x="7912527" y="4515153"/>
            <a:ext cx="2286841" cy="1015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VMware ESX Server</a:t>
            </a:r>
          </a:p>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Xen</a:t>
            </a:r>
          </a:p>
          <a:p>
            <a:pPr algn="ctr">
              <a:defRPr sz="2000">
                <a:latin typeface="Gill Sans MT"/>
                <a:ea typeface="Gill Sans MT"/>
                <a:cs typeface="Gill Sans MT"/>
                <a:sym typeface="Gill Sans MT"/>
              </a:defRPr>
            </a:pPr>
            <a:r>
              <a:rPr sz="2000" dirty="0">
                <a:ea typeface="SimHei" panose="02010609060101010101" pitchFamily="49" charset="-122"/>
                <a:cs typeface="Times New Roman" panose="02020603050405020304" pitchFamily="18" charset="0"/>
              </a:rPr>
              <a:t>Microsoft Hyper-V</a:t>
            </a:r>
          </a:p>
        </p:txBody>
      </p:sp>
      <p:sp>
        <p:nvSpPr>
          <p:cNvPr id="115" name="托管型…"/>
          <p:cNvSpPr txBox="1"/>
          <p:nvPr/>
        </p:nvSpPr>
        <p:spPr>
          <a:xfrm>
            <a:off x="2157834" y="1267565"/>
            <a:ext cx="1996906"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defRPr>
                <a:solidFill>
                  <a:schemeClr val="accent2"/>
                </a:solidFill>
                <a:effectLst>
                  <a:outerShdw blurRad="12700" dist="25400" dir="2700000" rotWithShape="0">
                    <a:srgbClr val="DDDDDD"/>
                  </a:outerShdw>
                </a:effectLst>
              </a:defRPr>
            </a:pPr>
            <a:r>
              <a:rPr sz="2400" dirty="0" err="1">
                <a:solidFill>
                  <a:srgbClr val="3E2BFF"/>
                </a:solidFill>
                <a:ea typeface="SimHei" panose="02010609060101010101" pitchFamily="49" charset="-122"/>
              </a:rPr>
              <a:t>托管型</a:t>
            </a:r>
            <a:r>
              <a:rPr sz="2400" dirty="0">
                <a:solidFill>
                  <a:srgbClr val="3E2BFF"/>
                </a:solidFill>
                <a:ea typeface="SimHei" panose="02010609060101010101" pitchFamily="49" charset="-122"/>
              </a:rPr>
              <a:t>(II型)</a:t>
            </a:r>
          </a:p>
        </p:txBody>
      </p:sp>
      <p:sp>
        <p:nvSpPr>
          <p:cNvPr id="116" name="裸机型…"/>
          <p:cNvSpPr txBox="1"/>
          <p:nvPr/>
        </p:nvSpPr>
        <p:spPr>
          <a:xfrm>
            <a:off x="8199514" y="1267565"/>
            <a:ext cx="2015935"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a:solidFill>
                  <a:schemeClr val="accent2"/>
                </a:solidFill>
                <a:effectLst>
                  <a:outerShdw blurRad="12700" dist="25400" dir="2700000" rotWithShape="0">
                    <a:srgbClr val="DDDDDD"/>
                  </a:outerShdw>
                </a:effectLst>
              </a:defRPr>
            </a:pPr>
            <a:r>
              <a:rPr sz="2400" dirty="0" err="1">
                <a:solidFill>
                  <a:srgbClr val="3E2BFF"/>
                </a:solidFill>
                <a:ea typeface="SimHei" panose="02010609060101010101" pitchFamily="49" charset="-122"/>
              </a:rPr>
              <a:t>裸机型</a:t>
            </a:r>
            <a:r>
              <a:rPr sz="2400" dirty="0" err="1">
                <a:solidFill>
                  <a:srgbClr val="3E2BFF"/>
                </a:solidFill>
                <a:ea typeface="SimHei" panose="02010609060101010101" pitchFamily="49" charset="-122"/>
                <a:cs typeface="Times New Roman" panose="02020603050405020304" pitchFamily="18" charset="0"/>
                <a:sym typeface="MS PGothic"/>
              </a:rPr>
              <a:t>（I</a:t>
            </a:r>
            <a:r>
              <a:rPr sz="2400" dirty="0" err="1">
                <a:solidFill>
                  <a:srgbClr val="3E2BFF"/>
                </a:solidFill>
                <a:ea typeface="SimHei" panose="02010609060101010101" pitchFamily="49" charset="-122"/>
                <a:cs typeface="MS PGothic"/>
                <a:sym typeface="MS PGothic"/>
              </a:rPr>
              <a:t>型</a:t>
            </a:r>
            <a:r>
              <a:rPr sz="2400" dirty="0">
                <a:solidFill>
                  <a:srgbClr val="3E2BFF"/>
                </a:solidFill>
                <a:ea typeface="SimHei" panose="02010609060101010101" pitchFamily="49" charset="-122"/>
                <a:cs typeface="Times New Roman" panose="02020603050405020304" pitchFamily="18" charset="0"/>
                <a:sym typeface="MS PGothic"/>
              </a:rPr>
              <a:t>）</a:t>
            </a:r>
          </a:p>
        </p:txBody>
      </p:sp>
      <p:sp>
        <p:nvSpPr>
          <p:cNvPr id="117" name="混合型"/>
          <p:cNvSpPr txBox="1"/>
          <p:nvPr/>
        </p:nvSpPr>
        <p:spPr>
          <a:xfrm>
            <a:off x="5778450" y="1267565"/>
            <a:ext cx="1015661"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1800">
                <a:solidFill>
                  <a:schemeClr val="accent2"/>
                </a:solidFill>
                <a:effectLst>
                  <a:outerShdw blurRad="12700" dist="25400" dir="2700000" rotWithShape="0">
                    <a:srgbClr val="DDDDDD"/>
                  </a:outerShdw>
                </a:effectLst>
              </a:defRPr>
            </a:lvl1pPr>
          </a:lstStyle>
          <a:p>
            <a:r>
              <a:rPr sz="2400" dirty="0">
                <a:solidFill>
                  <a:srgbClr val="3E2BFF"/>
                </a:solidFill>
                <a:ea typeface="SimHei" panose="02010609060101010101" pitchFamily="49" charset="-122"/>
              </a:rPr>
              <a:t>混合型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软件方案的演变*"/>
          <p:cNvSpPr txBox="1">
            <a:spLocks noGrp="1"/>
          </p:cNvSpPr>
          <p:nvPr>
            <p:ph type="title"/>
          </p:nvPr>
        </p:nvSpPr>
        <p:spPr>
          <a:prstGeom prst="rect">
            <a:avLst/>
          </a:prstGeom>
        </p:spPr>
        <p:txBody>
          <a:bodyPr>
            <a:normAutofit/>
          </a:bodyPr>
          <a:lstStyle>
            <a:lvl1pPr>
              <a:defRPr sz="3800"/>
            </a:lvl1pPr>
          </a:lstStyle>
          <a:p>
            <a:r>
              <a:rPr sz="4800" b="1" dirty="0" err="1">
                <a:solidFill>
                  <a:srgbClr val="3E2BFF"/>
                </a:solidFill>
                <a:latin typeface="SimHei" panose="02010609060101010101" pitchFamily="49" charset="-122"/>
                <a:ea typeface="SimHei" panose="02010609060101010101" pitchFamily="49" charset="-122"/>
              </a:rPr>
              <a:t>软件方案的演变</a:t>
            </a:r>
            <a:endParaRPr sz="4800" dirty="0">
              <a:solidFill>
                <a:srgbClr val="3E2BFF"/>
              </a:solidFill>
            </a:endParaRPr>
          </a:p>
        </p:txBody>
      </p:sp>
      <p:sp>
        <p:nvSpPr>
          <p:cNvPr id="120" name="第一代: 全虚拟化 (二进制翻译)…"/>
          <p:cNvSpPr txBox="1"/>
          <p:nvPr/>
        </p:nvSpPr>
        <p:spPr>
          <a:xfrm>
            <a:off x="1965325" y="1374776"/>
            <a:ext cx="2794000" cy="13542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342900" indent="-342900">
              <a:spcBef>
                <a:spcPts val="400"/>
              </a:spcBef>
              <a:buSzPct val="100000"/>
              <a:buChar char="•"/>
              <a:defRPr sz="2000">
                <a:solidFill>
                  <a:srgbClr val="0660A9"/>
                </a:solidFill>
              </a:defRPr>
            </a:pPr>
            <a:r>
              <a:rPr sz="2000" b="1" dirty="0">
                <a:solidFill>
                  <a:srgbClr val="000000"/>
                </a:solidFill>
                <a:ea typeface="黑体" panose="02010609060101010101" pitchFamily="49" charset="-122"/>
              </a:rPr>
              <a:t>第一代: 全虚拟化</a:t>
            </a:r>
          </a:p>
          <a:p>
            <a:pPr marL="774700" lvl="1" indent="-317500">
              <a:spcBef>
                <a:spcPts val="400"/>
              </a:spcBef>
              <a:buSzPct val="100000"/>
              <a:buChar char="–"/>
              <a:defRPr sz="1800">
                <a:solidFill>
                  <a:srgbClr val="0660A9"/>
                </a:solidFill>
              </a:defRPr>
            </a:pPr>
            <a:r>
              <a:rPr lang="zh-CN" altLang="en-US" sz="2000" dirty="0">
                <a:solidFill>
                  <a:srgbClr val="000000"/>
                </a:solidFill>
                <a:ea typeface="黑体" panose="02010609060101010101" pitchFamily="49" charset="-122"/>
              </a:rPr>
              <a:t>二进制翻译</a:t>
            </a:r>
          </a:p>
          <a:p>
            <a:pPr marL="774700" lvl="1" indent="-317500">
              <a:spcBef>
                <a:spcPts val="400"/>
              </a:spcBef>
              <a:buSzPct val="100000"/>
              <a:buChar char="–"/>
              <a:defRPr sz="1800">
                <a:solidFill>
                  <a:srgbClr val="0660A9"/>
                </a:solidFill>
              </a:defRPr>
            </a:pPr>
            <a:r>
              <a:rPr sz="2000" dirty="0" err="1">
                <a:solidFill>
                  <a:srgbClr val="000000"/>
                </a:solidFill>
                <a:ea typeface="黑体" panose="02010609060101010101" pitchFamily="49" charset="-122"/>
              </a:rPr>
              <a:t>纯软件</a:t>
            </a:r>
            <a:r>
              <a:rPr dirty="0" err="1">
                <a:solidFill>
                  <a:srgbClr val="000000"/>
                </a:solidFill>
                <a:ea typeface="黑体" panose="02010609060101010101" pitchFamily="49" charset="-122"/>
              </a:rPr>
              <a:t>模拟</a:t>
            </a:r>
            <a:endParaRPr lang="en-US" altLang="zh-CN" dirty="0">
              <a:solidFill>
                <a:srgbClr val="000000"/>
              </a:solidFill>
              <a:ea typeface="黑体" panose="02010609060101010101" pitchFamily="49" charset="-122"/>
            </a:endParaRPr>
          </a:p>
          <a:p>
            <a:pPr marL="774700" lvl="1" indent="-317500">
              <a:spcBef>
                <a:spcPts val="400"/>
              </a:spcBef>
              <a:buSzPct val="100000"/>
              <a:buChar char="–"/>
              <a:defRPr sz="1800">
                <a:solidFill>
                  <a:srgbClr val="0660A9"/>
                </a:solidFill>
              </a:defRPr>
            </a:pPr>
            <a:r>
              <a:rPr dirty="0">
                <a:solidFill>
                  <a:srgbClr val="000000"/>
                </a:solidFill>
                <a:ea typeface="黑体" panose="02010609060101010101" pitchFamily="49" charset="-122"/>
              </a:rPr>
              <a:t>VMware, Microsoft</a:t>
            </a:r>
          </a:p>
        </p:txBody>
      </p:sp>
      <p:grpSp>
        <p:nvGrpSpPr>
          <p:cNvPr id="126" name="Group"/>
          <p:cNvGrpSpPr/>
          <p:nvPr/>
        </p:nvGrpSpPr>
        <p:grpSpPr>
          <a:xfrm>
            <a:off x="3959223" y="5541962"/>
            <a:ext cx="4024316" cy="358776"/>
            <a:chOff x="-1" y="0"/>
            <a:chExt cx="4024314" cy="358775"/>
          </a:xfrm>
        </p:grpSpPr>
        <p:grpSp>
          <p:nvGrpSpPr>
            <p:cNvPr id="124" name="Group"/>
            <p:cNvGrpSpPr/>
            <p:nvPr/>
          </p:nvGrpSpPr>
          <p:grpSpPr>
            <a:xfrm>
              <a:off x="-1" y="0"/>
              <a:ext cx="4024314" cy="358775"/>
              <a:chOff x="0" y="0"/>
              <a:chExt cx="4024312" cy="358775"/>
            </a:xfrm>
          </p:grpSpPr>
          <p:sp>
            <p:nvSpPr>
              <p:cNvPr id="121" name="Shape"/>
              <p:cNvSpPr/>
              <p:nvPr/>
            </p:nvSpPr>
            <p:spPr>
              <a:xfrm>
                <a:off x="628798" y="0"/>
                <a:ext cx="3395515" cy="358775"/>
              </a:xfrm>
              <a:custGeom>
                <a:avLst/>
                <a:gdLst/>
                <a:ahLst/>
                <a:cxnLst>
                  <a:cxn ang="0">
                    <a:pos x="wd2" y="hd2"/>
                  </a:cxn>
                  <a:cxn ang="5400000">
                    <a:pos x="wd2" y="hd2"/>
                  </a:cxn>
                  <a:cxn ang="10800000">
                    <a:pos x="wd2" y="hd2"/>
                  </a:cxn>
                  <a:cxn ang="16200000">
                    <a:pos x="wd2" y="hd2"/>
                  </a:cxn>
                </a:cxnLst>
                <a:rect l="0" t="0" r="r" b="b"/>
                <a:pathLst>
                  <a:path w="21600" h="21600" extrusionOk="0">
                    <a:moveTo>
                      <a:pt x="17842" y="0"/>
                    </a:moveTo>
                    <a:lnTo>
                      <a:pt x="17842" y="4235"/>
                    </a:lnTo>
                    <a:lnTo>
                      <a:pt x="0" y="4235"/>
                    </a:lnTo>
                    <a:lnTo>
                      <a:pt x="0" y="17365"/>
                    </a:lnTo>
                    <a:lnTo>
                      <a:pt x="17842" y="17365"/>
                    </a:lnTo>
                    <a:lnTo>
                      <a:pt x="17842" y="21600"/>
                    </a:lnTo>
                    <a:lnTo>
                      <a:pt x="21600" y="10800"/>
                    </a:lnTo>
                    <a:lnTo>
                      <a:pt x="17842" y="0"/>
                    </a:lnTo>
                    <a:close/>
                  </a:path>
                </a:pathLst>
              </a:custGeom>
              <a:solidFill>
                <a:srgbClr val="EAEAEA"/>
              </a:solidFill>
              <a:ln w="12700" cap="flat">
                <a:noFill/>
                <a:miter lim="400000"/>
              </a:ln>
              <a:effectLst/>
            </p:spPr>
            <p:txBody>
              <a:bodyPr wrap="square" lIns="45719" tIns="45719" rIns="45719" bIns="45719" numCol="1" anchor="ctr">
                <a:noAutofit/>
              </a:bodyPr>
              <a:lstStyle/>
              <a:p>
                <a:pPr algn="ctr">
                  <a:defRPr sz="1600"/>
                </a:pPr>
                <a:endParaRPr sz="1600"/>
              </a:p>
            </p:txBody>
          </p:sp>
          <p:sp>
            <p:nvSpPr>
              <p:cNvPr id="122" name="Rectangle"/>
              <p:cNvSpPr/>
              <p:nvPr/>
            </p:nvSpPr>
            <p:spPr>
              <a:xfrm>
                <a:off x="251519" y="70343"/>
                <a:ext cx="251521" cy="218089"/>
              </a:xfrm>
              <a:prstGeom prst="rect">
                <a:avLst/>
              </a:prstGeom>
              <a:solidFill>
                <a:srgbClr val="EAEAEA"/>
              </a:solidFill>
              <a:ln w="12700" cap="flat">
                <a:noFill/>
                <a:miter lim="400000"/>
              </a:ln>
              <a:effectLst/>
            </p:spPr>
            <p:txBody>
              <a:bodyPr wrap="square" lIns="45719" tIns="45719" rIns="45719" bIns="45719" numCol="1" anchor="ctr">
                <a:noAutofit/>
              </a:bodyPr>
              <a:lstStyle/>
              <a:p>
                <a:pPr algn="ctr">
                  <a:defRPr sz="1600"/>
                </a:pPr>
                <a:endParaRPr sz="1600"/>
              </a:p>
            </p:txBody>
          </p:sp>
          <p:sp>
            <p:nvSpPr>
              <p:cNvPr id="123" name="Rectangle"/>
              <p:cNvSpPr/>
              <p:nvPr/>
            </p:nvSpPr>
            <p:spPr>
              <a:xfrm>
                <a:off x="-1" y="70343"/>
                <a:ext cx="125761" cy="218089"/>
              </a:xfrm>
              <a:prstGeom prst="rect">
                <a:avLst/>
              </a:prstGeom>
              <a:solidFill>
                <a:srgbClr val="EAEAEA"/>
              </a:solidFill>
              <a:ln w="12700" cap="flat">
                <a:noFill/>
                <a:miter lim="400000"/>
              </a:ln>
              <a:effectLst/>
            </p:spPr>
            <p:txBody>
              <a:bodyPr wrap="square" lIns="45719" tIns="45719" rIns="45719" bIns="45719" numCol="1" anchor="ctr">
                <a:noAutofit/>
              </a:bodyPr>
              <a:lstStyle/>
              <a:p>
                <a:pPr algn="ctr">
                  <a:defRPr sz="1600"/>
                </a:pPr>
                <a:endParaRPr sz="1600"/>
              </a:p>
            </p:txBody>
          </p:sp>
        </p:grpSp>
        <p:sp>
          <p:nvSpPr>
            <p:cNvPr id="125" name="Time"/>
            <p:cNvSpPr txBox="1"/>
            <p:nvPr/>
          </p:nvSpPr>
          <p:spPr>
            <a:xfrm>
              <a:off x="1885182" y="10112"/>
              <a:ext cx="523539" cy="3385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vl1pPr>
            </a:lstStyle>
            <a:p>
              <a:r>
                <a:t>Time</a:t>
              </a:r>
            </a:p>
          </p:txBody>
        </p:sp>
      </p:grpSp>
      <p:sp>
        <p:nvSpPr>
          <p:cNvPr id="127" name="第三代: 硬件辅助虚拟化…"/>
          <p:cNvSpPr txBox="1"/>
          <p:nvPr/>
        </p:nvSpPr>
        <p:spPr>
          <a:xfrm>
            <a:off x="7370762" y="1374776"/>
            <a:ext cx="3279821" cy="13336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42900" indent="-342900">
              <a:spcBef>
                <a:spcPts val="400"/>
              </a:spcBef>
              <a:buSzPct val="100000"/>
              <a:buChar char="•"/>
              <a:defRPr sz="2000">
                <a:solidFill>
                  <a:srgbClr val="0660A9"/>
                </a:solidFill>
              </a:defRPr>
            </a:pPr>
            <a:r>
              <a:rPr sz="2000" b="1" dirty="0">
                <a:solidFill>
                  <a:srgbClr val="000000"/>
                </a:solidFill>
                <a:ea typeface="黑体" panose="02010609060101010101" pitchFamily="49" charset="-122"/>
              </a:rPr>
              <a:t>第三代: 硬件辅助虚拟化</a:t>
            </a:r>
          </a:p>
          <a:p>
            <a:pPr marL="774700" lvl="1" indent="-317500">
              <a:spcBef>
                <a:spcPts val="400"/>
              </a:spcBef>
              <a:buSzPct val="100000"/>
              <a:buChar char="–"/>
              <a:defRPr sz="1800">
                <a:solidFill>
                  <a:srgbClr val="0660A9"/>
                </a:solidFill>
              </a:defRPr>
            </a:pPr>
            <a:r>
              <a:rPr sz="2000" dirty="0" err="1">
                <a:solidFill>
                  <a:srgbClr val="000000"/>
                </a:solidFill>
                <a:ea typeface="黑体" panose="02010609060101010101" pitchFamily="49" charset="-122"/>
              </a:rPr>
              <a:t>无需修改客户机</a:t>
            </a:r>
            <a:endParaRPr lang="en-US" altLang="zh-CN" sz="2000" dirty="0">
              <a:solidFill>
                <a:srgbClr val="000000"/>
              </a:solidFill>
              <a:ea typeface="黑体" panose="02010609060101010101" pitchFamily="49" charset="-122"/>
            </a:endParaRPr>
          </a:p>
          <a:p>
            <a:pPr marL="774700" lvl="1" indent="-317500">
              <a:spcBef>
                <a:spcPts val="400"/>
              </a:spcBef>
              <a:buSzPct val="100000"/>
              <a:buChar char="–"/>
              <a:defRPr sz="1800">
                <a:solidFill>
                  <a:srgbClr val="0660A9"/>
                </a:solidFill>
              </a:defRPr>
            </a:pPr>
            <a:r>
              <a:rPr sz="2000" dirty="0">
                <a:solidFill>
                  <a:srgbClr val="000000"/>
                </a:solidFill>
                <a:ea typeface="黑体" panose="02010609060101010101" pitchFamily="49" charset="-122"/>
              </a:rPr>
              <a:t>VMware， Xen</a:t>
            </a:r>
            <a:r>
              <a:rPr lang="zh-CN" altLang="en-US" sz="2000" dirty="0">
                <a:solidFill>
                  <a:srgbClr val="000000"/>
                </a:solidFill>
                <a:ea typeface="黑体" panose="02010609060101010101" pitchFamily="49" charset="-122"/>
              </a:rPr>
              <a:t>（</a:t>
            </a:r>
            <a:r>
              <a:rPr sz="2000" dirty="0" err="1">
                <a:solidFill>
                  <a:srgbClr val="000000"/>
                </a:solidFill>
                <a:ea typeface="黑体" panose="02010609060101010101" pitchFamily="49" charset="-122"/>
              </a:rPr>
              <a:t>虚拟化支持的硬件平台</a:t>
            </a:r>
            <a:r>
              <a:rPr lang="zh-CN" altLang="en-US" sz="2000" dirty="0">
                <a:solidFill>
                  <a:srgbClr val="000000"/>
                </a:solidFill>
                <a:ea typeface="黑体" panose="02010609060101010101" pitchFamily="49" charset="-122"/>
              </a:rPr>
              <a:t>）</a:t>
            </a:r>
            <a:endParaRPr sz="2000" dirty="0">
              <a:solidFill>
                <a:srgbClr val="000000"/>
              </a:solidFill>
              <a:ea typeface="黑体" panose="02010609060101010101" pitchFamily="49" charset="-122"/>
            </a:endParaRPr>
          </a:p>
        </p:txBody>
      </p:sp>
      <p:sp>
        <p:nvSpPr>
          <p:cNvPr id="128" name="第二代: 半虚拟化…"/>
          <p:cNvSpPr txBox="1"/>
          <p:nvPr/>
        </p:nvSpPr>
        <p:spPr>
          <a:xfrm>
            <a:off x="4759325" y="1374776"/>
            <a:ext cx="2424695" cy="138499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42900" indent="-342900">
              <a:spcBef>
                <a:spcPts val="400"/>
              </a:spcBef>
              <a:buSzPct val="100000"/>
              <a:buChar char="•"/>
              <a:defRPr sz="2000">
                <a:solidFill>
                  <a:srgbClr val="0660A9"/>
                </a:solidFill>
              </a:defRPr>
            </a:pPr>
            <a:r>
              <a:rPr sz="2000" b="1" dirty="0">
                <a:solidFill>
                  <a:srgbClr val="000000"/>
                </a:solidFill>
                <a:ea typeface="黑体" panose="02010609060101010101" pitchFamily="49" charset="-122"/>
              </a:rPr>
              <a:t>第二代: 半虚拟化</a:t>
            </a:r>
          </a:p>
          <a:p>
            <a:pPr marL="774700" lvl="1" indent="-317500">
              <a:spcBef>
                <a:spcPts val="400"/>
              </a:spcBef>
              <a:buSzPct val="100000"/>
              <a:buChar char="–"/>
              <a:defRPr sz="1800">
                <a:solidFill>
                  <a:srgbClr val="0660A9"/>
                </a:solidFill>
              </a:defRPr>
            </a:pPr>
            <a:r>
              <a:rPr sz="2000" dirty="0">
                <a:solidFill>
                  <a:srgbClr val="000000"/>
                </a:solidFill>
                <a:ea typeface="黑体" panose="02010609060101010101" pitchFamily="49" charset="-122"/>
              </a:rPr>
              <a:t>协作式虚拟化</a:t>
            </a:r>
          </a:p>
          <a:p>
            <a:pPr marL="774700" lvl="1" indent="-317500">
              <a:spcBef>
                <a:spcPts val="400"/>
              </a:spcBef>
              <a:buSzPct val="100000"/>
              <a:buChar char="–"/>
              <a:defRPr sz="1800">
                <a:solidFill>
                  <a:srgbClr val="0660A9"/>
                </a:solidFill>
              </a:defRPr>
            </a:pPr>
            <a:r>
              <a:rPr sz="2000" dirty="0">
                <a:solidFill>
                  <a:srgbClr val="000000"/>
                </a:solidFill>
                <a:ea typeface="黑体" panose="02010609060101010101" pitchFamily="49" charset="-122"/>
              </a:rPr>
              <a:t>需修改客户机</a:t>
            </a:r>
          </a:p>
          <a:p>
            <a:pPr marL="774700" lvl="1" indent="-317500">
              <a:spcBef>
                <a:spcPts val="400"/>
              </a:spcBef>
              <a:buSzPct val="100000"/>
              <a:buChar char="–"/>
              <a:defRPr sz="1800">
                <a:solidFill>
                  <a:srgbClr val="0660A9"/>
                </a:solidFill>
              </a:defRPr>
            </a:pPr>
            <a:r>
              <a:rPr sz="2000" dirty="0">
                <a:solidFill>
                  <a:srgbClr val="000000"/>
                </a:solidFill>
                <a:ea typeface="黑体" panose="02010609060101010101" pitchFamily="49" charset="-122"/>
              </a:rPr>
              <a:t>VMware, Xen</a:t>
            </a:r>
          </a:p>
        </p:txBody>
      </p:sp>
      <p:grpSp>
        <p:nvGrpSpPr>
          <p:cNvPr id="150" name="Group"/>
          <p:cNvGrpSpPr/>
          <p:nvPr/>
        </p:nvGrpSpPr>
        <p:grpSpPr>
          <a:xfrm>
            <a:off x="2405101" y="3253036"/>
            <a:ext cx="2007079" cy="2216848"/>
            <a:chOff x="0" y="49916"/>
            <a:chExt cx="1446213" cy="1909766"/>
          </a:xfrm>
        </p:grpSpPr>
        <p:grpSp>
          <p:nvGrpSpPr>
            <p:cNvPr id="131" name="Group"/>
            <p:cNvGrpSpPr/>
            <p:nvPr/>
          </p:nvGrpSpPr>
          <p:grpSpPr>
            <a:xfrm>
              <a:off x="0" y="505529"/>
              <a:ext cx="1444625" cy="357189"/>
              <a:chOff x="0" y="0"/>
              <a:chExt cx="1444625" cy="357188"/>
            </a:xfrm>
          </p:grpSpPr>
          <p:sp>
            <p:nvSpPr>
              <p:cNvPr id="129" name="Rectangle"/>
              <p:cNvSpPr/>
              <p:nvPr/>
            </p:nvSpPr>
            <p:spPr>
              <a:xfrm>
                <a:off x="0" y="0"/>
                <a:ext cx="1444625" cy="357188"/>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200"/>
              </a:p>
            </p:txBody>
          </p:sp>
          <p:sp>
            <p:nvSpPr>
              <p:cNvPr id="130" name="Dynamic Translation"/>
              <p:cNvSpPr txBox="1"/>
              <p:nvPr/>
            </p:nvSpPr>
            <p:spPr>
              <a:xfrm>
                <a:off x="206812" y="59280"/>
                <a:ext cx="1030999" cy="2386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a:lvl1pPr>
              </a:lstStyle>
              <a:p>
                <a:r>
                  <a:rPr dirty="0"/>
                  <a:t>Dynamic Translation</a:t>
                </a:r>
              </a:p>
            </p:txBody>
          </p:sp>
        </p:grpSp>
        <p:grpSp>
          <p:nvGrpSpPr>
            <p:cNvPr id="134" name="Group"/>
            <p:cNvGrpSpPr/>
            <p:nvPr/>
          </p:nvGrpSpPr>
          <p:grpSpPr>
            <a:xfrm>
              <a:off x="0" y="49916"/>
              <a:ext cx="554039" cy="409576"/>
              <a:chOff x="0" y="0"/>
              <a:chExt cx="554038" cy="409575"/>
            </a:xfrm>
          </p:grpSpPr>
          <p:sp>
            <p:nvSpPr>
              <p:cNvPr id="132" name="Rectangle"/>
              <p:cNvSpPr/>
              <p:nvPr/>
            </p:nvSpPr>
            <p:spPr>
              <a:xfrm>
                <a:off x="0" y="0"/>
                <a:ext cx="554038" cy="409575"/>
              </a:xfrm>
              <a:prstGeom prst="rect">
                <a:avLst/>
              </a:prstGeom>
              <a:solidFill>
                <a:srgbClr val="EAEAEA"/>
              </a:solidFill>
              <a:ln w="12700" cap="flat">
                <a:solidFill>
                  <a:srgbClr val="FFFFFF"/>
                </a:solidFill>
                <a:prstDash val="solid"/>
                <a:round/>
              </a:ln>
              <a:effectLst/>
            </p:spPr>
            <p:txBody>
              <a:bodyPr wrap="square" lIns="45719" tIns="45719" rIns="45719" bIns="45719" numCol="1" anchor="b">
                <a:noAutofit/>
              </a:bodyPr>
              <a:lstStyle/>
              <a:p>
                <a:pPr algn="ctr">
                  <a:defRPr sz="1000"/>
                </a:pPr>
                <a:endParaRPr sz="1000"/>
              </a:p>
            </p:txBody>
          </p:sp>
          <p:sp>
            <p:nvSpPr>
              <p:cNvPr id="133" name="Virtual…"/>
              <p:cNvSpPr txBox="1"/>
              <p:nvPr/>
            </p:nvSpPr>
            <p:spPr>
              <a:xfrm>
                <a:off x="75116" y="64892"/>
                <a:ext cx="403805" cy="3446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p>
                <a:pPr algn="ctr">
                  <a:defRPr sz="1000"/>
                </a:pPr>
                <a:r>
                  <a:rPr sz="1000" dirty="0"/>
                  <a:t>Virtual</a:t>
                </a:r>
              </a:p>
              <a:p>
                <a:pPr algn="ctr">
                  <a:defRPr sz="1000"/>
                </a:pPr>
                <a:r>
                  <a:rPr sz="1000" dirty="0"/>
                  <a:t>Machine</a:t>
                </a:r>
              </a:p>
            </p:txBody>
          </p:sp>
        </p:grpSp>
        <p:grpSp>
          <p:nvGrpSpPr>
            <p:cNvPr id="142" name="Group"/>
            <p:cNvGrpSpPr/>
            <p:nvPr/>
          </p:nvGrpSpPr>
          <p:grpSpPr>
            <a:xfrm>
              <a:off x="1587" y="1351667"/>
              <a:ext cx="1441451" cy="608015"/>
              <a:chOff x="0" y="0"/>
              <a:chExt cx="1441450" cy="608014"/>
            </a:xfrm>
          </p:grpSpPr>
          <p:grpSp>
            <p:nvGrpSpPr>
              <p:cNvPr id="137" name="Group"/>
              <p:cNvGrpSpPr/>
              <p:nvPr/>
            </p:nvGrpSpPr>
            <p:grpSpPr>
              <a:xfrm>
                <a:off x="0" y="0"/>
                <a:ext cx="1441450" cy="608014"/>
                <a:chOff x="0" y="0"/>
                <a:chExt cx="1441450" cy="608013"/>
              </a:xfrm>
            </p:grpSpPr>
            <p:sp>
              <p:nvSpPr>
                <p:cNvPr id="135" name="Rectangle"/>
                <p:cNvSpPr/>
                <p:nvPr/>
              </p:nvSpPr>
              <p:spPr>
                <a:xfrm>
                  <a:off x="0" y="0"/>
                  <a:ext cx="1441450" cy="608013"/>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200"/>
                  </a:pPr>
                  <a:endParaRPr sz="1200" dirty="0"/>
                </a:p>
              </p:txBody>
            </p:sp>
            <p:sp>
              <p:nvSpPr>
                <p:cNvPr id="136" name="Hardware"/>
                <p:cNvSpPr txBox="1"/>
                <p:nvPr/>
              </p:nvSpPr>
              <p:spPr>
                <a:xfrm>
                  <a:off x="456449" y="369387"/>
                  <a:ext cx="528551" cy="2386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a:lvl1pPr>
                </a:lstStyle>
                <a:p>
                  <a:r>
                    <a:rPr dirty="0"/>
                    <a:t>Hardware</a:t>
                  </a:r>
                </a:p>
              </p:txBody>
            </p:sp>
          </p:grpSp>
          <p:pic>
            <p:nvPicPr>
              <p:cNvPr id="138" name="image.png" descr="image.png"/>
              <p:cNvPicPr>
                <a:picLocks noChangeAspect="1"/>
              </p:cNvPicPr>
              <p:nvPr/>
            </p:nvPicPr>
            <p:blipFill>
              <a:blip r:embed="rId2"/>
              <a:stretch>
                <a:fillRect/>
              </a:stretch>
            </p:blipFill>
            <p:spPr>
              <a:xfrm rot="19074247">
                <a:off x="20637" y="161925"/>
                <a:ext cx="411163" cy="92075"/>
              </a:xfrm>
              <a:prstGeom prst="rect">
                <a:avLst/>
              </a:prstGeom>
              <a:ln w="12700" cap="flat">
                <a:noFill/>
                <a:miter lim="400000"/>
              </a:ln>
              <a:effectLst/>
            </p:spPr>
          </p:pic>
          <p:pic>
            <p:nvPicPr>
              <p:cNvPr id="139" name="image.jpeg" descr="image.jpeg"/>
              <p:cNvPicPr>
                <a:picLocks noChangeAspect="1"/>
              </p:cNvPicPr>
              <p:nvPr/>
            </p:nvPicPr>
            <p:blipFill>
              <a:blip r:embed="rId3"/>
              <a:stretch>
                <a:fillRect/>
              </a:stretch>
            </p:blipFill>
            <p:spPr>
              <a:xfrm>
                <a:off x="444500" y="104775"/>
                <a:ext cx="228600" cy="206375"/>
              </a:xfrm>
              <a:prstGeom prst="rect">
                <a:avLst/>
              </a:prstGeom>
              <a:ln w="12700" cap="flat">
                <a:noFill/>
                <a:miter lim="400000"/>
              </a:ln>
              <a:effectLst/>
            </p:spPr>
          </p:pic>
          <p:pic>
            <p:nvPicPr>
              <p:cNvPr id="140" name="image.png" descr="image.png"/>
              <p:cNvPicPr>
                <a:picLocks noChangeAspect="1"/>
              </p:cNvPicPr>
              <p:nvPr/>
            </p:nvPicPr>
            <p:blipFill>
              <a:blip r:embed="rId4"/>
              <a:stretch>
                <a:fillRect/>
              </a:stretch>
            </p:blipFill>
            <p:spPr>
              <a:xfrm>
                <a:off x="708025" y="104775"/>
                <a:ext cx="238125" cy="204788"/>
              </a:xfrm>
              <a:prstGeom prst="rect">
                <a:avLst/>
              </a:prstGeom>
              <a:ln w="12700" cap="flat">
                <a:noFill/>
                <a:miter lim="400000"/>
              </a:ln>
              <a:effectLst/>
            </p:spPr>
          </p:pic>
          <p:pic>
            <p:nvPicPr>
              <p:cNvPr id="141" name="image.png" descr="image.png"/>
              <p:cNvPicPr>
                <a:picLocks noChangeAspect="1"/>
              </p:cNvPicPr>
              <p:nvPr/>
            </p:nvPicPr>
            <p:blipFill>
              <a:blip r:embed="rId5"/>
              <a:stretch>
                <a:fillRect/>
              </a:stretch>
            </p:blipFill>
            <p:spPr>
              <a:xfrm>
                <a:off x="982662" y="115887"/>
                <a:ext cx="265113" cy="184151"/>
              </a:xfrm>
              <a:prstGeom prst="rect">
                <a:avLst/>
              </a:prstGeom>
              <a:ln w="12700" cap="flat">
                <a:noFill/>
                <a:miter lim="400000"/>
              </a:ln>
              <a:effectLst/>
            </p:spPr>
          </p:pic>
        </p:grpSp>
        <p:grpSp>
          <p:nvGrpSpPr>
            <p:cNvPr id="145" name="Group"/>
            <p:cNvGrpSpPr/>
            <p:nvPr/>
          </p:nvGrpSpPr>
          <p:grpSpPr>
            <a:xfrm>
              <a:off x="1587" y="929392"/>
              <a:ext cx="1444626" cy="355602"/>
              <a:chOff x="0" y="0"/>
              <a:chExt cx="1444625" cy="355600"/>
            </a:xfrm>
          </p:grpSpPr>
          <p:sp>
            <p:nvSpPr>
              <p:cNvPr id="143" name="Rectangle"/>
              <p:cNvSpPr/>
              <p:nvPr/>
            </p:nvSpPr>
            <p:spPr>
              <a:xfrm>
                <a:off x="0" y="0"/>
                <a:ext cx="1444625" cy="355600"/>
              </a:xfrm>
              <a:prstGeom prst="rect">
                <a:avLst/>
              </a:prstGeom>
              <a:solidFill>
                <a:srgbClr val="808080"/>
              </a:solidFill>
              <a:ln w="12700" cap="flat">
                <a:noFill/>
                <a:miter lim="400000"/>
              </a:ln>
              <a:effectLst/>
            </p:spPr>
            <p:txBody>
              <a:bodyPr wrap="square" lIns="45719" tIns="45719" rIns="45719" bIns="45719" numCol="1" anchor="b">
                <a:noAutofit/>
              </a:bodyPr>
              <a:lstStyle/>
              <a:p>
                <a:pPr algn="ctr">
                  <a:defRPr sz="1400">
                    <a:solidFill>
                      <a:srgbClr val="FFFFFF"/>
                    </a:solidFill>
                  </a:defRPr>
                </a:pPr>
                <a:endParaRPr sz="1400"/>
              </a:p>
            </p:txBody>
          </p:sp>
          <p:sp>
            <p:nvSpPr>
              <p:cNvPr id="144" name="Operating System"/>
              <p:cNvSpPr txBox="1"/>
              <p:nvPr/>
            </p:nvSpPr>
            <p:spPr>
              <a:xfrm>
                <a:off x="190642" y="90460"/>
                <a:ext cx="1063340" cy="2651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400">
                    <a:solidFill>
                      <a:srgbClr val="FFFFFF"/>
                    </a:solidFill>
                  </a:defRPr>
                </a:lvl1pPr>
              </a:lstStyle>
              <a:p>
                <a:r>
                  <a:rPr dirty="0"/>
                  <a:t>Operating System</a:t>
                </a:r>
              </a:p>
            </p:txBody>
          </p:sp>
        </p:grpSp>
        <p:grpSp>
          <p:nvGrpSpPr>
            <p:cNvPr id="148" name="Group"/>
            <p:cNvGrpSpPr/>
            <p:nvPr/>
          </p:nvGrpSpPr>
          <p:grpSpPr>
            <a:xfrm>
              <a:off x="890587" y="49916"/>
              <a:ext cx="554039" cy="409576"/>
              <a:chOff x="0" y="0"/>
              <a:chExt cx="554038" cy="409575"/>
            </a:xfrm>
          </p:grpSpPr>
          <p:sp>
            <p:nvSpPr>
              <p:cNvPr id="146" name="Rectangle"/>
              <p:cNvSpPr/>
              <p:nvPr/>
            </p:nvSpPr>
            <p:spPr>
              <a:xfrm>
                <a:off x="0" y="0"/>
                <a:ext cx="554038" cy="409575"/>
              </a:xfrm>
              <a:prstGeom prst="rect">
                <a:avLst/>
              </a:prstGeom>
              <a:solidFill>
                <a:srgbClr val="EAEAEA"/>
              </a:solidFill>
              <a:ln w="12700" cap="flat">
                <a:solidFill>
                  <a:srgbClr val="FFFFFF"/>
                </a:solidFill>
                <a:prstDash val="solid"/>
                <a:round/>
              </a:ln>
              <a:effectLst/>
            </p:spPr>
            <p:txBody>
              <a:bodyPr wrap="square" lIns="45719" tIns="45719" rIns="45719" bIns="45719" numCol="1" anchor="b">
                <a:noAutofit/>
              </a:bodyPr>
              <a:lstStyle/>
              <a:p>
                <a:pPr algn="ctr">
                  <a:defRPr sz="1000"/>
                </a:pPr>
                <a:endParaRPr sz="1000"/>
              </a:p>
            </p:txBody>
          </p:sp>
          <p:sp>
            <p:nvSpPr>
              <p:cNvPr id="147" name="Virtual…"/>
              <p:cNvSpPr txBox="1"/>
              <p:nvPr/>
            </p:nvSpPr>
            <p:spPr>
              <a:xfrm>
                <a:off x="75116" y="64892"/>
                <a:ext cx="403805" cy="3446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p>
                <a:pPr algn="ctr">
                  <a:defRPr sz="1000"/>
                </a:pPr>
                <a:r>
                  <a:rPr sz="1000"/>
                  <a:t>Virtual</a:t>
                </a:r>
              </a:p>
              <a:p>
                <a:pPr algn="ctr">
                  <a:defRPr sz="1000"/>
                </a:pPr>
                <a:r>
                  <a:rPr sz="1000"/>
                  <a:t>Machine</a:t>
                </a:r>
              </a:p>
            </p:txBody>
          </p:sp>
        </p:grpSp>
        <p:sp>
          <p:nvSpPr>
            <p:cNvPr id="149" name="…"/>
            <p:cNvSpPr txBox="1"/>
            <p:nvPr/>
          </p:nvSpPr>
          <p:spPr>
            <a:xfrm>
              <a:off x="628336" y="103222"/>
              <a:ext cx="183190" cy="3181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lstStyle>
            <a:p>
              <a:r>
                <a:t>…</a:t>
              </a:r>
            </a:p>
          </p:txBody>
        </p:sp>
      </p:grpSp>
      <p:grpSp>
        <p:nvGrpSpPr>
          <p:cNvPr id="189" name="Group"/>
          <p:cNvGrpSpPr/>
          <p:nvPr/>
        </p:nvGrpSpPr>
        <p:grpSpPr>
          <a:xfrm>
            <a:off x="8591935" y="5764396"/>
            <a:ext cx="2279908" cy="338552"/>
            <a:chOff x="0" y="11960"/>
            <a:chExt cx="1379623" cy="201826"/>
          </a:xfrm>
        </p:grpSpPr>
        <p:sp>
          <p:nvSpPr>
            <p:cNvPr id="187" name="Rectangle"/>
            <p:cNvSpPr/>
            <p:nvPr/>
          </p:nvSpPr>
          <p:spPr>
            <a:xfrm>
              <a:off x="0" y="26353"/>
              <a:ext cx="217488" cy="165101"/>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600" b="1"/>
            </a:p>
          </p:txBody>
        </p:sp>
        <p:sp>
          <p:nvSpPr>
            <p:cNvPr id="188" name="Virtualization Logic"/>
            <p:cNvSpPr txBox="1"/>
            <p:nvPr/>
          </p:nvSpPr>
          <p:spPr>
            <a:xfrm>
              <a:off x="241217" y="11960"/>
              <a:ext cx="1138406" cy="201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a:lvl1pPr>
            </a:lstStyle>
            <a:p>
              <a:r>
                <a:rPr sz="1600" b="1" dirty="0"/>
                <a:t>Virtualization Logic</a:t>
              </a:r>
            </a:p>
          </p:txBody>
        </p:sp>
      </p:grpSp>
      <p:grpSp>
        <p:nvGrpSpPr>
          <p:cNvPr id="3" name="Group 2">
            <a:extLst>
              <a:ext uri="{FF2B5EF4-FFF2-40B4-BE49-F238E27FC236}">
                <a16:creationId xmlns:a16="http://schemas.microsoft.com/office/drawing/2014/main" id="{5456DD3F-6E48-C049-A49A-1F329046C6EE}"/>
              </a:ext>
            </a:extLst>
          </p:cNvPr>
          <p:cNvGrpSpPr/>
          <p:nvPr/>
        </p:nvGrpSpPr>
        <p:grpSpPr>
          <a:xfrm>
            <a:off x="8127078" y="3558289"/>
            <a:ext cx="1911795" cy="1871856"/>
            <a:chOff x="6516687" y="4068762"/>
            <a:chExt cx="1444627" cy="1389064"/>
          </a:xfrm>
        </p:grpSpPr>
        <p:grpSp>
          <p:nvGrpSpPr>
            <p:cNvPr id="174" name="Group"/>
            <p:cNvGrpSpPr/>
            <p:nvPr/>
          </p:nvGrpSpPr>
          <p:grpSpPr>
            <a:xfrm>
              <a:off x="6519862" y="4762500"/>
              <a:ext cx="1441451" cy="695326"/>
              <a:chOff x="0" y="0"/>
              <a:chExt cx="1441450" cy="695326"/>
            </a:xfrm>
          </p:grpSpPr>
          <p:sp>
            <p:nvSpPr>
              <p:cNvPr id="172" name="Rectangle"/>
              <p:cNvSpPr/>
              <p:nvPr/>
            </p:nvSpPr>
            <p:spPr>
              <a:xfrm>
                <a:off x="0" y="0"/>
                <a:ext cx="1441450" cy="695325"/>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200"/>
                </a:pPr>
                <a:endParaRPr sz="1200"/>
              </a:p>
            </p:txBody>
          </p:sp>
          <p:sp>
            <p:nvSpPr>
              <p:cNvPr id="173" name="Hardware"/>
              <p:cNvSpPr txBox="1"/>
              <p:nvPr/>
            </p:nvSpPr>
            <p:spPr>
              <a:xfrm>
                <a:off x="443582" y="489773"/>
                <a:ext cx="554285" cy="205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a:lvl1pPr>
              </a:lstStyle>
              <a:p>
                <a:r>
                  <a:rPr dirty="0"/>
                  <a:t>Hardware</a:t>
                </a:r>
              </a:p>
            </p:txBody>
          </p:sp>
        </p:grpSp>
        <p:pic>
          <p:nvPicPr>
            <p:cNvPr id="175" name="image.png" descr="image.png"/>
            <p:cNvPicPr>
              <a:picLocks noChangeAspect="1"/>
            </p:cNvPicPr>
            <p:nvPr/>
          </p:nvPicPr>
          <p:blipFill>
            <a:blip r:embed="rId2"/>
            <a:stretch>
              <a:fillRect/>
            </a:stretch>
          </p:blipFill>
          <p:spPr>
            <a:xfrm rot="19074247">
              <a:off x="6540500" y="5011737"/>
              <a:ext cx="411163" cy="92076"/>
            </a:xfrm>
            <a:prstGeom prst="rect">
              <a:avLst/>
            </a:prstGeom>
            <a:ln w="12700">
              <a:miter lim="400000"/>
            </a:ln>
          </p:spPr>
        </p:pic>
        <p:pic>
          <p:nvPicPr>
            <p:cNvPr id="176" name="image.jpeg" descr="image.jpeg"/>
            <p:cNvPicPr>
              <a:picLocks noChangeAspect="1"/>
            </p:cNvPicPr>
            <p:nvPr/>
          </p:nvPicPr>
          <p:blipFill>
            <a:blip r:embed="rId3"/>
            <a:stretch>
              <a:fillRect/>
            </a:stretch>
          </p:blipFill>
          <p:spPr>
            <a:xfrm>
              <a:off x="6964362" y="4954587"/>
              <a:ext cx="228601" cy="206376"/>
            </a:xfrm>
            <a:prstGeom prst="rect">
              <a:avLst/>
            </a:prstGeom>
            <a:ln w="12700">
              <a:miter lim="400000"/>
            </a:ln>
          </p:spPr>
        </p:pic>
        <p:pic>
          <p:nvPicPr>
            <p:cNvPr id="177" name="image.png" descr="image.png"/>
            <p:cNvPicPr>
              <a:picLocks noChangeAspect="1"/>
            </p:cNvPicPr>
            <p:nvPr/>
          </p:nvPicPr>
          <p:blipFill>
            <a:blip r:embed="rId4"/>
            <a:stretch>
              <a:fillRect/>
            </a:stretch>
          </p:blipFill>
          <p:spPr>
            <a:xfrm>
              <a:off x="7227887" y="4954587"/>
              <a:ext cx="238126" cy="204788"/>
            </a:xfrm>
            <a:prstGeom prst="rect">
              <a:avLst/>
            </a:prstGeom>
            <a:ln w="12700">
              <a:miter lim="400000"/>
            </a:ln>
          </p:spPr>
        </p:pic>
        <p:pic>
          <p:nvPicPr>
            <p:cNvPr id="178" name="image.png" descr="image.png"/>
            <p:cNvPicPr>
              <a:picLocks noChangeAspect="1"/>
            </p:cNvPicPr>
            <p:nvPr/>
          </p:nvPicPr>
          <p:blipFill>
            <a:blip r:embed="rId5"/>
            <a:stretch>
              <a:fillRect/>
            </a:stretch>
          </p:blipFill>
          <p:spPr>
            <a:xfrm>
              <a:off x="7502525" y="4965700"/>
              <a:ext cx="265113" cy="184150"/>
            </a:xfrm>
            <a:prstGeom prst="rect">
              <a:avLst/>
            </a:prstGeom>
            <a:ln w="12700">
              <a:miter lim="400000"/>
            </a:ln>
          </p:spPr>
        </p:pic>
        <p:sp>
          <p:nvSpPr>
            <p:cNvPr id="179" name="Rectangle"/>
            <p:cNvSpPr/>
            <p:nvPr/>
          </p:nvSpPr>
          <p:spPr>
            <a:xfrm>
              <a:off x="6530975" y="4787900"/>
              <a:ext cx="1422400" cy="107950"/>
            </a:xfrm>
            <a:prstGeom prst="rect">
              <a:avLst/>
            </a:prstGeom>
            <a:solidFill>
              <a:srgbClr val="FFFF99"/>
            </a:solidFill>
            <a:ln w="12700">
              <a:miter lim="400000"/>
            </a:ln>
          </p:spPr>
          <p:txBody>
            <a:bodyPr lIns="45719" rIns="45719" anchor="ctr"/>
            <a:lstStyle/>
            <a:p>
              <a:pPr algn="ctr">
                <a:defRPr sz="1200"/>
              </a:pPr>
              <a:endParaRPr sz="1200"/>
            </a:p>
          </p:txBody>
        </p:sp>
        <p:grpSp>
          <p:nvGrpSpPr>
            <p:cNvPr id="182" name="Group"/>
            <p:cNvGrpSpPr/>
            <p:nvPr/>
          </p:nvGrpSpPr>
          <p:grpSpPr>
            <a:xfrm>
              <a:off x="6516687" y="4068762"/>
              <a:ext cx="554039" cy="409576"/>
              <a:chOff x="0" y="0"/>
              <a:chExt cx="554038" cy="409575"/>
            </a:xfrm>
          </p:grpSpPr>
          <p:sp>
            <p:nvSpPr>
              <p:cNvPr id="180" name="Rectangle"/>
              <p:cNvSpPr/>
              <p:nvPr/>
            </p:nvSpPr>
            <p:spPr>
              <a:xfrm>
                <a:off x="0" y="0"/>
                <a:ext cx="554038" cy="409575"/>
              </a:xfrm>
              <a:prstGeom prst="rect">
                <a:avLst/>
              </a:prstGeom>
              <a:solidFill>
                <a:srgbClr val="EAEAEA"/>
              </a:solidFill>
              <a:ln w="12700" cap="flat">
                <a:solidFill>
                  <a:srgbClr val="FFFFFF"/>
                </a:solidFill>
                <a:prstDash val="solid"/>
                <a:round/>
              </a:ln>
              <a:effectLst/>
            </p:spPr>
            <p:txBody>
              <a:bodyPr wrap="square" lIns="45719" tIns="45719" rIns="45719" bIns="45719" numCol="1" anchor="b">
                <a:noAutofit/>
              </a:bodyPr>
              <a:lstStyle/>
              <a:p>
                <a:pPr algn="ctr">
                  <a:defRPr sz="1000"/>
                </a:pPr>
                <a:endParaRPr sz="1000"/>
              </a:p>
            </p:txBody>
          </p:sp>
          <p:sp>
            <p:nvSpPr>
              <p:cNvPr id="181" name="Virtual…"/>
              <p:cNvSpPr txBox="1"/>
              <p:nvPr/>
            </p:nvSpPr>
            <p:spPr>
              <a:xfrm>
                <a:off x="65286" y="112664"/>
                <a:ext cx="423465" cy="2969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p>
                <a:pPr algn="ctr">
                  <a:defRPr sz="1000"/>
                </a:pPr>
                <a:r>
                  <a:rPr sz="1000" dirty="0"/>
                  <a:t>Virtual</a:t>
                </a:r>
              </a:p>
              <a:p>
                <a:pPr algn="ctr">
                  <a:defRPr sz="1000"/>
                </a:pPr>
                <a:r>
                  <a:rPr sz="1000" dirty="0"/>
                  <a:t>Machine</a:t>
                </a:r>
              </a:p>
            </p:txBody>
          </p:sp>
        </p:grpSp>
        <p:grpSp>
          <p:nvGrpSpPr>
            <p:cNvPr id="185" name="Group"/>
            <p:cNvGrpSpPr/>
            <p:nvPr/>
          </p:nvGrpSpPr>
          <p:grpSpPr>
            <a:xfrm>
              <a:off x="7407275" y="4068762"/>
              <a:ext cx="554039" cy="409576"/>
              <a:chOff x="0" y="0"/>
              <a:chExt cx="554038" cy="409575"/>
            </a:xfrm>
          </p:grpSpPr>
          <p:sp>
            <p:nvSpPr>
              <p:cNvPr id="183" name="Rectangle"/>
              <p:cNvSpPr/>
              <p:nvPr/>
            </p:nvSpPr>
            <p:spPr>
              <a:xfrm>
                <a:off x="0" y="0"/>
                <a:ext cx="554038" cy="409575"/>
              </a:xfrm>
              <a:prstGeom prst="rect">
                <a:avLst/>
              </a:prstGeom>
              <a:solidFill>
                <a:srgbClr val="EAEAEA"/>
              </a:solidFill>
              <a:ln w="12700" cap="flat">
                <a:solidFill>
                  <a:srgbClr val="FFFFFF"/>
                </a:solidFill>
                <a:prstDash val="solid"/>
                <a:round/>
              </a:ln>
              <a:effectLst/>
            </p:spPr>
            <p:txBody>
              <a:bodyPr wrap="square" lIns="45719" tIns="45719" rIns="45719" bIns="45719" numCol="1" anchor="b">
                <a:noAutofit/>
              </a:bodyPr>
              <a:lstStyle/>
              <a:p>
                <a:pPr algn="ctr">
                  <a:defRPr sz="1000"/>
                </a:pPr>
                <a:endParaRPr sz="1000"/>
              </a:p>
            </p:txBody>
          </p:sp>
          <p:sp>
            <p:nvSpPr>
              <p:cNvPr id="184" name="Virtual…"/>
              <p:cNvSpPr txBox="1"/>
              <p:nvPr/>
            </p:nvSpPr>
            <p:spPr>
              <a:xfrm>
                <a:off x="65286" y="112664"/>
                <a:ext cx="423465" cy="2969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p>
                <a:pPr algn="ctr">
                  <a:defRPr sz="1000"/>
                </a:pPr>
                <a:r>
                  <a:rPr sz="1000" dirty="0"/>
                  <a:t>Virtual</a:t>
                </a:r>
              </a:p>
              <a:p>
                <a:pPr algn="ctr">
                  <a:defRPr sz="1000"/>
                </a:pPr>
                <a:r>
                  <a:rPr sz="1000" dirty="0"/>
                  <a:t>Machine</a:t>
                </a:r>
              </a:p>
            </p:txBody>
          </p:sp>
        </p:grpSp>
        <p:sp>
          <p:nvSpPr>
            <p:cNvPr id="186" name="…"/>
            <p:cNvSpPr txBox="1"/>
            <p:nvPr/>
          </p:nvSpPr>
          <p:spPr>
            <a:xfrm>
              <a:off x="7140564" y="4166165"/>
              <a:ext cx="192109" cy="27407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b">
              <a:spAutoFit/>
            </a:bodyPr>
            <a:lstStyle>
              <a:lvl1pPr algn="ctr"/>
            </a:lstStyle>
            <a:p>
              <a:r>
                <a:t>…</a:t>
              </a:r>
            </a:p>
          </p:txBody>
        </p:sp>
        <p:grpSp>
          <p:nvGrpSpPr>
            <p:cNvPr id="192" name="Group"/>
            <p:cNvGrpSpPr/>
            <p:nvPr/>
          </p:nvGrpSpPr>
          <p:grpSpPr>
            <a:xfrm>
              <a:off x="6516687" y="4498974"/>
              <a:ext cx="1444626" cy="212728"/>
              <a:chOff x="0" y="31370"/>
              <a:chExt cx="1444625" cy="212726"/>
            </a:xfrm>
          </p:grpSpPr>
          <p:sp>
            <p:nvSpPr>
              <p:cNvPr id="190" name="Rectangle"/>
              <p:cNvSpPr/>
              <p:nvPr/>
            </p:nvSpPr>
            <p:spPr>
              <a:xfrm>
                <a:off x="0" y="31370"/>
                <a:ext cx="1444625" cy="212726"/>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200"/>
              </a:p>
            </p:txBody>
          </p:sp>
          <p:sp>
            <p:nvSpPr>
              <p:cNvPr id="191" name="Hypervisor"/>
              <p:cNvSpPr txBox="1"/>
              <p:nvPr/>
            </p:nvSpPr>
            <p:spPr>
              <a:xfrm>
                <a:off x="419733" y="34957"/>
                <a:ext cx="605159" cy="20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a:lvl1pPr>
              </a:lstStyle>
              <a:p>
                <a:r>
                  <a:t>Hypervisor</a:t>
                </a:r>
              </a:p>
            </p:txBody>
          </p:sp>
        </p:grpSp>
      </p:grpSp>
      <p:grpSp>
        <p:nvGrpSpPr>
          <p:cNvPr id="2" name="Group 1">
            <a:extLst>
              <a:ext uri="{FF2B5EF4-FFF2-40B4-BE49-F238E27FC236}">
                <a16:creationId xmlns:a16="http://schemas.microsoft.com/office/drawing/2014/main" id="{3B2ED323-CF9C-7A46-9F62-BFC5F8AB63A4}"/>
              </a:ext>
            </a:extLst>
          </p:cNvPr>
          <p:cNvGrpSpPr/>
          <p:nvPr/>
        </p:nvGrpSpPr>
        <p:grpSpPr>
          <a:xfrm>
            <a:off x="5172908" y="3478538"/>
            <a:ext cx="2193443" cy="1991349"/>
            <a:chOff x="3765550" y="3912289"/>
            <a:chExt cx="1444625" cy="1545538"/>
          </a:xfrm>
        </p:grpSpPr>
        <p:grpSp>
          <p:nvGrpSpPr>
            <p:cNvPr id="153" name="Group"/>
            <p:cNvGrpSpPr/>
            <p:nvPr/>
          </p:nvGrpSpPr>
          <p:grpSpPr>
            <a:xfrm>
              <a:off x="3765550" y="4316412"/>
              <a:ext cx="1444625" cy="501651"/>
              <a:chOff x="0" y="0"/>
              <a:chExt cx="1444625" cy="501650"/>
            </a:xfrm>
          </p:grpSpPr>
          <p:sp>
            <p:nvSpPr>
              <p:cNvPr id="151" name="Rectangle"/>
              <p:cNvSpPr/>
              <p:nvPr/>
            </p:nvSpPr>
            <p:spPr>
              <a:xfrm>
                <a:off x="0" y="0"/>
                <a:ext cx="1444625" cy="501650"/>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200"/>
              </a:p>
            </p:txBody>
          </p:sp>
          <p:sp>
            <p:nvSpPr>
              <p:cNvPr id="152" name="Hypervisor"/>
              <p:cNvSpPr txBox="1"/>
              <p:nvPr/>
            </p:nvSpPr>
            <p:spPr>
              <a:xfrm>
                <a:off x="458585" y="143333"/>
                <a:ext cx="527454" cy="214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a:lvl1pPr>
              </a:lstStyle>
              <a:p>
                <a:r>
                  <a:rPr dirty="0"/>
                  <a:t>Hypervisor</a:t>
                </a:r>
              </a:p>
            </p:txBody>
          </p:sp>
        </p:grpSp>
        <p:grpSp>
          <p:nvGrpSpPr>
            <p:cNvPr id="161" name="Group"/>
            <p:cNvGrpSpPr/>
            <p:nvPr/>
          </p:nvGrpSpPr>
          <p:grpSpPr>
            <a:xfrm>
              <a:off x="3767137" y="4849812"/>
              <a:ext cx="1441451" cy="608015"/>
              <a:chOff x="0" y="0"/>
              <a:chExt cx="1441450" cy="608014"/>
            </a:xfrm>
          </p:grpSpPr>
          <p:grpSp>
            <p:nvGrpSpPr>
              <p:cNvPr id="156" name="Group"/>
              <p:cNvGrpSpPr/>
              <p:nvPr/>
            </p:nvGrpSpPr>
            <p:grpSpPr>
              <a:xfrm>
                <a:off x="0" y="0"/>
                <a:ext cx="1441450" cy="608014"/>
                <a:chOff x="0" y="0"/>
                <a:chExt cx="1441450" cy="608013"/>
              </a:xfrm>
            </p:grpSpPr>
            <p:sp>
              <p:nvSpPr>
                <p:cNvPr id="154" name="Rectangle"/>
                <p:cNvSpPr/>
                <p:nvPr/>
              </p:nvSpPr>
              <p:spPr>
                <a:xfrm>
                  <a:off x="0" y="0"/>
                  <a:ext cx="1441450" cy="608013"/>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200"/>
                  </a:pPr>
                  <a:endParaRPr sz="1200"/>
                </a:p>
              </p:txBody>
            </p:sp>
            <p:sp>
              <p:nvSpPr>
                <p:cNvPr id="155" name="Hardware"/>
                <p:cNvSpPr txBox="1"/>
                <p:nvPr/>
              </p:nvSpPr>
              <p:spPr>
                <a:xfrm>
                  <a:off x="479169" y="393029"/>
                  <a:ext cx="483112" cy="214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a:lvl1pPr>
                </a:lstStyle>
                <a:p>
                  <a:r>
                    <a:t>Hardware</a:t>
                  </a:r>
                </a:p>
              </p:txBody>
            </p:sp>
          </p:grpSp>
          <p:pic>
            <p:nvPicPr>
              <p:cNvPr id="157" name="image.png" descr="image.png"/>
              <p:cNvPicPr>
                <a:picLocks noChangeAspect="1"/>
              </p:cNvPicPr>
              <p:nvPr/>
            </p:nvPicPr>
            <p:blipFill>
              <a:blip r:embed="rId2"/>
              <a:stretch>
                <a:fillRect/>
              </a:stretch>
            </p:blipFill>
            <p:spPr>
              <a:xfrm rot="19074247">
                <a:off x="20637" y="161925"/>
                <a:ext cx="411163" cy="92075"/>
              </a:xfrm>
              <a:prstGeom prst="rect">
                <a:avLst/>
              </a:prstGeom>
              <a:ln w="12700" cap="flat">
                <a:noFill/>
                <a:miter lim="400000"/>
              </a:ln>
              <a:effectLst/>
            </p:spPr>
          </p:pic>
          <p:pic>
            <p:nvPicPr>
              <p:cNvPr id="158" name="image.jpeg" descr="image.jpeg"/>
              <p:cNvPicPr>
                <a:picLocks noChangeAspect="1"/>
              </p:cNvPicPr>
              <p:nvPr/>
            </p:nvPicPr>
            <p:blipFill>
              <a:blip r:embed="rId3"/>
              <a:stretch>
                <a:fillRect/>
              </a:stretch>
            </p:blipFill>
            <p:spPr>
              <a:xfrm>
                <a:off x="444500" y="104775"/>
                <a:ext cx="228600" cy="206375"/>
              </a:xfrm>
              <a:prstGeom prst="rect">
                <a:avLst/>
              </a:prstGeom>
              <a:ln w="12700" cap="flat">
                <a:noFill/>
                <a:miter lim="400000"/>
              </a:ln>
              <a:effectLst/>
            </p:spPr>
          </p:pic>
          <p:pic>
            <p:nvPicPr>
              <p:cNvPr id="159" name="image.jpeg" descr="image.jpeg"/>
              <p:cNvPicPr>
                <a:picLocks noChangeAspect="1"/>
              </p:cNvPicPr>
              <p:nvPr/>
            </p:nvPicPr>
            <p:blipFill>
              <a:blip r:embed="rId6"/>
              <a:stretch>
                <a:fillRect/>
              </a:stretch>
            </p:blipFill>
            <p:spPr>
              <a:xfrm>
                <a:off x="708025" y="104775"/>
                <a:ext cx="238125" cy="204788"/>
              </a:xfrm>
              <a:prstGeom prst="rect">
                <a:avLst/>
              </a:prstGeom>
              <a:ln w="12700" cap="flat">
                <a:noFill/>
                <a:miter lim="400000"/>
              </a:ln>
              <a:effectLst/>
            </p:spPr>
          </p:pic>
          <p:pic>
            <p:nvPicPr>
              <p:cNvPr id="160" name="image.jpeg" descr="image.jpeg"/>
              <p:cNvPicPr>
                <a:picLocks noChangeAspect="1"/>
              </p:cNvPicPr>
              <p:nvPr/>
            </p:nvPicPr>
            <p:blipFill>
              <a:blip r:embed="rId7"/>
              <a:stretch>
                <a:fillRect/>
              </a:stretch>
            </p:blipFill>
            <p:spPr>
              <a:xfrm>
                <a:off x="982662" y="115887"/>
                <a:ext cx="265113" cy="184151"/>
              </a:xfrm>
              <a:prstGeom prst="rect">
                <a:avLst/>
              </a:prstGeom>
              <a:ln w="12700" cap="flat">
                <a:noFill/>
                <a:miter lim="400000"/>
              </a:ln>
              <a:effectLst/>
            </p:spPr>
          </p:pic>
        </p:grpSp>
        <p:grpSp>
          <p:nvGrpSpPr>
            <p:cNvPr id="166" name="Group"/>
            <p:cNvGrpSpPr/>
            <p:nvPr/>
          </p:nvGrpSpPr>
          <p:grpSpPr>
            <a:xfrm>
              <a:off x="4779962" y="3914774"/>
              <a:ext cx="430213" cy="357189"/>
              <a:chOff x="0" y="0"/>
              <a:chExt cx="430212" cy="357187"/>
            </a:xfrm>
          </p:grpSpPr>
          <p:grpSp>
            <p:nvGrpSpPr>
              <p:cNvPr id="164" name="Group"/>
              <p:cNvGrpSpPr/>
              <p:nvPr/>
            </p:nvGrpSpPr>
            <p:grpSpPr>
              <a:xfrm>
                <a:off x="0" y="-1"/>
                <a:ext cx="428625" cy="342901"/>
                <a:chOff x="0" y="0"/>
                <a:chExt cx="428625" cy="342900"/>
              </a:xfrm>
            </p:grpSpPr>
            <p:sp>
              <p:nvSpPr>
                <p:cNvPr id="162" name="Rectangle"/>
                <p:cNvSpPr/>
                <p:nvPr/>
              </p:nvSpPr>
              <p:spPr>
                <a:xfrm>
                  <a:off x="0" y="0"/>
                  <a:ext cx="428625" cy="342900"/>
                </a:xfrm>
                <a:prstGeom prst="rect">
                  <a:avLst/>
                </a:prstGeom>
                <a:solidFill>
                  <a:srgbClr val="EAEAEA"/>
                </a:solidFill>
                <a:ln w="12700" cap="flat">
                  <a:solidFill>
                    <a:srgbClr val="FFFFFF"/>
                  </a:solidFill>
                  <a:prstDash val="solid"/>
                  <a:round/>
                </a:ln>
                <a:effectLst/>
              </p:spPr>
              <p:txBody>
                <a:bodyPr wrap="square" lIns="45719" tIns="45719" rIns="45719" bIns="45719" numCol="1" anchor="t">
                  <a:noAutofit/>
                </a:bodyPr>
                <a:lstStyle/>
                <a:p>
                  <a:pPr algn="ctr">
                    <a:defRPr sz="1000"/>
                  </a:pPr>
                  <a:endParaRPr sz="1000"/>
                </a:p>
              </p:txBody>
            </p:sp>
            <p:sp>
              <p:nvSpPr>
                <p:cNvPr id="163" name="VM"/>
                <p:cNvSpPr txBox="1"/>
                <p:nvPr/>
              </p:nvSpPr>
              <p:spPr>
                <a:xfrm>
                  <a:off x="121618" y="0"/>
                  <a:ext cx="185389" cy="1910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000"/>
                  </a:lvl1pPr>
                </a:lstStyle>
                <a:p>
                  <a:r>
                    <a:rPr dirty="0"/>
                    <a:t>VM</a:t>
                  </a:r>
                </a:p>
              </p:txBody>
            </p:sp>
          </p:grpSp>
          <p:sp>
            <p:nvSpPr>
              <p:cNvPr id="165" name="Rectangle"/>
              <p:cNvSpPr/>
              <p:nvPr/>
            </p:nvSpPr>
            <p:spPr>
              <a:xfrm>
                <a:off x="0" y="249237"/>
                <a:ext cx="430213" cy="107951"/>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200"/>
              </a:p>
            </p:txBody>
          </p:sp>
        </p:grpSp>
        <p:grpSp>
          <p:nvGrpSpPr>
            <p:cNvPr id="171" name="Group"/>
            <p:cNvGrpSpPr/>
            <p:nvPr/>
          </p:nvGrpSpPr>
          <p:grpSpPr>
            <a:xfrm>
              <a:off x="3765550" y="3914774"/>
              <a:ext cx="430213" cy="357189"/>
              <a:chOff x="0" y="0"/>
              <a:chExt cx="430212" cy="357187"/>
            </a:xfrm>
          </p:grpSpPr>
          <p:grpSp>
            <p:nvGrpSpPr>
              <p:cNvPr id="169" name="Group"/>
              <p:cNvGrpSpPr/>
              <p:nvPr/>
            </p:nvGrpSpPr>
            <p:grpSpPr>
              <a:xfrm>
                <a:off x="0" y="-1"/>
                <a:ext cx="428625" cy="342901"/>
                <a:chOff x="0" y="0"/>
                <a:chExt cx="428625" cy="342900"/>
              </a:xfrm>
            </p:grpSpPr>
            <p:sp>
              <p:nvSpPr>
                <p:cNvPr id="167" name="Rectangle"/>
                <p:cNvSpPr/>
                <p:nvPr/>
              </p:nvSpPr>
              <p:spPr>
                <a:xfrm>
                  <a:off x="0" y="0"/>
                  <a:ext cx="428625" cy="342900"/>
                </a:xfrm>
                <a:prstGeom prst="rect">
                  <a:avLst/>
                </a:prstGeom>
                <a:solidFill>
                  <a:srgbClr val="EAEAEA"/>
                </a:solidFill>
                <a:ln w="12700" cap="flat">
                  <a:solidFill>
                    <a:srgbClr val="FFFFFF"/>
                  </a:solidFill>
                  <a:prstDash val="solid"/>
                  <a:round/>
                </a:ln>
                <a:effectLst/>
              </p:spPr>
              <p:txBody>
                <a:bodyPr wrap="square" lIns="45719" tIns="45719" rIns="45719" bIns="45719" numCol="1" anchor="t">
                  <a:noAutofit/>
                </a:bodyPr>
                <a:lstStyle/>
                <a:p>
                  <a:pPr algn="ctr">
                    <a:defRPr sz="1000"/>
                  </a:pPr>
                  <a:endParaRPr sz="1000"/>
                </a:p>
              </p:txBody>
            </p:sp>
            <p:sp>
              <p:nvSpPr>
                <p:cNvPr id="168" name="VM"/>
                <p:cNvSpPr txBox="1"/>
                <p:nvPr/>
              </p:nvSpPr>
              <p:spPr>
                <a:xfrm>
                  <a:off x="121618" y="0"/>
                  <a:ext cx="185389" cy="1910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lgn="ctr">
                    <a:defRPr sz="1000"/>
                  </a:lvl1pPr>
                </a:lstStyle>
                <a:p>
                  <a:r>
                    <a:rPr dirty="0"/>
                    <a:t>VM</a:t>
                  </a:r>
                </a:p>
              </p:txBody>
            </p:sp>
          </p:grpSp>
          <p:sp>
            <p:nvSpPr>
              <p:cNvPr id="170" name="Rectangle"/>
              <p:cNvSpPr/>
              <p:nvPr/>
            </p:nvSpPr>
            <p:spPr>
              <a:xfrm>
                <a:off x="0" y="249237"/>
                <a:ext cx="430213" cy="107951"/>
              </a:xfrm>
              <a:prstGeom prst="rect">
                <a:avLst/>
              </a:prstGeom>
              <a:solidFill>
                <a:srgbClr val="FFFF99"/>
              </a:solidFill>
              <a:ln w="12700" cap="flat">
                <a:noFill/>
                <a:miter lim="400000"/>
              </a:ln>
              <a:effectLst/>
            </p:spPr>
            <p:txBody>
              <a:bodyPr wrap="square" lIns="45719" tIns="45719" rIns="45719" bIns="45719" numCol="1" anchor="ctr">
                <a:noAutofit/>
              </a:bodyPr>
              <a:lstStyle/>
              <a:p>
                <a:pPr algn="ctr">
                  <a:defRPr sz="1200"/>
                </a:pPr>
                <a:endParaRPr sz="1200"/>
              </a:p>
            </p:txBody>
          </p:sp>
        </p:grpSp>
        <p:sp>
          <p:nvSpPr>
            <p:cNvPr id="193" name="…"/>
            <p:cNvSpPr txBox="1"/>
            <p:nvPr/>
          </p:nvSpPr>
          <p:spPr>
            <a:xfrm>
              <a:off x="4268311" y="3912289"/>
              <a:ext cx="408941" cy="28664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nchor="b">
              <a:spAutoFit/>
            </a:bodyPr>
            <a:lstStyle>
              <a:lvl1pPr algn="ctr"/>
            </a:lstStyle>
            <a:p>
              <a:r>
                <a: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69FDFD5-A3AA-8D4E-B4A5-4F9A3A34C63E}"/>
              </a:ext>
            </a:extLst>
          </p:cNvPr>
          <p:cNvSpPr>
            <a:spLocks noGrp="1" noChangeArrowheads="1"/>
          </p:cNvSpPr>
          <p:nvPr>
            <p:ph type="title"/>
          </p:nvPr>
        </p:nvSpPr>
        <p:spPr bwMode="auto"/>
        <p:txBody>
          <a:bodyPr vert="horz" lIns="91388" tIns="45694" rIns="91388" bIns="45694" numCol="1" rtlCol="0" anchor="ctr" anchorCtr="0" compatLnSpc="1">
            <a:prstTxWarp prst="textNoShape">
              <a:avLst/>
            </a:prstTxWarp>
            <a:normAutofit/>
          </a:bodyPr>
          <a:lstStyle/>
          <a:p>
            <a:pPr>
              <a:defRPr/>
            </a:pPr>
            <a:r>
              <a:rPr lang="zh-CN" altLang="en-US" sz="4800" b="1" dirty="0">
                <a:solidFill>
                  <a:srgbClr val="3E2BFF"/>
                </a:solidFill>
                <a:latin typeface="黑体" panose="02010609060101010101" pitchFamily="49" charset="-122"/>
                <a:ea typeface="黑体" panose="02010609060101010101" pitchFamily="49" charset="-122"/>
                <a:cs typeface="仿宋" charset="0"/>
              </a:rPr>
              <a:t>对云计算理解的现状</a:t>
            </a:r>
            <a:endParaRPr lang="zh-CN" altLang="en-US" sz="4400" dirty="0">
              <a:solidFill>
                <a:srgbClr val="3E2BFF"/>
              </a:solidFill>
              <a:latin typeface="黑体" charset="-122"/>
              <a:ea typeface="黑体" charset="-122"/>
            </a:endParaRPr>
          </a:p>
        </p:txBody>
      </p:sp>
      <p:sp>
        <p:nvSpPr>
          <p:cNvPr id="52226" name="Rectangle 3">
            <a:extLst>
              <a:ext uri="{FF2B5EF4-FFF2-40B4-BE49-F238E27FC236}">
                <a16:creationId xmlns:a16="http://schemas.microsoft.com/office/drawing/2014/main" id="{62AD9CF0-0F64-0748-BDDD-ACFDE417150D}"/>
              </a:ext>
            </a:extLst>
          </p:cNvPr>
          <p:cNvSpPr>
            <a:spLocks noGrp="1" noChangeArrowheads="1"/>
          </p:cNvSpPr>
          <p:nvPr>
            <p:ph idx="1"/>
          </p:nvPr>
        </p:nvSpPr>
        <p:spPr>
          <a:xfrm>
            <a:off x="152400" y="1115616"/>
            <a:ext cx="11913220" cy="4525963"/>
          </a:xfrm>
        </p:spPr>
        <p:txBody>
          <a:bodyPr vert="horz" lIns="91388" tIns="45694" rIns="91388" bIns="45694" rtlCol="0">
            <a:normAutofit/>
          </a:bodyPr>
          <a:lstStyle/>
          <a:p>
            <a:pPr marL="0" indent="0" defTabSz="1300163">
              <a:buNone/>
            </a:pPr>
            <a:r>
              <a:rPr lang="zh-CN" altLang="en-US" sz="3200" b="1" dirty="0">
                <a:solidFill>
                  <a:srgbClr val="FF0000"/>
                </a:solidFill>
                <a:latin typeface="仿宋" charset="-122"/>
                <a:ea typeface="黑体" charset="-122"/>
              </a:rPr>
              <a:t>“</a:t>
            </a:r>
            <a:r>
              <a:rPr lang="zh-CN" altLang="en-US" sz="3200" b="1" dirty="0">
                <a:solidFill>
                  <a:srgbClr val="FF0000"/>
                </a:solidFill>
                <a:latin typeface="黑体" charset="-122"/>
                <a:ea typeface="黑体" charset="-122"/>
              </a:rPr>
              <a:t>一个概念，多种表述</a:t>
            </a:r>
            <a:r>
              <a:rPr lang="zh-CN" altLang="en-US" sz="3200" b="1" dirty="0">
                <a:solidFill>
                  <a:srgbClr val="FF0000"/>
                </a:solidFill>
                <a:latin typeface="仿宋" charset="-122"/>
                <a:ea typeface="黑体" charset="-122"/>
              </a:rPr>
              <a:t>”</a:t>
            </a:r>
            <a:endParaRPr lang="zh-CN" altLang="en-US" sz="3200" dirty="0">
              <a:latin typeface="黑体" charset="-122"/>
              <a:ea typeface="黑体" charset="-122"/>
            </a:endParaRPr>
          </a:p>
          <a:p>
            <a:pPr marL="487363" indent="-487363" defTabSz="1300163"/>
            <a:r>
              <a:rPr lang="zh-CN" altLang="en-US" sz="2800" dirty="0">
                <a:ea typeface="黑体" panose="02010609060101010101" pitchFamily="49" charset="-122"/>
              </a:rPr>
              <a:t>从事云计算研究的人员具有不同背景（互联网服务、网格计算、软件工程、数据库等），他们从不同角度（业务、应用、技术、平台等）来看待云计算</a:t>
            </a:r>
          </a:p>
          <a:p>
            <a:pPr marL="487363" indent="-487363" defTabSz="1300163"/>
            <a:r>
              <a:rPr lang="zh-CN" altLang="en-US" sz="2800" dirty="0">
                <a:ea typeface="黑体" panose="02010609060101010101" pitchFamily="49" charset="-122"/>
              </a:rPr>
              <a:t>每家企业和机构对云计算及其前景的解析都或多或少地结合了企业自身的业务方向和现实利益 </a:t>
            </a:r>
            <a:endParaRPr lang="en-US" altLang="zh-CN" sz="2800" dirty="0">
              <a:ea typeface="黑体" panose="02010609060101010101" pitchFamily="49" charset="-122"/>
            </a:endParaRPr>
          </a:p>
          <a:p>
            <a:pPr marL="487363" indent="-487363" defTabSz="1300163"/>
            <a:r>
              <a:rPr lang="zh-CN" altLang="en-US" sz="2800" dirty="0">
                <a:ea typeface="黑体" panose="02010609060101010101" pitchFamily="49" charset="-122"/>
              </a:rPr>
              <a:t>支撑云计算的使能技术（</a:t>
            </a:r>
            <a:r>
              <a:rPr lang="en-US" altLang="zh-CN" sz="2800" dirty="0">
                <a:ea typeface="黑体" panose="02010609060101010101" pitchFamily="49" charset="-122"/>
              </a:rPr>
              <a:t>enabling technology</a:t>
            </a:r>
            <a:r>
              <a:rPr lang="zh-CN" altLang="en-US" sz="2800" dirty="0">
                <a:ea typeface="黑体" panose="02010609060101010101" pitchFamily="49" charset="-122"/>
              </a:rPr>
              <a:t>）是多种多样的，并且这些技术仍在不断发展变化</a:t>
            </a:r>
          </a:p>
        </p:txBody>
      </p:sp>
    </p:spTree>
    <p:extLst>
      <p:ext uri="{BB962C8B-B14F-4D97-AF65-F5344CB8AC3E}">
        <p14:creationId xmlns:p14="http://schemas.microsoft.com/office/powerpoint/2010/main" val="2119034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全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sz="4800" dirty="0" err="1">
                <a:solidFill>
                  <a:srgbClr val="3E2BFF"/>
                </a:solidFill>
                <a:latin typeface="+mn-lt"/>
                <a:ea typeface="SimHei" panose="02010609060101010101" pitchFamily="49" charset="-122"/>
              </a:rPr>
              <a:t>全虚拟化</a:t>
            </a:r>
            <a:r>
              <a:rPr lang="zh-CN" altLang="en-US" sz="4800" dirty="0">
                <a:solidFill>
                  <a:srgbClr val="3E2BFF"/>
                </a:solidFill>
                <a:latin typeface="+mn-lt"/>
                <a:ea typeface="SimHei" panose="02010609060101010101" pitchFamily="49" charset="-122"/>
              </a:rPr>
              <a:t> </a:t>
            </a:r>
            <a:r>
              <a:rPr lang="en-US" altLang="zh-CN" sz="4800" dirty="0">
                <a:solidFill>
                  <a:srgbClr val="3E2BFF"/>
                </a:solidFill>
                <a:latin typeface="+mn-lt"/>
                <a:ea typeface="SimHei" panose="02010609060101010101" pitchFamily="49" charset="-122"/>
              </a:rPr>
              <a:t>-</a:t>
            </a:r>
            <a:r>
              <a:rPr lang="zh-CN" altLang="en-US" sz="4800" dirty="0">
                <a:solidFill>
                  <a:srgbClr val="3E2BFF"/>
                </a:solidFill>
                <a:latin typeface="+mn-lt"/>
                <a:ea typeface="SimHei" panose="02010609060101010101" pitchFamily="49" charset="-122"/>
              </a:rPr>
              <a:t> </a:t>
            </a:r>
            <a:r>
              <a:rPr lang="en-US" altLang="zh-CN" sz="4800" dirty="0">
                <a:solidFill>
                  <a:srgbClr val="3E2BFF"/>
                </a:solidFill>
                <a:latin typeface="+mn-lt"/>
                <a:ea typeface="SimHei" panose="02010609060101010101" pitchFamily="49" charset="-122"/>
              </a:rPr>
              <a:t>CPU</a:t>
            </a:r>
            <a:endParaRPr sz="4800" dirty="0">
              <a:solidFill>
                <a:srgbClr val="3E2BFF"/>
              </a:solidFill>
              <a:latin typeface="+mn-lt"/>
              <a:ea typeface="SimHei" panose="02010609060101010101" pitchFamily="49" charset="-122"/>
            </a:endParaRPr>
          </a:p>
        </p:txBody>
      </p:sp>
      <p:sp>
        <p:nvSpPr>
          <p:cNvPr id="197" name="第一代x86/x64服务器虚拟化产品…"/>
          <p:cNvSpPr txBox="1"/>
          <p:nvPr/>
        </p:nvSpPr>
        <p:spPr>
          <a:xfrm>
            <a:off x="100364" y="1181097"/>
            <a:ext cx="9748405" cy="274062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342900" indent="-342900">
              <a:lnSpc>
                <a:spcPct val="150000"/>
              </a:lnSpc>
              <a:spcBef>
                <a:spcPts val="500"/>
              </a:spcBef>
              <a:buSzPct val="100000"/>
              <a:buChar char="•"/>
              <a:defRPr>
                <a:solidFill>
                  <a:srgbClr val="0660A9"/>
                </a:solidFill>
                <a:latin typeface="Neo Sans Intel"/>
                <a:ea typeface="Neo Sans Intel"/>
                <a:cs typeface="Neo Sans Intel"/>
                <a:sym typeface="Neo Sans Intel"/>
              </a:defRPr>
            </a:pPr>
            <a:r>
              <a:rPr sz="3200" dirty="0" err="1">
                <a:solidFill>
                  <a:srgbClr val="000000"/>
                </a:solidFill>
                <a:latin typeface="SimHei" panose="02010609060101010101" pitchFamily="49" charset="-122"/>
                <a:ea typeface="SimHei" panose="02010609060101010101" pitchFamily="49" charset="-122"/>
              </a:rPr>
              <a:t>动态二进制转换</a:t>
            </a:r>
            <a:endParaRPr sz="3200" dirty="0">
              <a:solidFill>
                <a:srgbClr val="000000"/>
              </a:solidFill>
              <a:latin typeface="SimHei" panose="02010609060101010101" pitchFamily="49" charset="-122"/>
              <a:ea typeface="SimHei" panose="02010609060101010101" pitchFamily="49" charset="-122"/>
            </a:endParaRPr>
          </a:p>
          <a:p>
            <a:pPr marL="742950" lvl="1" indent="-285750">
              <a:lnSpc>
                <a:spcPct val="150000"/>
              </a:lnSpc>
              <a:buSzPct val="100000"/>
              <a:buChar char="–"/>
              <a:defRPr sz="2000">
                <a:solidFill>
                  <a:srgbClr val="0660A9"/>
                </a:solidFill>
                <a:latin typeface="Neo Sans Intel"/>
                <a:ea typeface="Neo Sans Intel"/>
                <a:cs typeface="Neo Sans Intel"/>
                <a:sym typeface="Neo Sans Intel"/>
              </a:defRPr>
            </a:pPr>
            <a:r>
              <a:rPr sz="2800" dirty="0" err="1">
                <a:solidFill>
                  <a:srgbClr val="000000"/>
                </a:solidFill>
                <a:latin typeface="SimHei" panose="02010609060101010101" pitchFamily="49" charset="-122"/>
                <a:ea typeface="SimHei" panose="02010609060101010101" pitchFamily="49" charset="-122"/>
              </a:rPr>
              <a:t>模拟层与主机操作系统交互，主机操作系统再与硬件交互</a:t>
            </a:r>
            <a:endParaRPr sz="2800" dirty="0">
              <a:solidFill>
                <a:srgbClr val="000000"/>
              </a:solidFill>
              <a:latin typeface="SimHei" panose="02010609060101010101" pitchFamily="49" charset="-122"/>
              <a:ea typeface="SimHei" panose="02010609060101010101" pitchFamily="49" charset="-122"/>
            </a:endParaRPr>
          </a:p>
          <a:p>
            <a:pPr marL="742950" lvl="1" indent="-285750">
              <a:lnSpc>
                <a:spcPct val="150000"/>
              </a:lnSpc>
              <a:buSzPct val="100000"/>
              <a:buChar char="–"/>
              <a:defRPr sz="2000">
                <a:solidFill>
                  <a:srgbClr val="0660A9"/>
                </a:solidFill>
                <a:latin typeface="Neo Sans Intel"/>
                <a:ea typeface="Neo Sans Intel"/>
                <a:cs typeface="Neo Sans Intel"/>
                <a:sym typeface="Neo Sans Intel"/>
              </a:defRPr>
            </a:pPr>
            <a:r>
              <a:rPr sz="2800" dirty="0" err="1">
                <a:solidFill>
                  <a:srgbClr val="000000"/>
                </a:solidFill>
                <a:latin typeface="SimHei" panose="02010609060101010101" pitchFamily="49" charset="-122"/>
                <a:ea typeface="SimHei" panose="02010609060101010101" pitchFamily="49" charset="-122"/>
              </a:rPr>
              <a:t>客户机不知道自己在模拟环境中</a:t>
            </a:r>
            <a:endParaRPr sz="2800" dirty="0">
              <a:solidFill>
                <a:srgbClr val="000000"/>
              </a:solidFill>
              <a:latin typeface="SimHei" panose="02010609060101010101" pitchFamily="49" charset="-122"/>
              <a:ea typeface="SimHei" panose="02010609060101010101" pitchFamily="49" charset="-122"/>
            </a:endParaRPr>
          </a:p>
          <a:p>
            <a:pPr marL="342900" indent="-342900">
              <a:lnSpc>
                <a:spcPct val="150000"/>
              </a:lnSpc>
              <a:spcBef>
                <a:spcPts val="500"/>
              </a:spcBef>
              <a:buSzPct val="100000"/>
              <a:buChar char="•"/>
              <a:defRPr>
                <a:solidFill>
                  <a:srgbClr val="0660A9"/>
                </a:solidFill>
                <a:latin typeface="Neo Sans Intel"/>
                <a:ea typeface="Neo Sans Intel"/>
                <a:cs typeface="Neo Sans Intel"/>
                <a:sym typeface="Neo Sans Intel"/>
              </a:defRPr>
            </a:pPr>
            <a:r>
              <a:rPr sz="3200" dirty="0" err="1">
                <a:solidFill>
                  <a:srgbClr val="000000"/>
                </a:solidFill>
                <a:latin typeface="SimHei" panose="02010609060101010101" pitchFamily="49" charset="-122"/>
                <a:ea typeface="SimHei" panose="02010609060101010101" pitchFamily="49" charset="-122"/>
              </a:rPr>
              <a:t>包括</a:t>
            </a:r>
            <a:r>
              <a:rPr sz="3200" dirty="0" err="1">
                <a:solidFill>
                  <a:srgbClr val="000000"/>
                </a:solidFill>
                <a:latin typeface="Times New Roman" panose="02020603050405020304" pitchFamily="18" charset="0"/>
                <a:cs typeface="Times New Roman" panose="02020603050405020304" pitchFamily="18" charset="0"/>
              </a:rPr>
              <a:t>CPU</a:t>
            </a:r>
            <a:r>
              <a:rPr sz="3200" dirty="0" err="1">
                <a:solidFill>
                  <a:srgbClr val="000000"/>
                </a:solidFill>
                <a:latin typeface="SimHei" panose="02010609060101010101" pitchFamily="49" charset="-122"/>
                <a:ea typeface="SimHei" panose="02010609060101010101" pitchFamily="49" charset="-122"/>
              </a:rPr>
              <a:t>在内的所有硬件都是模拟的</a:t>
            </a:r>
            <a:endParaRPr sz="3200" dirty="0">
              <a:solidFill>
                <a:srgbClr val="000000"/>
              </a:solidFill>
              <a:latin typeface="SimHei" panose="02010609060101010101" pitchFamily="49" charset="-122"/>
              <a:ea typeface="SimHei" panose="02010609060101010101" pitchFamily="49" charset="-122"/>
            </a:endParaRPr>
          </a:p>
        </p:txBody>
      </p:sp>
      <p:sp>
        <p:nvSpPr>
          <p:cNvPr id="198" name="Rectangle"/>
          <p:cNvSpPr/>
          <p:nvPr/>
        </p:nvSpPr>
        <p:spPr>
          <a:xfrm rot="5400000">
            <a:off x="10435736" y="1438523"/>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sp>
        <p:nvSpPr>
          <p:cNvPr id="199" name="Rectangle"/>
          <p:cNvSpPr/>
          <p:nvPr/>
        </p:nvSpPr>
        <p:spPr>
          <a:xfrm rot="5400000">
            <a:off x="10311911" y="1571873"/>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grpSp>
        <p:nvGrpSpPr>
          <p:cNvPr id="202" name="Group"/>
          <p:cNvGrpSpPr/>
          <p:nvPr/>
        </p:nvGrpSpPr>
        <p:grpSpPr>
          <a:xfrm>
            <a:off x="9923767" y="3639592"/>
            <a:ext cx="1782764" cy="709614"/>
            <a:chOff x="0" y="0"/>
            <a:chExt cx="1782763" cy="709613"/>
          </a:xfrm>
        </p:grpSpPr>
        <p:sp>
          <p:nvSpPr>
            <p:cNvPr id="200" name="Rectangle"/>
            <p:cNvSpPr/>
            <p:nvPr/>
          </p:nvSpPr>
          <p:spPr>
            <a:xfrm>
              <a:off x="0" y="0"/>
              <a:ext cx="1782763" cy="709613"/>
            </a:xfrm>
            <a:prstGeom prst="rect">
              <a:avLst/>
            </a:prstGeom>
            <a:solidFill>
              <a:srgbClr val="FFD08B"/>
            </a:solidFill>
            <a:ln w="9525" cap="flat">
              <a:solidFill>
                <a:srgbClr val="000000"/>
              </a:solidFill>
              <a:prstDash val="solid"/>
              <a:round/>
            </a:ln>
            <a:effectLst/>
          </p:spPr>
          <p:txBody>
            <a:bodyPr wrap="square" lIns="45719" tIns="45719" rIns="45719" bIns="45719" numCol="1" anchor="ctr">
              <a:noAutofit/>
            </a:bodyPr>
            <a:lstStyle/>
            <a:p>
              <a:pPr algn="ctr">
                <a:defRPr sz="1800" b="1">
                  <a:latin typeface="Neo Sans Intel"/>
                  <a:ea typeface="Neo Sans Intel"/>
                  <a:cs typeface="Neo Sans Intel"/>
                  <a:sym typeface="Neo Sans Intel"/>
                </a:defRPr>
              </a:pPr>
              <a:endParaRPr/>
            </a:p>
          </p:txBody>
        </p:sp>
        <p:sp>
          <p:nvSpPr>
            <p:cNvPr id="201" name="Emulated…"/>
            <p:cNvSpPr txBox="1"/>
            <p:nvPr/>
          </p:nvSpPr>
          <p:spPr>
            <a:xfrm>
              <a:off x="375472" y="31642"/>
              <a:ext cx="1031818"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800" b="1">
                  <a:latin typeface="Neo Sans Intel"/>
                  <a:ea typeface="Neo Sans Intel"/>
                  <a:cs typeface="Neo Sans Intel"/>
                  <a:sym typeface="Neo Sans Intel"/>
                </a:defRPr>
              </a:pPr>
              <a:r>
                <a:t>Emulated</a:t>
              </a:r>
            </a:p>
            <a:p>
              <a:pPr algn="ctr">
                <a:defRPr sz="1800" b="1">
                  <a:latin typeface="Neo Sans Intel"/>
                  <a:ea typeface="Neo Sans Intel"/>
                  <a:cs typeface="Neo Sans Intel"/>
                  <a:sym typeface="Neo Sans Intel"/>
                </a:defRPr>
              </a:pPr>
              <a:r>
                <a:t>Hardware</a:t>
              </a:r>
            </a:p>
          </p:txBody>
        </p:sp>
      </p:grpSp>
      <p:grpSp>
        <p:nvGrpSpPr>
          <p:cNvPr id="205" name="Group"/>
          <p:cNvGrpSpPr/>
          <p:nvPr/>
        </p:nvGrpSpPr>
        <p:grpSpPr>
          <a:xfrm>
            <a:off x="9923768" y="1971128"/>
            <a:ext cx="1785939" cy="1257302"/>
            <a:chOff x="0" y="-1"/>
            <a:chExt cx="1785938" cy="1257301"/>
          </a:xfrm>
        </p:grpSpPr>
        <p:sp>
          <p:nvSpPr>
            <p:cNvPr id="203" name="Rectangle"/>
            <p:cNvSpPr/>
            <p:nvPr/>
          </p:nvSpPr>
          <p:spPr>
            <a:xfrm rot="5400000">
              <a:off x="264318" y="-264319"/>
              <a:ext cx="1257301" cy="1785938"/>
            </a:xfrm>
            <a:prstGeom prst="rect">
              <a:avLst/>
            </a:prstGeom>
            <a:solidFill>
              <a:srgbClr val="EAEAEA"/>
            </a:solidFill>
            <a:ln w="9525" cap="flat">
              <a:solidFill>
                <a:srgbClr val="000000"/>
              </a:solidFill>
              <a:prstDash val="solid"/>
              <a:round/>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204" name="Virtual Machine"/>
            <p:cNvSpPr txBox="1"/>
            <p:nvPr/>
          </p:nvSpPr>
          <p:spPr>
            <a:xfrm rot="5400000">
              <a:off x="-160188" y="490151"/>
              <a:ext cx="111825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t>Virtual Machine</a:t>
              </a:r>
            </a:p>
          </p:txBody>
        </p:sp>
      </p:grpSp>
      <p:grpSp>
        <p:nvGrpSpPr>
          <p:cNvPr id="208" name="Group"/>
          <p:cNvGrpSpPr/>
          <p:nvPr/>
        </p:nvGrpSpPr>
        <p:grpSpPr>
          <a:xfrm>
            <a:off x="10234918" y="2109241"/>
            <a:ext cx="1309689" cy="1085853"/>
            <a:chOff x="0" y="-1"/>
            <a:chExt cx="1309688" cy="1085851"/>
          </a:xfrm>
        </p:grpSpPr>
        <p:sp>
          <p:nvSpPr>
            <p:cNvPr id="206" name="Rectangle"/>
            <p:cNvSpPr/>
            <p:nvPr/>
          </p:nvSpPr>
          <p:spPr>
            <a:xfrm rot="5400000">
              <a:off x="111918" y="-111919"/>
              <a:ext cx="1085851" cy="1309688"/>
            </a:xfrm>
            <a:prstGeom prst="rect">
              <a:avLst/>
            </a:prstGeom>
            <a:solidFill>
              <a:srgbClr val="BBE0E3"/>
            </a:solidFill>
            <a:ln w="12700" cap="flat">
              <a:noFill/>
              <a:miter lim="400000"/>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207" name="Guest OS"/>
            <p:cNvSpPr txBox="1"/>
            <p:nvPr/>
          </p:nvSpPr>
          <p:spPr>
            <a:xfrm rot="5400000">
              <a:off x="-168566" y="404426"/>
              <a:ext cx="67409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rPr dirty="0"/>
                <a:t>Guest OS</a:t>
              </a:r>
            </a:p>
          </p:txBody>
        </p:sp>
      </p:grpSp>
      <p:grpSp>
        <p:nvGrpSpPr>
          <p:cNvPr id="211" name="Group"/>
          <p:cNvGrpSpPr/>
          <p:nvPr/>
        </p:nvGrpSpPr>
        <p:grpSpPr>
          <a:xfrm>
            <a:off x="10476216" y="2902993"/>
            <a:ext cx="981078" cy="269875"/>
            <a:chOff x="2807" y="0"/>
            <a:chExt cx="981076" cy="269875"/>
          </a:xfrm>
        </p:grpSpPr>
        <p:sp>
          <p:nvSpPr>
            <p:cNvPr id="209" name="Rectangle"/>
            <p:cNvSpPr/>
            <p:nvPr/>
          </p:nvSpPr>
          <p:spPr>
            <a:xfrm>
              <a:off x="2807" y="0"/>
              <a:ext cx="981076" cy="269875"/>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210" name="Device Drivers"/>
            <p:cNvSpPr txBox="1"/>
            <p:nvPr/>
          </p:nvSpPr>
          <p:spPr>
            <a:xfrm>
              <a:off x="66467" y="11828"/>
              <a:ext cx="853756"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Device Drivers</a:t>
              </a:r>
            </a:p>
          </p:txBody>
        </p:sp>
      </p:grpSp>
      <p:grpSp>
        <p:nvGrpSpPr>
          <p:cNvPr id="214" name="Group"/>
          <p:cNvGrpSpPr/>
          <p:nvPr/>
        </p:nvGrpSpPr>
        <p:grpSpPr>
          <a:xfrm>
            <a:off x="11122329" y="2228303"/>
            <a:ext cx="279402" cy="609602"/>
            <a:chOff x="0" y="-1"/>
            <a:chExt cx="279400" cy="609601"/>
          </a:xfrm>
        </p:grpSpPr>
        <p:sp>
          <p:nvSpPr>
            <p:cNvPr id="212" name="Rectangle"/>
            <p:cNvSpPr/>
            <p:nvPr/>
          </p:nvSpPr>
          <p:spPr>
            <a:xfrm rot="16200000">
              <a:off x="-165101" y="165100"/>
              <a:ext cx="609601" cy="279400"/>
            </a:xfrm>
            <a:prstGeom prst="rect">
              <a:avLst/>
            </a:prstGeom>
            <a:solidFill>
              <a:srgbClr val="C0C0EA"/>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213" name="App. A"/>
            <p:cNvSpPr txBox="1"/>
            <p:nvPr/>
          </p:nvSpPr>
          <p:spPr>
            <a:xfrm rot="16200000">
              <a:off x="-83597" y="181691"/>
              <a:ext cx="446594" cy="246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App. A</a:t>
              </a:r>
            </a:p>
          </p:txBody>
        </p:sp>
      </p:grpSp>
      <p:grpSp>
        <p:nvGrpSpPr>
          <p:cNvPr id="217" name="Group"/>
          <p:cNvGrpSpPr/>
          <p:nvPr/>
        </p:nvGrpSpPr>
        <p:grpSpPr>
          <a:xfrm>
            <a:off x="10799682" y="2228303"/>
            <a:ext cx="276997" cy="609602"/>
            <a:chOff x="-3561" y="-1"/>
            <a:chExt cx="276997" cy="609601"/>
          </a:xfrm>
        </p:grpSpPr>
        <p:sp>
          <p:nvSpPr>
            <p:cNvPr id="215" name="Rectangle"/>
            <p:cNvSpPr/>
            <p:nvPr/>
          </p:nvSpPr>
          <p:spPr>
            <a:xfrm rot="16200000">
              <a:off x="-169863" y="169862"/>
              <a:ext cx="609601" cy="269876"/>
            </a:xfrm>
            <a:prstGeom prst="rect">
              <a:avLst/>
            </a:prstGeom>
            <a:solidFill>
              <a:srgbClr val="E5FF9B"/>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216" name="App. B"/>
            <p:cNvSpPr txBox="1"/>
            <p:nvPr/>
          </p:nvSpPr>
          <p:spPr>
            <a:xfrm rot="16200000">
              <a:off x="-122824" y="166302"/>
              <a:ext cx="515523"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B</a:t>
              </a:r>
            </a:p>
          </p:txBody>
        </p:sp>
      </p:grpSp>
      <p:grpSp>
        <p:nvGrpSpPr>
          <p:cNvPr id="220" name="Group"/>
          <p:cNvGrpSpPr/>
          <p:nvPr/>
        </p:nvGrpSpPr>
        <p:grpSpPr>
          <a:xfrm>
            <a:off x="10485357" y="2228303"/>
            <a:ext cx="276997" cy="609602"/>
            <a:chOff x="-3878" y="-1"/>
            <a:chExt cx="276996" cy="609601"/>
          </a:xfrm>
        </p:grpSpPr>
        <p:sp>
          <p:nvSpPr>
            <p:cNvPr id="218" name="Rectangle"/>
            <p:cNvSpPr/>
            <p:nvPr/>
          </p:nvSpPr>
          <p:spPr>
            <a:xfrm rot="16200000">
              <a:off x="-170181" y="174625"/>
              <a:ext cx="609601" cy="260350"/>
            </a:xfrm>
            <a:prstGeom prst="rect">
              <a:avLst/>
            </a:prstGeom>
            <a:solidFill>
              <a:srgbClr val="FFD1D1"/>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219" name="App. C"/>
            <p:cNvSpPr txBox="1"/>
            <p:nvPr/>
          </p:nvSpPr>
          <p:spPr>
            <a:xfrm rot="16200000">
              <a:off x="-120737" y="166303"/>
              <a:ext cx="510714"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C</a:t>
              </a:r>
            </a:p>
          </p:txBody>
        </p:sp>
      </p:grpSp>
      <p:grpSp>
        <p:nvGrpSpPr>
          <p:cNvPr id="228" name="Group"/>
          <p:cNvGrpSpPr/>
          <p:nvPr/>
        </p:nvGrpSpPr>
        <p:grpSpPr>
          <a:xfrm>
            <a:off x="9838043" y="5831929"/>
            <a:ext cx="2105025" cy="731840"/>
            <a:chOff x="0" y="0"/>
            <a:chExt cx="2105025" cy="731839"/>
          </a:xfrm>
        </p:grpSpPr>
        <p:grpSp>
          <p:nvGrpSpPr>
            <p:cNvPr id="223" name="Group"/>
            <p:cNvGrpSpPr/>
            <p:nvPr/>
          </p:nvGrpSpPr>
          <p:grpSpPr>
            <a:xfrm>
              <a:off x="0" y="0"/>
              <a:ext cx="2105025" cy="731839"/>
              <a:chOff x="0" y="0"/>
              <a:chExt cx="2105025" cy="731838"/>
            </a:xfrm>
          </p:grpSpPr>
          <p:sp>
            <p:nvSpPr>
              <p:cNvPr id="221" name="Rectangle"/>
              <p:cNvSpPr/>
              <p:nvPr/>
            </p:nvSpPr>
            <p:spPr>
              <a:xfrm>
                <a:off x="0" y="0"/>
                <a:ext cx="2105025" cy="731838"/>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800" b="1">
                    <a:latin typeface="Neo Sans Intel"/>
                    <a:ea typeface="Neo Sans Intel"/>
                    <a:cs typeface="Neo Sans Intel"/>
                    <a:sym typeface="Neo Sans Intel"/>
                  </a:defRPr>
                </a:pPr>
                <a:endParaRPr/>
              </a:p>
            </p:txBody>
          </p:sp>
          <p:sp>
            <p:nvSpPr>
              <p:cNvPr id="222" name="Hardware"/>
              <p:cNvSpPr txBox="1"/>
              <p:nvPr/>
            </p:nvSpPr>
            <p:spPr>
              <a:xfrm>
                <a:off x="536603" y="362509"/>
                <a:ext cx="1031819"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800" b="1">
                    <a:latin typeface="Neo Sans Intel"/>
                    <a:ea typeface="Neo Sans Intel"/>
                    <a:cs typeface="Neo Sans Intel"/>
                    <a:sym typeface="Neo Sans Intel"/>
                  </a:defRPr>
                </a:lvl1pPr>
              </a:lstStyle>
              <a:p>
                <a:r>
                  <a:t>Hardware</a:t>
                </a:r>
              </a:p>
            </p:txBody>
          </p:sp>
        </p:grpSp>
        <p:pic>
          <p:nvPicPr>
            <p:cNvPr id="224" name="image.png" descr="image.png"/>
            <p:cNvPicPr>
              <a:picLocks noChangeAspect="1"/>
            </p:cNvPicPr>
            <p:nvPr/>
          </p:nvPicPr>
          <p:blipFill>
            <a:blip r:embed="rId3"/>
            <a:stretch>
              <a:fillRect/>
            </a:stretch>
          </p:blipFill>
          <p:spPr>
            <a:xfrm rot="19074247">
              <a:off x="12700" y="247650"/>
              <a:ext cx="622300" cy="138113"/>
            </a:xfrm>
            <a:prstGeom prst="rect">
              <a:avLst/>
            </a:prstGeom>
            <a:ln w="12700" cap="flat">
              <a:noFill/>
              <a:miter lim="400000"/>
            </a:ln>
            <a:effectLst/>
          </p:spPr>
        </p:pic>
        <p:pic>
          <p:nvPicPr>
            <p:cNvPr id="225" name="image.png" descr="image.png"/>
            <p:cNvPicPr>
              <a:picLocks noChangeAspect="1"/>
            </p:cNvPicPr>
            <p:nvPr/>
          </p:nvPicPr>
          <p:blipFill>
            <a:blip r:embed="rId4"/>
            <a:stretch>
              <a:fillRect/>
            </a:stretch>
          </p:blipFill>
          <p:spPr>
            <a:xfrm>
              <a:off x="661987" y="80962"/>
              <a:ext cx="384176" cy="347663"/>
            </a:xfrm>
            <a:prstGeom prst="rect">
              <a:avLst/>
            </a:prstGeom>
            <a:ln w="12700" cap="flat">
              <a:noFill/>
              <a:miter lim="400000"/>
            </a:ln>
            <a:effectLst/>
          </p:spPr>
        </p:pic>
        <p:pic>
          <p:nvPicPr>
            <p:cNvPr id="226" name="image.png" descr="image.png"/>
            <p:cNvPicPr>
              <a:picLocks noChangeAspect="1"/>
            </p:cNvPicPr>
            <p:nvPr/>
          </p:nvPicPr>
          <p:blipFill>
            <a:blip r:embed="rId5"/>
            <a:stretch>
              <a:fillRect/>
            </a:stretch>
          </p:blipFill>
          <p:spPr>
            <a:xfrm>
              <a:off x="1114425" y="107950"/>
              <a:ext cx="384175" cy="328613"/>
            </a:xfrm>
            <a:prstGeom prst="rect">
              <a:avLst/>
            </a:prstGeom>
            <a:ln w="12700" cap="flat">
              <a:noFill/>
              <a:miter lim="400000"/>
            </a:ln>
            <a:effectLst/>
          </p:spPr>
        </p:pic>
        <p:pic>
          <p:nvPicPr>
            <p:cNvPr id="227" name="image.png" descr="image.png"/>
            <p:cNvPicPr>
              <a:picLocks noChangeAspect="1"/>
            </p:cNvPicPr>
            <p:nvPr/>
          </p:nvPicPr>
          <p:blipFill>
            <a:blip r:embed="rId6"/>
            <a:stretch>
              <a:fillRect/>
            </a:stretch>
          </p:blipFill>
          <p:spPr>
            <a:xfrm>
              <a:off x="1539875" y="112712"/>
              <a:ext cx="515938" cy="357188"/>
            </a:xfrm>
            <a:prstGeom prst="rect">
              <a:avLst/>
            </a:prstGeom>
            <a:ln w="12700" cap="flat">
              <a:noFill/>
              <a:miter lim="400000"/>
            </a:ln>
            <a:effectLst/>
          </p:spPr>
        </p:pic>
      </p:grpSp>
      <p:grpSp>
        <p:nvGrpSpPr>
          <p:cNvPr id="235" name="Group"/>
          <p:cNvGrpSpPr/>
          <p:nvPr/>
        </p:nvGrpSpPr>
        <p:grpSpPr>
          <a:xfrm>
            <a:off x="9933293" y="4773065"/>
            <a:ext cx="1782765" cy="712793"/>
            <a:chOff x="0" y="-2"/>
            <a:chExt cx="1782764" cy="712791"/>
          </a:xfrm>
        </p:grpSpPr>
        <p:grpSp>
          <p:nvGrpSpPr>
            <p:cNvPr id="231" name="Group"/>
            <p:cNvGrpSpPr/>
            <p:nvPr/>
          </p:nvGrpSpPr>
          <p:grpSpPr>
            <a:xfrm>
              <a:off x="0" y="-2"/>
              <a:ext cx="1782764" cy="712791"/>
              <a:chOff x="0" y="-1"/>
              <a:chExt cx="1782763" cy="712789"/>
            </a:xfrm>
          </p:grpSpPr>
          <p:sp>
            <p:nvSpPr>
              <p:cNvPr id="229" name="Rectangle"/>
              <p:cNvSpPr/>
              <p:nvPr/>
            </p:nvSpPr>
            <p:spPr>
              <a:xfrm>
                <a:off x="0" y="-1"/>
                <a:ext cx="1782763" cy="712789"/>
              </a:xfrm>
              <a:prstGeom prst="rect">
                <a:avLst/>
              </a:prstGeom>
              <a:solidFill>
                <a:srgbClr val="FC9A9C"/>
              </a:solidFill>
              <a:ln w="9525" cap="flat">
                <a:solidFill>
                  <a:srgbClr val="000000"/>
                </a:solidFill>
                <a:prstDash val="solid"/>
                <a:round/>
              </a:ln>
              <a:effectLst/>
            </p:spPr>
            <p:txBody>
              <a:bodyPr wrap="square" lIns="45719" tIns="45719" rIns="45719" bIns="45719" numCol="1" anchor="b">
                <a:noAutofit/>
              </a:bodyPr>
              <a:lstStyle/>
              <a:p>
                <a:pPr algn="ctr">
                  <a:defRPr sz="1400" b="1">
                    <a:solidFill>
                      <a:srgbClr val="FFFFFF"/>
                    </a:solidFill>
                    <a:latin typeface="Neo Sans Intel"/>
                    <a:ea typeface="Neo Sans Intel"/>
                    <a:cs typeface="Neo Sans Intel"/>
                    <a:sym typeface="Neo Sans Intel"/>
                  </a:defRPr>
                </a:pPr>
                <a:endParaRPr sz="1400"/>
              </a:p>
            </p:txBody>
          </p:sp>
          <p:sp>
            <p:nvSpPr>
              <p:cNvPr id="230" name="Host OS"/>
              <p:cNvSpPr txBox="1"/>
              <p:nvPr/>
            </p:nvSpPr>
            <p:spPr>
              <a:xfrm>
                <a:off x="550456" y="405015"/>
                <a:ext cx="681850" cy="307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400" b="1">
                    <a:solidFill>
                      <a:srgbClr val="FFFFFF"/>
                    </a:solidFill>
                    <a:latin typeface="Neo Sans Intel"/>
                    <a:ea typeface="Neo Sans Intel"/>
                    <a:cs typeface="Neo Sans Intel"/>
                    <a:sym typeface="Neo Sans Intel"/>
                  </a:defRPr>
                </a:lvl1pPr>
              </a:lstStyle>
              <a:p>
                <a:r>
                  <a:t>Host OS</a:t>
                </a:r>
              </a:p>
            </p:txBody>
          </p:sp>
        </p:grpSp>
        <p:grpSp>
          <p:nvGrpSpPr>
            <p:cNvPr id="234" name="Group"/>
            <p:cNvGrpSpPr/>
            <p:nvPr/>
          </p:nvGrpSpPr>
          <p:grpSpPr>
            <a:xfrm>
              <a:off x="347662" y="53975"/>
              <a:ext cx="1085852" cy="317500"/>
              <a:chOff x="38675" y="0"/>
              <a:chExt cx="1085851" cy="317500"/>
            </a:xfrm>
          </p:grpSpPr>
          <p:sp>
            <p:nvSpPr>
              <p:cNvPr id="232" name="Rectangle"/>
              <p:cNvSpPr/>
              <p:nvPr/>
            </p:nvSpPr>
            <p:spPr>
              <a:xfrm>
                <a:off x="38675" y="0"/>
                <a:ext cx="1085851" cy="317500"/>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233" name="Device Drivers"/>
              <p:cNvSpPr txBox="1"/>
              <p:nvPr/>
            </p:nvSpPr>
            <p:spPr>
              <a:xfrm>
                <a:off x="78997" y="20252"/>
                <a:ext cx="1005207"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Device Drivers</a:t>
                </a:r>
              </a:p>
            </p:txBody>
          </p:sp>
        </p:grpSp>
      </p:grpSp>
      <p:sp>
        <p:nvSpPr>
          <p:cNvPr id="236" name="Line"/>
          <p:cNvSpPr/>
          <p:nvPr/>
        </p:nvSpPr>
        <p:spPr>
          <a:xfrm>
            <a:off x="10801655" y="3233192"/>
            <a:ext cx="1" cy="338138"/>
          </a:xfrm>
          <a:prstGeom prst="line">
            <a:avLst/>
          </a:prstGeom>
          <a:ln w="50800">
            <a:solidFill>
              <a:srgbClr val="000000"/>
            </a:solidFill>
            <a:tailEnd type="triangle"/>
          </a:ln>
        </p:spPr>
        <p:txBody>
          <a:bodyPr lIns="45719" rIns="45719"/>
          <a:lstStyle/>
          <a:p>
            <a:endParaRPr/>
          </a:p>
        </p:txBody>
      </p:sp>
      <p:sp>
        <p:nvSpPr>
          <p:cNvPr id="237" name="Line"/>
          <p:cNvSpPr/>
          <p:nvPr/>
        </p:nvSpPr>
        <p:spPr>
          <a:xfrm>
            <a:off x="10801655" y="4357142"/>
            <a:ext cx="1" cy="338138"/>
          </a:xfrm>
          <a:prstGeom prst="line">
            <a:avLst/>
          </a:prstGeom>
          <a:ln w="50800">
            <a:solidFill>
              <a:srgbClr val="000000"/>
            </a:solidFill>
            <a:tailEnd type="triangle"/>
          </a:ln>
        </p:spPr>
        <p:txBody>
          <a:bodyPr lIns="45719" rIns="45719"/>
          <a:lstStyle/>
          <a:p>
            <a:endParaRPr/>
          </a:p>
        </p:txBody>
      </p:sp>
      <p:sp>
        <p:nvSpPr>
          <p:cNvPr id="238" name="Line"/>
          <p:cNvSpPr/>
          <p:nvPr/>
        </p:nvSpPr>
        <p:spPr>
          <a:xfrm>
            <a:off x="10811180" y="5490617"/>
            <a:ext cx="1" cy="338138"/>
          </a:xfrm>
          <a:prstGeom prst="line">
            <a:avLst/>
          </a:prstGeom>
          <a:ln w="50800">
            <a:solidFill>
              <a:srgbClr val="000000"/>
            </a:solidFill>
            <a:tailEnd type="triangle"/>
          </a:ln>
        </p:spPr>
        <p:txBody>
          <a:bodyPr lIns="45719" rIns="45719"/>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全</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内存</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178420" y="1278718"/>
            <a:ext cx="10048255"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sz="3200" dirty="0" err="1">
                <a:solidFill>
                  <a:srgbClr val="000000"/>
                </a:solidFill>
                <a:latin typeface="SimHei" panose="02010609060101010101" pitchFamily="49" charset="-122"/>
                <a:ea typeface="SimHei" panose="02010609060101010101" pitchFamily="49" charset="-122"/>
              </a:rPr>
              <a:t>内存</a:t>
            </a:r>
            <a:r>
              <a:rPr lang="zh-CN" altLang="en-US" sz="3200" dirty="0">
                <a:solidFill>
                  <a:srgbClr val="000000"/>
                </a:solidFill>
                <a:latin typeface="SimHei" panose="02010609060101010101" pitchFamily="49" charset="-122"/>
                <a:ea typeface="SimHei" panose="02010609060101010101" pitchFamily="49" charset="-122"/>
              </a:rPr>
              <a:t>全虚拟化</a:t>
            </a:r>
            <a:r>
              <a:rPr lang="en-US" altLang="zh-CN" sz="3200" dirty="0">
                <a:solidFill>
                  <a:srgbClr val="000000"/>
                </a:solidFill>
                <a:latin typeface="SimHei" panose="02010609060101010101" pitchFamily="49" charset="-122"/>
                <a:ea typeface="SimHei" panose="02010609060101010101" pitchFamily="49" charset="-122"/>
              </a:rPr>
              <a:t>-</a:t>
            </a:r>
            <a:r>
              <a:rPr lang="zh-CN" altLang="en-US" sz="3200" dirty="0">
                <a:solidFill>
                  <a:srgbClr val="000000"/>
                </a:solidFill>
                <a:latin typeface="SimHei" panose="02010609060101010101" pitchFamily="49" charset="-122"/>
                <a:ea typeface="SimHei" panose="02010609060101010101" pitchFamily="49" charset="-122"/>
              </a:rPr>
              <a:t>借助软件实现多次地址转换</a:t>
            </a:r>
          </a:p>
        </p:txBody>
      </p:sp>
      <p:sp>
        <p:nvSpPr>
          <p:cNvPr id="404" name="Guest Virtual Address"/>
          <p:cNvSpPr/>
          <p:nvPr/>
        </p:nvSpPr>
        <p:spPr>
          <a:xfrm>
            <a:off x="4153035" y="2088942"/>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Virtual Address</a:t>
            </a:r>
          </a:p>
        </p:txBody>
      </p:sp>
      <p:sp>
        <p:nvSpPr>
          <p:cNvPr id="405" name="Guest Page Table"/>
          <p:cNvSpPr/>
          <p:nvPr/>
        </p:nvSpPr>
        <p:spPr>
          <a:xfrm>
            <a:off x="4637123" y="2707599"/>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Page Table</a:t>
            </a:r>
          </a:p>
        </p:txBody>
      </p:sp>
      <p:sp>
        <p:nvSpPr>
          <p:cNvPr id="406" name="Guest Physical Address"/>
          <p:cNvSpPr/>
          <p:nvPr/>
        </p:nvSpPr>
        <p:spPr>
          <a:xfrm>
            <a:off x="4153037" y="3346313"/>
            <a:ext cx="3284042" cy="432997"/>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Physical Address</a:t>
            </a:r>
          </a:p>
        </p:txBody>
      </p:sp>
      <p:sp>
        <p:nvSpPr>
          <p:cNvPr id="407" name="Host Virtual Address"/>
          <p:cNvSpPr/>
          <p:nvPr/>
        </p:nvSpPr>
        <p:spPr>
          <a:xfrm>
            <a:off x="4153036" y="4600693"/>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Virtual Address</a:t>
            </a:r>
          </a:p>
        </p:txBody>
      </p:sp>
      <p:sp>
        <p:nvSpPr>
          <p:cNvPr id="408" name="Host Physical Address"/>
          <p:cNvSpPr/>
          <p:nvPr/>
        </p:nvSpPr>
        <p:spPr>
          <a:xfrm>
            <a:off x="4153035" y="5953225"/>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Physical Address</a:t>
            </a:r>
          </a:p>
        </p:txBody>
      </p:sp>
      <p:sp>
        <p:nvSpPr>
          <p:cNvPr id="409" name="Memory Slot"/>
          <p:cNvSpPr/>
          <p:nvPr/>
        </p:nvSpPr>
        <p:spPr>
          <a:xfrm>
            <a:off x="4637125" y="3951108"/>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Memory Slot</a:t>
            </a:r>
          </a:p>
        </p:txBody>
      </p:sp>
      <p:sp>
        <p:nvSpPr>
          <p:cNvPr id="410" name="Host Page Table"/>
          <p:cNvSpPr/>
          <p:nvPr/>
        </p:nvSpPr>
        <p:spPr>
          <a:xfrm>
            <a:off x="4682714" y="5275398"/>
            <a:ext cx="2224684"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Page Table</a:t>
            </a:r>
          </a:p>
        </p:txBody>
      </p:sp>
      <p:sp>
        <p:nvSpPr>
          <p:cNvPr id="417" name="Line"/>
          <p:cNvSpPr/>
          <p:nvPr/>
        </p:nvSpPr>
        <p:spPr>
          <a:xfrm>
            <a:off x="5795058" y="2529951"/>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8" name="Line"/>
          <p:cNvSpPr/>
          <p:nvPr/>
        </p:nvSpPr>
        <p:spPr>
          <a:xfrm>
            <a:off x="5795058" y="3152838"/>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9" name="Line"/>
          <p:cNvSpPr/>
          <p:nvPr/>
        </p:nvSpPr>
        <p:spPr>
          <a:xfrm>
            <a:off x="5795058" y="3799276"/>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0" name="Line"/>
          <p:cNvSpPr/>
          <p:nvPr/>
        </p:nvSpPr>
        <p:spPr>
          <a:xfrm>
            <a:off x="5795058" y="4361381"/>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1" name="Line"/>
          <p:cNvSpPr/>
          <p:nvPr/>
        </p:nvSpPr>
        <p:spPr>
          <a:xfrm>
            <a:off x="5795058" y="5018986"/>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2" name="Line"/>
          <p:cNvSpPr/>
          <p:nvPr/>
        </p:nvSpPr>
        <p:spPr>
          <a:xfrm>
            <a:off x="5795057" y="5710407"/>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Tree>
    <p:extLst>
      <p:ext uri="{BB962C8B-B14F-4D97-AF65-F5344CB8AC3E}">
        <p14:creationId xmlns:p14="http://schemas.microsoft.com/office/powerpoint/2010/main" val="2831791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全</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设备</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256478" y="1160263"/>
            <a:ext cx="10079713"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lang="zh-CN" altLang="en-US" sz="3200" dirty="0">
                <a:solidFill>
                  <a:srgbClr val="000000"/>
                </a:solidFill>
                <a:latin typeface="SimHei" panose="02010609060101010101" pitchFamily="49" charset="-122"/>
                <a:ea typeface="SimHei" panose="02010609060101010101" pitchFamily="49" charset="-122"/>
              </a:rPr>
              <a:t>设备全虚拟化</a:t>
            </a:r>
            <a:r>
              <a:rPr lang="en-US" altLang="zh-CN" sz="3200" dirty="0">
                <a:solidFill>
                  <a:srgbClr val="000000"/>
                </a:solidFill>
                <a:latin typeface="SimHei" panose="02010609060101010101" pitchFamily="49" charset="-122"/>
                <a:ea typeface="SimHei" panose="02010609060101010101" pitchFamily="49" charset="-122"/>
              </a:rPr>
              <a:t>-</a:t>
            </a:r>
            <a:r>
              <a:rPr lang="zh-CN" altLang="en-US" sz="3200" dirty="0">
                <a:solidFill>
                  <a:srgbClr val="000000"/>
                </a:solidFill>
                <a:latin typeface="SimHei" panose="02010609060101010101" pitchFamily="49" charset="-122"/>
                <a:ea typeface="SimHei" panose="02010609060101010101" pitchFamily="49" charset="-122"/>
              </a:rPr>
              <a:t>虚拟机退出、中断由主机模拟执行</a:t>
            </a:r>
          </a:p>
        </p:txBody>
      </p:sp>
      <p:grpSp>
        <p:nvGrpSpPr>
          <p:cNvPr id="6" name="组合 5">
            <a:extLst>
              <a:ext uri="{FF2B5EF4-FFF2-40B4-BE49-F238E27FC236}">
                <a16:creationId xmlns:a16="http://schemas.microsoft.com/office/drawing/2014/main" id="{FFF00BE3-F568-A04B-BDC9-5DEC5473A7C5}"/>
              </a:ext>
            </a:extLst>
          </p:cNvPr>
          <p:cNvGrpSpPr/>
          <p:nvPr/>
        </p:nvGrpSpPr>
        <p:grpSpPr>
          <a:xfrm>
            <a:off x="3480121" y="2222340"/>
            <a:ext cx="5194072" cy="3937062"/>
            <a:chOff x="3850511" y="2704669"/>
            <a:chExt cx="4197808" cy="3301077"/>
          </a:xfrm>
        </p:grpSpPr>
        <p:sp>
          <p:nvSpPr>
            <p:cNvPr id="4" name="L-Shape 3">
              <a:extLst>
                <a:ext uri="{FF2B5EF4-FFF2-40B4-BE49-F238E27FC236}">
                  <a16:creationId xmlns:a16="http://schemas.microsoft.com/office/drawing/2014/main" id="{7EB21E90-E4D4-E246-8B80-E0C7121C0340}"/>
                </a:ext>
              </a:extLst>
            </p:cNvPr>
            <p:cNvSpPr/>
            <p:nvPr/>
          </p:nvSpPr>
          <p:spPr>
            <a:xfrm>
              <a:off x="3850511" y="2704669"/>
              <a:ext cx="3309271" cy="1087137"/>
            </a:xfrm>
            <a:prstGeom prst="corner">
              <a:avLst>
                <a:gd name="adj1" fmla="val 35354"/>
                <a:gd name="adj2" fmla="val 41816"/>
              </a:avLst>
            </a:prstGeom>
            <a:solidFill>
              <a:schemeClr val="bg1">
                <a:lumMod val="75000"/>
              </a:schemeClr>
            </a:solidFill>
            <a:ln w="2540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sz="2400" dirty="0">
                <a:solidFill>
                  <a:srgbClr val="000000"/>
                </a:solidFill>
                <a:ea typeface="SimHei" panose="02010609060101010101" pitchFamily="49" charset="-122"/>
                <a:cs typeface="+mj-cs"/>
                <a:sym typeface="Times New Roman"/>
              </a:endParaRPr>
            </a:p>
          </p:txBody>
        </p:sp>
        <p:sp>
          <p:nvSpPr>
            <p:cNvPr id="26" name="Device Model">
              <a:extLst>
                <a:ext uri="{FF2B5EF4-FFF2-40B4-BE49-F238E27FC236}">
                  <a16:creationId xmlns:a16="http://schemas.microsoft.com/office/drawing/2014/main" id="{32366A92-C873-3444-A2FC-B3B04F8974F4}"/>
                </a:ext>
              </a:extLst>
            </p:cNvPr>
            <p:cNvSpPr/>
            <p:nvPr/>
          </p:nvSpPr>
          <p:spPr>
            <a:xfrm>
              <a:off x="3954737" y="2925265"/>
              <a:ext cx="931467" cy="1112392"/>
            </a:xfrm>
            <a:prstGeom prst="rect">
              <a:avLst/>
            </a:prstGeom>
            <a:solidFill>
              <a:schemeClr val="accent5">
                <a:lumOff val="23235"/>
              </a:schemeClr>
            </a:solidFill>
            <a:ln w="25400">
              <a:solidFill>
                <a:schemeClr val="accent5">
                  <a:lumOff val="23235"/>
                </a:schemeClr>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a:ea typeface="SimHei" panose="02010609060101010101" pitchFamily="49" charset="-122"/>
                </a:rPr>
                <a:t>Device Model</a:t>
              </a:r>
            </a:p>
          </p:txBody>
        </p:sp>
        <p:sp>
          <p:nvSpPr>
            <p:cNvPr id="27" name="Rectangle">
              <a:extLst>
                <a:ext uri="{FF2B5EF4-FFF2-40B4-BE49-F238E27FC236}">
                  <a16:creationId xmlns:a16="http://schemas.microsoft.com/office/drawing/2014/main" id="{21A4753B-0468-BC4C-AE8A-C6AC505F3522}"/>
                </a:ext>
              </a:extLst>
            </p:cNvPr>
            <p:cNvSpPr/>
            <p:nvPr/>
          </p:nvSpPr>
          <p:spPr>
            <a:xfrm>
              <a:off x="5911560" y="2704669"/>
              <a:ext cx="1248222" cy="1382971"/>
            </a:xfrm>
            <a:prstGeom prst="rect">
              <a:avLst/>
            </a:prstGeom>
            <a:solidFill>
              <a:schemeClr val="accent1">
                <a:satOff val="-33333"/>
                <a:lumOff val="29999"/>
              </a:schemeClr>
            </a:solidFill>
            <a:ln w="25400">
              <a:solidFill>
                <a:schemeClr val="accent1">
                  <a:satOff val="-33333"/>
                  <a:lumOff val="29999"/>
                </a:schemeClr>
              </a:solidFill>
            </a:ln>
          </p:spPr>
          <p:txBody>
            <a:bodyPr lIns="45719" rIns="45719"/>
            <a:lstStyle/>
            <a:p>
              <a:pPr>
                <a:defRPr sz="2000"/>
              </a:pPr>
              <a:endParaRPr sz="2000">
                <a:ea typeface="SimHei" panose="02010609060101010101" pitchFamily="49" charset="-122"/>
              </a:endParaRPr>
            </a:p>
          </p:txBody>
        </p:sp>
        <p:sp>
          <p:nvSpPr>
            <p:cNvPr id="28" name="Native Driver">
              <a:extLst>
                <a:ext uri="{FF2B5EF4-FFF2-40B4-BE49-F238E27FC236}">
                  <a16:creationId xmlns:a16="http://schemas.microsoft.com/office/drawing/2014/main" id="{A691096B-2449-9543-9AEA-A38D95983951}"/>
                </a:ext>
              </a:extLst>
            </p:cNvPr>
            <p:cNvSpPr/>
            <p:nvPr/>
          </p:nvSpPr>
          <p:spPr>
            <a:xfrm>
              <a:off x="6077234" y="3111981"/>
              <a:ext cx="931467" cy="862013"/>
            </a:xfrm>
            <a:prstGeom prst="rect">
              <a:avLst/>
            </a:prstGeom>
            <a:solidFill>
              <a:schemeClr val="accent1"/>
            </a:solidFill>
            <a:ln w="25400">
              <a:solidFill>
                <a:schemeClr val="accent1"/>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dirty="0">
                  <a:ea typeface="SimHei" panose="02010609060101010101" pitchFamily="49" charset="-122"/>
                </a:rPr>
                <a:t>Native Driver</a:t>
              </a:r>
            </a:p>
          </p:txBody>
        </p:sp>
        <p:sp>
          <p:nvSpPr>
            <p:cNvPr id="30" name="Hypercall">
              <a:extLst>
                <a:ext uri="{FF2B5EF4-FFF2-40B4-BE49-F238E27FC236}">
                  <a16:creationId xmlns:a16="http://schemas.microsoft.com/office/drawing/2014/main" id="{0DA2E8E5-FE2E-C549-BE53-1FF01EB82A49}"/>
                </a:ext>
              </a:extLst>
            </p:cNvPr>
            <p:cNvSpPr txBox="1"/>
            <p:nvPr/>
          </p:nvSpPr>
          <p:spPr>
            <a:xfrm>
              <a:off x="5126603" y="3756094"/>
              <a:ext cx="605292" cy="59353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000"/>
              </a:lvl1pPr>
            </a:lstStyle>
            <a:p>
              <a:pPr algn="ctr">
                <a:defRPr sz="2000"/>
              </a:pPr>
              <a:r>
                <a:rPr lang="en-US" dirty="0">
                  <a:ea typeface="SimHei" panose="02010609060101010101" pitchFamily="49" charset="-122"/>
                </a:rPr>
                <a:t>VM </a:t>
              </a:r>
            </a:p>
            <a:p>
              <a:pPr algn="ctr">
                <a:defRPr sz="2000"/>
              </a:pPr>
              <a:r>
                <a:rPr lang="en-US" dirty="0">
                  <a:ea typeface="SimHei" panose="02010609060101010101" pitchFamily="49" charset="-122"/>
                </a:rPr>
                <a:t>Exit</a:t>
              </a:r>
            </a:p>
          </p:txBody>
        </p:sp>
        <p:sp>
          <p:nvSpPr>
            <p:cNvPr id="31" name="Notification">
              <a:extLst>
                <a:ext uri="{FF2B5EF4-FFF2-40B4-BE49-F238E27FC236}">
                  <a16:creationId xmlns:a16="http://schemas.microsoft.com/office/drawing/2014/main" id="{D7CC3018-420E-A44C-B310-4DE439C85C13}"/>
                </a:ext>
              </a:extLst>
            </p:cNvPr>
            <p:cNvSpPr txBox="1"/>
            <p:nvPr/>
          </p:nvSpPr>
          <p:spPr>
            <a:xfrm>
              <a:off x="6801826" y="4069886"/>
              <a:ext cx="1246493" cy="59353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000"/>
              </a:lvl1pPr>
            </a:lstStyle>
            <a:p>
              <a:pPr>
                <a:defRPr sz="2000"/>
              </a:pPr>
              <a:r>
                <a:rPr lang="en-US" dirty="0">
                  <a:ea typeface="SimHei" panose="02010609060101010101" pitchFamily="49" charset="-122"/>
                </a:rPr>
                <a:t>Virtual </a:t>
              </a:r>
            </a:p>
            <a:p>
              <a:pPr>
                <a:defRPr sz="2000"/>
              </a:pPr>
              <a:r>
                <a:rPr lang="en-US" dirty="0">
                  <a:ea typeface="SimHei" panose="02010609060101010101" pitchFamily="49" charset="-122"/>
                </a:rPr>
                <a:t>Interrupt</a:t>
              </a:r>
            </a:p>
          </p:txBody>
        </p:sp>
        <p:sp>
          <p:nvSpPr>
            <p:cNvPr id="32" name="软件模拟">
              <a:extLst>
                <a:ext uri="{FF2B5EF4-FFF2-40B4-BE49-F238E27FC236}">
                  <a16:creationId xmlns:a16="http://schemas.microsoft.com/office/drawing/2014/main" id="{01FE6336-8F6B-BB46-A35A-F4873E112F00}"/>
                </a:ext>
              </a:extLst>
            </p:cNvPr>
            <p:cNvSpPr txBox="1"/>
            <p:nvPr/>
          </p:nvSpPr>
          <p:spPr>
            <a:xfrm>
              <a:off x="4681291" y="5618657"/>
              <a:ext cx="1794218" cy="38708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lang="zh-CN" altLang="en-US" sz="2400" dirty="0">
                  <a:ea typeface="SimHei" panose="02010609060101010101" pitchFamily="49" charset="-122"/>
                </a:rPr>
                <a:t>设备全虚拟化</a:t>
              </a:r>
              <a:endParaRPr sz="2400" dirty="0">
                <a:ea typeface="SimHei" panose="02010609060101010101" pitchFamily="49" charset="-122"/>
              </a:endParaRPr>
            </a:p>
          </p:txBody>
        </p:sp>
        <p:sp>
          <p:nvSpPr>
            <p:cNvPr id="42" name="软件模拟">
              <a:extLst>
                <a:ext uri="{FF2B5EF4-FFF2-40B4-BE49-F238E27FC236}">
                  <a16:creationId xmlns:a16="http://schemas.microsoft.com/office/drawing/2014/main" id="{5CD98E8F-005D-8449-B438-7767A151FCB6}"/>
                </a:ext>
              </a:extLst>
            </p:cNvPr>
            <p:cNvSpPr txBox="1"/>
            <p:nvPr/>
          </p:nvSpPr>
          <p:spPr>
            <a:xfrm>
              <a:off x="6287967" y="2706031"/>
              <a:ext cx="589924" cy="3354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lang="en-US" altLang="zh-CN" sz="2000" dirty="0">
                  <a:ea typeface="SimHei" panose="02010609060101010101" pitchFamily="49" charset="-122"/>
                </a:rPr>
                <a:t>VM</a:t>
              </a:r>
              <a:endParaRPr sz="2000" dirty="0">
                <a:ea typeface="SimHei" panose="02010609060101010101" pitchFamily="49" charset="-122"/>
              </a:endParaRPr>
            </a:p>
          </p:txBody>
        </p:sp>
        <p:cxnSp>
          <p:nvCxnSpPr>
            <p:cNvPr id="93" name="Elbow Connector 92">
              <a:extLst>
                <a:ext uri="{FF2B5EF4-FFF2-40B4-BE49-F238E27FC236}">
                  <a16:creationId xmlns:a16="http://schemas.microsoft.com/office/drawing/2014/main" id="{41109DBB-EDB2-9444-8CEF-50F0193946CB}"/>
                </a:ext>
              </a:extLst>
            </p:cNvPr>
            <p:cNvCxnSpPr>
              <a:cxnSpLocks/>
            </p:cNvCxnSpPr>
            <p:nvPr/>
          </p:nvCxnSpPr>
          <p:spPr>
            <a:xfrm rot="5400000">
              <a:off x="5459316" y="3072198"/>
              <a:ext cx="91660" cy="1940727"/>
            </a:xfrm>
            <a:prstGeom prst="bentConnector3">
              <a:avLst>
                <a:gd name="adj1" fmla="val 778748"/>
              </a:avLst>
            </a:prstGeom>
            <a:noFill/>
            <a:ln w="25400" cap="flat">
              <a:solidFill>
                <a:schemeClr val="tx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9" name="Elbow Connector 388">
              <a:extLst>
                <a:ext uri="{FF2B5EF4-FFF2-40B4-BE49-F238E27FC236}">
                  <a16:creationId xmlns:a16="http://schemas.microsoft.com/office/drawing/2014/main" id="{46CBDFA1-2A1C-A643-9BA4-DCB42553AD57}"/>
                </a:ext>
              </a:extLst>
            </p:cNvPr>
            <p:cNvCxnSpPr>
              <a:cxnSpLocks/>
            </p:cNvCxnSpPr>
            <p:nvPr/>
          </p:nvCxnSpPr>
          <p:spPr>
            <a:xfrm rot="5400000" flipH="1" flipV="1">
              <a:off x="5446753" y="2884241"/>
              <a:ext cx="63664" cy="2273579"/>
            </a:xfrm>
            <a:prstGeom prst="bentConnector3">
              <a:avLst>
                <a:gd name="adj1" fmla="val -1704462"/>
              </a:avLst>
            </a:prstGeom>
            <a:noFill/>
            <a:ln w="25400" cap="flat">
              <a:solidFill>
                <a:schemeClr val="tx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 name="Hypercall">
              <a:extLst>
                <a:ext uri="{FF2B5EF4-FFF2-40B4-BE49-F238E27FC236}">
                  <a16:creationId xmlns:a16="http://schemas.microsoft.com/office/drawing/2014/main" id="{32C0FC50-0B76-EA4B-8723-80F2B5AFC593}"/>
                </a:ext>
              </a:extLst>
            </p:cNvPr>
            <p:cNvSpPr txBox="1"/>
            <p:nvPr/>
          </p:nvSpPr>
          <p:spPr>
            <a:xfrm>
              <a:off x="5138380" y="4744204"/>
              <a:ext cx="708122" cy="3354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000"/>
              </a:lvl1pPr>
            </a:lstStyle>
            <a:p>
              <a:pPr>
                <a:defRPr sz="2000"/>
              </a:pPr>
              <a:r>
                <a:rPr lang="en-US" dirty="0">
                  <a:ea typeface="SimHei" panose="02010609060101010101" pitchFamily="49" charset="-122"/>
                </a:rPr>
                <a:t>VMM</a:t>
              </a:r>
              <a:endParaRPr dirty="0">
                <a:ea typeface="SimHei" panose="02010609060101010101" pitchFamily="49" charset="-122"/>
              </a:endParaRPr>
            </a:p>
          </p:txBody>
        </p:sp>
      </p:grpSp>
    </p:spTree>
    <p:extLst>
      <p:ext uri="{BB962C8B-B14F-4D97-AF65-F5344CB8AC3E}">
        <p14:creationId xmlns:p14="http://schemas.microsoft.com/office/powerpoint/2010/main" val="3896880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全虚拟化 - 不足"/>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sz="4800" dirty="0" err="1">
                <a:solidFill>
                  <a:srgbClr val="3E2BFF"/>
                </a:solidFill>
                <a:latin typeface="SimHei" panose="02010609060101010101" pitchFamily="49" charset="-122"/>
                <a:ea typeface="SimHei" panose="02010609060101010101" pitchFamily="49" charset="-122"/>
              </a:rPr>
              <a:t>全虚拟化</a:t>
            </a:r>
            <a:r>
              <a:rPr lang="en-US" altLang="zh-CN" sz="4800" dirty="0" err="1">
                <a:solidFill>
                  <a:srgbClr val="3E2BFF"/>
                </a:solidFill>
                <a:latin typeface="SimHei" panose="02010609060101010101" pitchFamily="49" charset="-122"/>
                <a:ea typeface="SimHei" panose="02010609060101010101" pitchFamily="49" charset="-122"/>
              </a:rPr>
              <a:t>-</a:t>
            </a:r>
            <a:r>
              <a:rPr sz="4800" dirty="0" err="1">
                <a:solidFill>
                  <a:srgbClr val="3E2BFF"/>
                </a:solidFill>
                <a:latin typeface="SimHei" panose="02010609060101010101" pitchFamily="49" charset="-122"/>
                <a:ea typeface="SimHei" panose="02010609060101010101" pitchFamily="49" charset="-122"/>
              </a:rPr>
              <a:t>不足</a:t>
            </a:r>
            <a:endParaRPr sz="4800" dirty="0">
              <a:solidFill>
                <a:srgbClr val="3E2BFF"/>
              </a:solidFill>
              <a:latin typeface="SimHei" panose="02010609060101010101" pitchFamily="49" charset="-122"/>
              <a:ea typeface="SimHei" panose="02010609060101010101" pitchFamily="49" charset="-122"/>
            </a:endParaRPr>
          </a:p>
        </p:txBody>
      </p:sp>
      <p:sp>
        <p:nvSpPr>
          <p:cNvPr id="253" name="硬件模拟伴随着性能损失…"/>
          <p:cNvSpPr txBox="1"/>
          <p:nvPr/>
        </p:nvSpPr>
        <p:spPr>
          <a:xfrm>
            <a:off x="89471" y="1207856"/>
            <a:ext cx="12009602" cy="21595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42900" indent="-342900">
              <a:spcBef>
                <a:spcPts val="500"/>
              </a:spcBef>
              <a:buSzPct val="100000"/>
              <a:buChar char="•"/>
              <a:defRPr>
                <a:solidFill>
                  <a:srgbClr val="0660A9"/>
                </a:solidFill>
                <a:latin typeface="Neo Sans Intel"/>
                <a:ea typeface="Neo Sans Intel"/>
                <a:cs typeface="Neo Sans Intel"/>
                <a:sym typeface="Neo Sans Intel"/>
              </a:defRPr>
            </a:pPr>
            <a:r>
              <a:rPr sz="2800" dirty="0" err="1">
                <a:solidFill>
                  <a:srgbClr val="000000"/>
                </a:solidFill>
                <a:latin typeface="SimHei" panose="02010609060101010101" pitchFamily="49" charset="-122"/>
                <a:ea typeface="SimHei" panose="02010609060101010101" pitchFamily="49" charset="-122"/>
              </a:rPr>
              <a:t>硬件模拟伴随着性能损失</a:t>
            </a:r>
            <a:r>
              <a:rPr sz="2800" dirty="0">
                <a:solidFill>
                  <a:srgbClr val="000000"/>
                </a:solidFill>
              </a:rPr>
              <a:t> </a:t>
            </a:r>
          </a:p>
          <a:p>
            <a:pPr marL="342900" indent="-342900">
              <a:spcBef>
                <a:spcPts val="500"/>
              </a:spcBef>
              <a:buSzPct val="100000"/>
              <a:buChar char="•"/>
              <a:defRPr>
                <a:solidFill>
                  <a:srgbClr val="0660A9"/>
                </a:solidFill>
                <a:latin typeface="Neo Sans Intel"/>
                <a:ea typeface="Neo Sans Intel"/>
                <a:cs typeface="Neo Sans Intel"/>
                <a:sym typeface="Neo Sans Intel"/>
              </a:defRPr>
            </a:pPr>
            <a:r>
              <a:rPr sz="2800" dirty="0">
                <a:solidFill>
                  <a:srgbClr val="000000"/>
                </a:solidFill>
                <a:latin typeface="SimHei" panose="02010609060101010101" pitchFamily="49" charset="-122"/>
                <a:ea typeface="SimHei" panose="02010609060101010101" pitchFamily="49" charset="-122"/>
              </a:rPr>
              <a:t>在传统</a:t>
            </a:r>
            <a:r>
              <a:rPr sz="2800" dirty="0">
                <a:solidFill>
                  <a:srgbClr val="000000"/>
                </a:solidFill>
                <a:latin typeface="Times New Roman" panose="02020603050405020304" pitchFamily="18" charset="0"/>
                <a:cs typeface="Times New Roman" panose="02020603050405020304" pitchFamily="18" charset="0"/>
              </a:rPr>
              <a:t>x86</a:t>
            </a:r>
            <a:r>
              <a:rPr sz="2800" dirty="0">
                <a:solidFill>
                  <a:srgbClr val="000000"/>
                </a:solidFill>
                <a:latin typeface="SimHei" panose="02010609060101010101" pitchFamily="49" charset="-122"/>
                <a:ea typeface="SimHei" panose="02010609060101010101" pitchFamily="49" charset="-122"/>
              </a:rPr>
              <a:t>架构中，操作系统内核期望在</a:t>
            </a:r>
            <a:r>
              <a:rPr sz="2800" dirty="0">
                <a:solidFill>
                  <a:srgbClr val="000000"/>
                </a:solidFill>
                <a:latin typeface="Times New Roman" panose="02020603050405020304" pitchFamily="18" charset="0"/>
                <a:cs typeface="Times New Roman" panose="02020603050405020304" pitchFamily="18" charset="0"/>
              </a:rPr>
              <a:t>Ring 0</a:t>
            </a:r>
            <a:r>
              <a:rPr sz="2800" dirty="0">
                <a:solidFill>
                  <a:srgbClr val="000000"/>
                </a:solidFill>
                <a:latin typeface="SimHei" panose="02010609060101010101" pitchFamily="49" charset="-122"/>
                <a:ea typeface="SimHei" panose="02010609060101010101" pitchFamily="49" charset="-122"/>
              </a:rPr>
              <a:t>运行特权代码</a:t>
            </a:r>
          </a:p>
          <a:p>
            <a:pPr marL="742950" lvl="1" indent="-285750">
              <a:buSzPct val="100000"/>
              <a:buChar char="–"/>
              <a:defRPr sz="2000">
                <a:solidFill>
                  <a:srgbClr val="0660A9"/>
                </a:solidFill>
                <a:latin typeface="Neo Sans Intel"/>
                <a:ea typeface="Neo Sans Intel"/>
                <a:cs typeface="Neo Sans Intel"/>
                <a:sym typeface="Neo Sans Intel"/>
              </a:defRPr>
            </a:pPr>
            <a:r>
              <a:rPr sz="2400" dirty="0">
                <a:solidFill>
                  <a:srgbClr val="000000"/>
                </a:solidFill>
                <a:latin typeface="Times New Roman" panose="02020603050405020304" pitchFamily="18" charset="0"/>
                <a:cs typeface="Times New Roman" panose="02020603050405020304" pitchFamily="18" charset="0"/>
              </a:rPr>
              <a:t>Ring 0</a:t>
            </a:r>
            <a:r>
              <a:rPr sz="2400" dirty="0">
                <a:solidFill>
                  <a:srgbClr val="000000"/>
                </a:solidFill>
                <a:latin typeface="SimHei" panose="02010609060101010101" pitchFamily="49" charset="-122"/>
                <a:ea typeface="SimHei" panose="02010609060101010101" pitchFamily="49" charset="-122"/>
              </a:rPr>
              <a:t>由主机操作系统内核控制，因此虚拟机内核被强制运行在</a:t>
            </a:r>
            <a:r>
              <a:rPr sz="2400" dirty="0">
                <a:solidFill>
                  <a:srgbClr val="000000"/>
                </a:solidFill>
                <a:latin typeface="Times New Roman" panose="02020603050405020304" pitchFamily="18" charset="0"/>
                <a:cs typeface="Times New Roman" panose="02020603050405020304" pitchFamily="18" charset="0"/>
              </a:rPr>
              <a:t>Ring 1/3</a:t>
            </a:r>
            <a:r>
              <a:rPr sz="2400" dirty="0">
                <a:solidFill>
                  <a:srgbClr val="000000"/>
                </a:solidFill>
                <a:latin typeface="SimHei" panose="02010609060101010101" pitchFamily="49" charset="-122"/>
                <a:ea typeface="SimHei" panose="02010609060101010101" pitchFamily="49" charset="-122"/>
              </a:rPr>
              <a:t>，需要虚拟机监视器捕获和模拟指令 </a:t>
            </a:r>
          </a:p>
          <a:p>
            <a:pPr marL="342900" indent="-342900">
              <a:spcBef>
                <a:spcPts val="500"/>
              </a:spcBef>
              <a:buSzPct val="100000"/>
              <a:buChar char="•"/>
              <a:defRPr>
                <a:solidFill>
                  <a:srgbClr val="0660A9"/>
                </a:solidFill>
                <a:latin typeface="Neo Sans Intel"/>
                <a:ea typeface="Neo Sans Intel"/>
                <a:cs typeface="Neo Sans Intel"/>
                <a:sym typeface="Neo Sans Intel"/>
              </a:defRPr>
            </a:pPr>
            <a:r>
              <a:rPr sz="2800" dirty="0" err="1">
                <a:solidFill>
                  <a:srgbClr val="000000"/>
                </a:solidFill>
                <a:latin typeface="SimHei" panose="02010609060101010101" pitchFamily="49" charset="-122"/>
                <a:ea typeface="SimHei" panose="02010609060101010101" pitchFamily="49" charset="-122"/>
              </a:rPr>
              <a:t>由于这些性能限制，发展出了半虚拟化和硬件辅助虚拟化</a:t>
            </a:r>
            <a:endParaRPr sz="2800" dirty="0">
              <a:solidFill>
                <a:srgbClr val="000000"/>
              </a:solidFill>
              <a:latin typeface="SimHei" panose="02010609060101010101" pitchFamily="49" charset="-122"/>
              <a:ea typeface="SimHei" panose="02010609060101010101" pitchFamily="49" charset="-122"/>
            </a:endParaRPr>
          </a:p>
        </p:txBody>
      </p:sp>
      <p:grpSp>
        <p:nvGrpSpPr>
          <p:cNvPr id="265" name="Group"/>
          <p:cNvGrpSpPr/>
          <p:nvPr/>
        </p:nvGrpSpPr>
        <p:grpSpPr>
          <a:xfrm>
            <a:off x="2424799" y="4214722"/>
            <a:ext cx="2798577" cy="2410824"/>
            <a:chOff x="393680" y="0"/>
            <a:chExt cx="1796634" cy="1199992"/>
          </a:xfrm>
        </p:grpSpPr>
        <p:grpSp>
          <p:nvGrpSpPr>
            <p:cNvPr id="256" name="Group"/>
            <p:cNvGrpSpPr/>
            <p:nvPr/>
          </p:nvGrpSpPr>
          <p:grpSpPr>
            <a:xfrm>
              <a:off x="393680" y="0"/>
              <a:ext cx="1000126" cy="346075"/>
              <a:chOff x="0" y="0"/>
              <a:chExt cx="1000125" cy="346075"/>
            </a:xfrm>
          </p:grpSpPr>
          <p:sp>
            <p:nvSpPr>
              <p:cNvPr id="254" name="Rectangle"/>
              <p:cNvSpPr/>
              <p:nvPr/>
            </p:nvSpPr>
            <p:spPr>
              <a:xfrm>
                <a:off x="0" y="0"/>
                <a:ext cx="1000125" cy="346075"/>
              </a:xfrm>
              <a:prstGeom prst="rect">
                <a:avLst/>
              </a:prstGeom>
              <a:solidFill>
                <a:srgbClr val="FFD1D1"/>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400"/>
              </a:p>
            </p:txBody>
          </p:sp>
          <p:sp>
            <p:nvSpPr>
              <p:cNvPr id="255" name="Application"/>
              <p:cNvSpPr txBox="1"/>
              <p:nvPr/>
            </p:nvSpPr>
            <p:spPr>
              <a:xfrm>
                <a:off x="197034" y="96439"/>
                <a:ext cx="606055" cy="1531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rPr sz="1400"/>
                  <a:t>Application</a:t>
                </a:r>
              </a:p>
            </p:txBody>
          </p:sp>
        </p:grpSp>
        <p:sp>
          <p:nvSpPr>
            <p:cNvPr id="257" name="Ring 3"/>
            <p:cNvSpPr txBox="1"/>
            <p:nvPr/>
          </p:nvSpPr>
          <p:spPr>
            <a:xfrm>
              <a:off x="1836717" y="67864"/>
              <a:ext cx="353597" cy="1531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defRPr sz="1200" b="1">
                  <a:solidFill>
                    <a:srgbClr val="808080"/>
                  </a:solidFill>
                  <a:latin typeface="Neo Sans Intel"/>
                  <a:ea typeface="Neo Sans Intel"/>
                  <a:cs typeface="Neo Sans Intel"/>
                  <a:sym typeface="Neo Sans Intel"/>
                </a:defRPr>
              </a:lvl1pPr>
            </a:lstStyle>
            <a:p>
              <a:r>
                <a:rPr sz="1400" dirty="0">
                  <a:solidFill>
                    <a:schemeClr val="tx1"/>
                  </a:solidFill>
                </a:rPr>
                <a:t>Ring 3</a:t>
              </a:r>
            </a:p>
          </p:txBody>
        </p:sp>
        <p:sp>
          <p:nvSpPr>
            <p:cNvPr id="258" name="Line"/>
            <p:cNvSpPr/>
            <p:nvPr/>
          </p:nvSpPr>
          <p:spPr>
            <a:xfrm>
              <a:off x="1488102" y="175260"/>
              <a:ext cx="338139"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sz="2000"/>
            </a:p>
          </p:txBody>
        </p:sp>
        <p:grpSp>
          <p:nvGrpSpPr>
            <p:cNvPr id="261" name="Group"/>
            <p:cNvGrpSpPr/>
            <p:nvPr/>
          </p:nvGrpSpPr>
          <p:grpSpPr>
            <a:xfrm>
              <a:off x="393680" y="409575"/>
              <a:ext cx="1028701" cy="520700"/>
              <a:chOff x="0" y="0"/>
              <a:chExt cx="1028700" cy="520700"/>
            </a:xfrm>
          </p:grpSpPr>
          <p:sp>
            <p:nvSpPr>
              <p:cNvPr id="259" name="Rectangle"/>
              <p:cNvSpPr/>
              <p:nvPr/>
            </p:nvSpPr>
            <p:spPr>
              <a:xfrm>
                <a:off x="0" y="0"/>
                <a:ext cx="1028700" cy="520700"/>
              </a:xfrm>
              <a:prstGeom prst="rect">
                <a:avLst/>
              </a:prstGeom>
              <a:solidFill>
                <a:srgbClr val="BBE0E3"/>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400"/>
              </a:p>
            </p:txBody>
          </p:sp>
          <p:sp>
            <p:nvSpPr>
              <p:cNvPr id="260" name="Operating…"/>
              <p:cNvSpPr txBox="1"/>
              <p:nvPr/>
            </p:nvSpPr>
            <p:spPr>
              <a:xfrm>
                <a:off x="246228" y="130133"/>
                <a:ext cx="536240" cy="2604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200" b="1">
                    <a:latin typeface="Neo Sans Intel"/>
                    <a:ea typeface="Neo Sans Intel"/>
                    <a:cs typeface="Neo Sans Intel"/>
                    <a:sym typeface="Neo Sans Intel"/>
                  </a:defRPr>
                </a:pPr>
                <a:r>
                  <a:rPr sz="1400" dirty="0"/>
                  <a:t>Operating</a:t>
                </a:r>
              </a:p>
              <a:p>
                <a:pPr algn="ctr">
                  <a:defRPr sz="1200" b="1">
                    <a:latin typeface="Neo Sans Intel"/>
                    <a:ea typeface="Neo Sans Intel"/>
                    <a:cs typeface="Neo Sans Intel"/>
                    <a:sym typeface="Neo Sans Intel"/>
                  </a:defRPr>
                </a:pPr>
                <a:r>
                  <a:rPr sz="1400" dirty="0"/>
                  <a:t>System</a:t>
                </a:r>
              </a:p>
            </p:txBody>
          </p:sp>
        </p:grpSp>
        <p:sp>
          <p:nvSpPr>
            <p:cNvPr id="262" name="Ring 0"/>
            <p:cNvSpPr txBox="1"/>
            <p:nvPr/>
          </p:nvSpPr>
          <p:spPr>
            <a:xfrm>
              <a:off x="1836717" y="564752"/>
              <a:ext cx="353597" cy="1531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defRPr sz="1200" b="1">
                  <a:solidFill>
                    <a:srgbClr val="808080"/>
                  </a:solidFill>
                  <a:latin typeface="Neo Sans Intel"/>
                  <a:ea typeface="Neo Sans Intel"/>
                  <a:cs typeface="Neo Sans Intel"/>
                  <a:sym typeface="Neo Sans Intel"/>
                </a:defRPr>
              </a:lvl1pPr>
            </a:lstStyle>
            <a:p>
              <a:r>
                <a:rPr sz="1400" dirty="0">
                  <a:solidFill>
                    <a:schemeClr val="tx1"/>
                  </a:solidFill>
                </a:rPr>
                <a:t>Ring 0</a:t>
              </a:r>
            </a:p>
          </p:txBody>
        </p:sp>
        <p:sp>
          <p:nvSpPr>
            <p:cNvPr id="263" name="Line"/>
            <p:cNvSpPr/>
            <p:nvPr/>
          </p:nvSpPr>
          <p:spPr>
            <a:xfrm>
              <a:off x="1488102" y="670559"/>
              <a:ext cx="338139"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sz="2000"/>
            </a:p>
          </p:txBody>
        </p:sp>
        <p:sp>
          <p:nvSpPr>
            <p:cNvPr id="264" name="Traditional x86 Architecture"/>
            <p:cNvSpPr txBox="1"/>
            <p:nvPr/>
          </p:nvSpPr>
          <p:spPr>
            <a:xfrm>
              <a:off x="398783" y="1016157"/>
              <a:ext cx="1761444" cy="1838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Neo Sans Intel"/>
                  <a:ea typeface="Neo Sans Intel"/>
                  <a:cs typeface="Neo Sans Intel"/>
                  <a:sym typeface="Neo Sans Intel"/>
                </a:defRPr>
              </a:lvl1pPr>
            </a:lstStyle>
            <a:p>
              <a:r>
                <a:rPr sz="1800" b="1" dirty="0"/>
                <a:t>Traditional x86 Architecture</a:t>
              </a:r>
            </a:p>
          </p:txBody>
        </p:sp>
      </p:grpSp>
      <p:grpSp>
        <p:nvGrpSpPr>
          <p:cNvPr id="282" name="Group"/>
          <p:cNvGrpSpPr/>
          <p:nvPr/>
        </p:nvGrpSpPr>
        <p:grpSpPr>
          <a:xfrm>
            <a:off x="6467737" y="3586598"/>
            <a:ext cx="3498571" cy="3038948"/>
            <a:chOff x="0" y="0"/>
            <a:chExt cx="1870314" cy="1876129"/>
          </a:xfrm>
        </p:grpSpPr>
        <p:grpSp>
          <p:nvGrpSpPr>
            <p:cNvPr id="268" name="Group"/>
            <p:cNvGrpSpPr/>
            <p:nvPr/>
          </p:nvGrpSpPr>
          <p:grpSpPr>
            <a:xfrm>
              <a:off x="0" y="0"/>
              <a:ext cx="1000125" cy="346075"/>
              <a:chOff x="0" y="0"/>
              <a:chExt cx="1000125" cy="346075"/>
            </a:xfrm>
          </p:grpSpPr>
          <p:sp>
            <p:nvSpPr>
              <p:cNvPr id="266" name="Rectangle"/>
              <p:cNvSpPr/>
              <p:nvPr/>
            </p:nvSpPr>
            <p:spPr>
              <a:xfrm>
                <a:off x="0" y="0"/>
                <a:ext cx="1000125" cy="346075"/>
              </a:xfrm>
              <a:prstGeom prst="rect">
                <a:avLst/>
              </a:prstGeom>
              <a:solidFill>
                <a:srgbClr val="FFD1D1"/>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400"/>
              </a:p>
            </p:txBody>
          </p:sp>
          <p:sp>
            <p:nvSpPr>
              <p:cNvPr id="267" name="Application"/>
              <p:cNvSpPr txBox="1"/>
              <p:nvPr/>
            </p:nvSpPr>
            <p:spPr>
              <a:xfrm>
                <a:off x="247723" y="78033"/>
                <a:ext cx="504677" cy="190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rPr sz="1400"/>
                  <a:t>Application</a:t>
                </a:r>
              </a:p>
            </p:txBody>
          </p:sp>
        </p:grpSp>
        <p:sp>
          <p:nvSpPr>
            <p:cNvPr id="269" name="Ring 3"/>
            <p:cNvSpPr txBox="1"/>
            <p:nvPr/>
          </p:nvSpPr>
          <p:spPr>
            <a:xfrm>
              <a:off x="1443037" y="49458"/>
              <a:ext cx="294449" cy="190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defRPr sz="1200" b="1">
                  <a:solidFill>
                    <a:srgbClr val="808080"/>
                  </a:solidFill>
                  <a:latin typeface="Neo Sans Intel"/>
                  <a:ea typeface="Neo Sans Intel"/>
                  <a:cs typeface="Neo Sans Intel"/>
                  <a:sym typeface="Neo Sans Intel"/>
                </a:defRPr>
              </a:lvl1pPr>
            </a:lstStyle>
            <a:p>
              <a:r>
                <a:rPr sz="1400" dirty="0">
                  <a:solidFill>
                    <a:schemeClr val="tx1"/>
                  </a:solidFill>
                </a:rPr>
                <a:t>Ring 3</a:t>
              </a:r>
            </a:p>
          </p:txBody>
        </p:sp>
        <p:sp>
          <p:nvSpPr>
            <p:cNvPr id="270" name="Line"/>
            <p:cNvSpPr/>
            <p:nvPr/>
          </p:nvSpPr>
          <p:spPr>
            <a:xfrm>
              <a:off x="1094422" y="175260"/>
              <a:ext cx="338139"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sz="2000"/>
            </a:p>
          </p:txBody>
        </p:sp>
        <p:grpSp>
          <p:nvGrpSpPr>
            <p:cNvPr id="273" name="Group"/>
            <p:cNvGrpSpPr/>
            <p:nvPr/>
          </p:nvGrpSpPr>
          <p:grpSpPr>
            <a:xfrm>
              <a:off x="0" y="409575"/>
              <a:ext cx="1028700" cy="520700"/>
              <a:chOff x="0" y="0"/>
              <a:chExt cx="1028700" cy="520700"/>
            </a:xfrm>
          </p:grpSpPr>
          <p:sp>
            <p:nvSpPr>
              <p:cNvPr id="271" name="Rectangle"/>
              <p:cNvSpPr/>
              <p:nvPr/>
            </p:nvSpPr>
            <p:spPr>
              <a:xfrm>
                <a:off x="0" y="0"/>
                <a:ext cx="1028700" cy="520700"/>
              </a:xfrm>
              <a:prstGeom prst="rect">
                <a:avLst/>
              </a:prstGeom>
              <a:solidFill>
                <a:srgbClr val="BBE0E3"/>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400"/>
              </a:p>
            </p:txBody>
          </p:sp>
          <p:sp>
            <p:nvSpPr>
              <p:cNvPr id="272" name="Guest OS"/>
              <p:cNvSpPr txBox="1"/>
              <p:nvPr/>
            </p:nvSpPr>
            <p:spPr>
              <a:xfrm>
                <a:off x="308098" y="165346"/>
                <a:ext cx="412503" cy="190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rPr sz="1400"/>
                  <a:t>Guest OS</a:t>
                </a:r>
              </a:p>
            </p:txBody>
          </p:sp>
        </p:grpSp>
        <p:sp>
          <p:nvSpPr>
            <p:cNvPr id="274" name="Ring 1 / 3"/>
            <p:cNvSpPr txBox="1"/>
            <p:nvPr/>
          </p:nvSpPr>
          <p:spPr>
            <a:xfrm>
              <a:off x="1443037" y="546346"/>
              <a:ext cx="427277" cy="190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defRPr sz="1200" b="1">
                  <a:solidFill>
                    <a:srgbClr val="808080"/>
                  </a:solidFill>
                  <a:latin typeface="Neo Sans Intel"/>
                  <a:ea typeface="Neo Sans Intel"/>
                  <a:cs typeface="Neo Sans Intel"/>
                  <a:sym typeface="Neo Sans Intel"/>
                </a:defRPr>
              </a:lvl1pPr>
            </a:lstStyle>
            <a:p>
              <a:r>
                <a:rPr sz="1400" dirty="0">
                  <a:solidFill>
                    <a:schemeClr val="tx1"/>
                  </a:solidFill>
                </a:rPr>
                <a:t>Ring 1 / 3</a:t>
              </a:r>
            </a:p>
          </p:txBody>
        </p:sp>
        <p:sp>
          <p:nvSpPr>
            <p:cNvPr id="275" name="Line"/>
            <p:cNvSpPr/>
            <p:nvPr/>
          </p:nvSpPr>
          <p:spPr>
            <a:xfrm>
              <a:off x="1094422" y="670559"/>
              <a:ext cx="338139"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sz="2000"/>
            </a:p>
          </p:txBody>
        </p:sp>
        <p:grpSp>
          <p:nvGrpSpPr>
            <p:cNvPr id="278" name="Group"/>
            <p:cNvGrpSpPr/>
            <p:nvPr/>
          </p:nvGrpSpPr>
          <p:grpSpPr>
            <a:xfrm>
              <a:off x="0" y="1014412"/>
              <a:ext cx="1033464" cy="560389"/>
              <a:chOff x="0" y="32226"/>
              <a:chExt cx="1033463" cy="560388"/>
            </a:xfrm>
          </p:grpSpPr>
          <p:sp>
            <p:nvSpPr>
              <p:cNvPr id="276" name="Rectangle"/>
              <p:cNvSpPr/>
              <p:nvPr/>
            </p:nvSpPr>
            <p:spPr>
              <a:xfrm>
                <a:off x="0" y="32226"/>
                <a:ext cx="1033463" cy="560388"/>
              </a:xfrm>
              <a:prstGeom prst="rect">
                <a:avLst/>
              </a:prstGeom>
              <a:solidFill>
                <a:srgbClr val="FFD08B"/>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400"/>
              </a:p>
            </p:txBody>
          </p:sp>
          <p:sp>
            <p:nvSpPr>
              <p:cNvPr id="277" name="Virtual…"/>
              <p:cNvSpPr txBox="1"/>
              <p:nvPr/>
            </p:nvSpPr>
            <p:spPr>
              <a:xfrm>
                <a:off x="318947" y="84409"/>
                <a:ext cx="395569" cy="456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200" b="1">
                    <a:latin typeface="Neo Sans Intel"/>
                    <a:ea typeface="Neo Sans Intel"/>
                    <a:cs typeface="Neo Sans Intel"/>
                    <a:sym typeface="Neo Sans Intel"/>
                  </a:defRPr>
                </a:pPr>
                <a:r>
                  <a:rPr sz="1400"/>
                  <a:t>Virtual</a:t>
                </a:r>
              </a:p>
              <a:p>
                <a:pPr algn="ctr">
                  <a:defRPr sz="1200" b="1">
                    <a:latin typeface="Neo Sans Intel"/>
                    <a:ea typeface="Neo Sans Intel"/>
                    <a:cs typeface="Neo Sans Intel"/>
                    <a:sym typeface="Neo Sans Intel"/>
                  </a:defRPr>
                </a:pPr>
                <a:r>
                  <a:rPr sz="1400"/>
                  <a:t>Machine</a:t>
                </a:r>
              </a:p>
              <a:p>
                <a:pPr algn="ctr">
                  <a:defRPr sz="1200" b="1">
                    <a:latin typeface="Neo Sans Intel"/>
                    <a:ea typeface="Neo Sans Intel"/>
                    <a:cs typeface="Neo Sans Intel"/>
                    <a:sym typeface="Neo Sans Intel"/>
                  </a:defRPr>
                </a:pPr>
                <a:r>
                  <a:rPr sz="1400"/>
                  <a:t>Monitor</a:t>
                </a:r>
              </a:p>
            </p:txBody>
          </p:sp>
        </p:grpSp>
        <p:sp>
          <p:nvSpPr>
            <p:cNvPr id="279" name="Ring 0"/>
            <p:cNvSpPr txBox="1"/>
            <p:nvPr/>
          </p:nvSpPr>
          <p:spPr>
            <a:xfrm>
              <a:off x="1443037" y="1170233"/>
              <a:ext cx="294449" cy="1900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defRPr sz="1200" b="1">
                  <a:solidFill>
                    <a:srgbClr val="808080"/>
                  </a:solidFill>
                  <a:latin typeface="Neo Sans Intel"/>
                  <a:ea typeface="Neo Sans Intel"/>
                  <a:cs typeface="Neo Sans Intel"/>
                  <a:sym typeface="Neo Sans Intel"/>
                </a:defRPr>
              </a:lvl1pPr>
            </a:lstStyle>
            <a:p>
              <a:r>
                <a:rPr sz="1400" dirty="0">
                  <a:solidFill>
                    <a:schemeClr val="tx1"/>
                  </a:solidFill>
                </a:rPr>
                <a:t>Ring 0</a:t>
              </a:r>
            </a:p>
          </p:txBody>
        </p:sp>
        <p:sp>
          <p:nvSpPr>
            <p:cNvPr id="280" name="Line"/>
            <p:cNvSpPr/>
            <p:nvPr/>
          </p:nvSpPr>
          <p:spPr>
            <a:xfrm>
              <a:off x="1094422" y="1296035"/>
              <a:ext cx="338139" cy="1"/>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sz="2000"/>
            </a:p>
          </p:txBody>
        </p:sp>
        <p:sp>
          <p:nvSpPr>
            <p:cNvPr id="281" name="Full Virtualization"/>
            <p:cNvSpPr txBox="1"/>
            <p:nvPr/>
          </p:nvSpPr>
          <p:spPr>
            <a:xfrm>
              <a:off x="411741" y="1648119"/>
              <a:ext cx="948169" cy="2280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Neo Sans Intel"/>
                  <a:ea typeface="Neo Sans Intel"/>
                  <a:cs typeface="Neo Sans Intel"/>
                  <a:sym typeface="Neo Sans Intel"/>
                </a:defRPr>
              </a:lvl1pPr>
            </a:lstStyle>
            <a:p>
              <a:r>
                <a:rPr sz="1800" b="1" dirty="0"/>
                <a:t>Full Virtualization</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半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sz="4800" dirty="0" err="1">
                <a:solidFill>
                  <a:srgbClr val="3E2BFF"/>
                </a:solidFill>
                <a:latin typeface="+mj-lt"/>
                <a:ea typeface="SimHei" panose="02010609060101010101" pitchFamily="49" charset="-122"/>
              </a:rPr>
              <a:t>半虚拟化</a:t>
            </a:r>
            <a:r>
              <a:rPr lang="zh-CN" altLang="en-US" sz="4800" dirty="0">
                <a:solidFill>
                  <a:srgbClr val="3E2BFF"/>
                </a:solidFill>
                <a:latin typeface="+mj-lt"/>
                <a:ea typeface="SimHei" panose="02010609060101010101" pitchFamily="49" charset="-122"/>
              </a:rPr>
              <a:t> </a:t>
            </a:r>
            <a:r>
              <a:rPr lang="en-US" altLang="zh-CN" sz="4800" dirty="0">
                <a:solidFill>
                  <a:srgbClr val="3E2BFF"/>
                </a:solidFill>
                <a:latin typeface="+mj-lt"/>
                <a:ea typeface="SimHei" panose="02010609060101010101" pitchFamily="49" charset="-122"/>
              </a:rPr>
              <a:t>-</a:t>
            </a:r>
            <a:r>
              <a:rPr lang="zh-CN" altLang="en-US" sz="4800" dirty="0">
                <a:solidFill>
                  <a:srgbClr val="3E2BFF"/>
                </a:solidFill>
                <a:latin typeface="+mj-lt"/>
                <a:ea typeface="SimHei" panose="02010609060101010101" pitchFamily="49" charset="-122"/>
              </a:rPr>
              <a:t> </a:t>
            </a:r>
            <a:r>
              <a:rPr lang="en-US" altLang="zh-CN" sz="4800" dirty="0">
                <a:solidFill>
                  <a:srgbClr val="3E2BFF"/>
                </a:solidFill>
                <a:latin typeface="+mj-lt"/>
                <a:ea typeface="SimHei" panose="02010609060101010101" pitchFamily="49" charset="-122"/>
              </a:rPr>
              <a:t>CPU</a:t>
            </a:r>
            <a:endParaRPr sz="4800" dirty="0">
              <a:solidFill>
                <a:srgbClr val="3E2BFF"/>
              </a:solidFill>
              <a:latin typeface="+mj-lt"/>
              <a:ea typeface="SimHei" panose="02010609060101010101" pitchFamily="49" charset="-122"/>
            </a:endParaRPr>
          </a:p>
        </p:txBody>
      </p:sp>
      <p:sp>
        <p:nvSpPr>
          <p:cNvPr id="287" name="客户机操作系统被修改，可以在Ring 1/3执行内核级操作…"/>
          <p:cNvSpPr txBox="1"/>
          <p:nvPr/>
        </p:nvSpPr>
        <p:spPr>
          <a:xfrm>
            <a:off x="201675" y="1190216"/>
            <a:ext cx="9734958" cy="476835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42900" indent="-342900">
              <a:lnSpc>
                <a:spcPct val="150000"/>
              </a:lnSpc>
              <a:spcBef>
                <a:spcPts val="400"/>
              </a:spcBef>
              <a:buSzPct val="100000"/>
              <a:buChar char="•"/>
              <a:defRPr sz="2000">
                <a:solidFill>
                  <a:srgbClr val="0660A9"/>
                </a:solidFill>
                <a:latin typeface="Neo Sans Intel"/>
                <a:ea typeface="Neo Sans Intel"/>
                <a:cs typeface="Neo Sans Intel"/>
                <a:sym typeface="Neo Sans Intel"/>
              </a:defRPr>
            </a:pPr>
            <a:r>
              <a:rPr sz="3200" dirty="0" err="1">
                <a:solidFill>
                  <a:srgbClr val="000000"/>
                </a:solidFill>
                <a:ea typeface="SimHei" panose="02010609060101010101" pitchFamily="49" charset="-122"/>
              </a:rPr>
              <a:t>客户机操作系统被修改，可以在</a:t>
            </a:r>
            <a:r>
              <a:rPr sz="3200" dirty="0" err="1">
                <a:solidFill>
                  <a:srgbClr val="000000"/>
                </a:solidFill>
                <a:ea typeface="SimHei" panose="02010609060101010101" pitchFamily="49" charset="-122"/>
                <a:cs typeface="Times New Roman" panose="02020603050405020304" pitchFamily="18" charset="0"/>
              </a:rPr>
              <a:t>Ring</a:t>
            </a:r>
            <a:r>
              <a:rPr sz="3200" dirty="0">
                <a:solidFill>
                  <a:srgbClr val="000000"/>
                </a:solidFill>
                <a:ea typeface="SimHei" panose="02010609060101010101" pitchFamily="49" charset="-122"/>
                <a:cs typeface="Times New Roman" panose="02020603050405020304" pitchFamily="18" charset="0"/>
              </a:rPr>
              <a:t> 1/3</a:t>
            </a:r>
            <a:r>
              <a:rPr sz="3200" dirty="0">
                <a:solidFill>
                  <a:srgbClr val="000000"/>
                </a:solidFill>
                <a:ea typeface="SimHei" panose="02010609060101010101" pitchFamily="49" charset="-122"/>
              </a:rPr>
              <a:t>执行内核级操作</a:t>
            </a:r>
          </a:p>
          <a:p>
            <a:pPr marL="742950" lvl="1" indent="-285750">
              <a:lnSpc>
                <a:spcPct val="150000"/>
              </a:lnSpc>
              <a:buSzPct val="100000"/>
              <a:buChar char="–"/>
              <a:defRPr sz="1800">
                <a:solidFill>
                  <a:srgbClr val="0660A9"/>
                </a:solidFill>
                <a:latin typeface="Neo Sans Intel"/>
                <a:ea typeface="Neo Sans Intel"/>
                <a:cs typeface="Neo Sans Intel"/>
                <a:sym typeface="Neo Sans Intel"/>
              </a:defRPr>
            </a:pPr>
            <a:r>
              <a:rPr sz="2800" dirty="0" err="1">
                <a:solidFill>
                  <a:srgbClr val="000000"/>
                </a:solidFill>
                <a:ea typeface="SimHei" panose="02010609060101010101" pitchFamily="49" charset="-122"/>
              </a:rPr>
              <a:t>客户机知道如何处理特权指令</a:t>
            </a:r>
            <a:endParaRPr sz="2800" dirty="0">
              <a:solidFill>
                <a:srgbClr val="000000"/>
              </a:solidFill>
              <a:ea typeface="SimHei" panose="02010609060101010101" pitchFamily="49" charset="-122"/>
            </a:endParaRPr>
          </a:p>
          <a:p>
            <a:pPr marL="742950" lvl="1" indent="-285750">
              <a:lnSpc>
                <a:spcPct val="150000"/>
              </a:lnSpc>
              <a:buSzPct val="100000"/>
              <a:buChar char="–"/>
              <a:defRPr sz="1800">
                <a:solidFill>
                  <a:srgbClr val="0660A9"/>
                </a:solidFill>
                <a:latin typeface="Neo Sans Intel"/>
                <a:ea typeface="Neo Sans Intel"/>
                <a:cs typeface="Neo Sans Intel"/>
                <a:sym typeface="Neo Sans Intel"/>
              </a:defRPr>
            </a:pPr>
            <a:r>
              <a:rPr lang="zh-CN" altLang="en-US" sz="2800" dirty="0">
                <a:solidFill>
                  <a:srgbClr val="000000"/>
                </a:solidFill>
                <a:ea typeface="SimHei" panose="02010609060101010101" pitchFamily="49" charset="-122"/>
              </a:rPr>
              <a:t>无需</a:t>
            </a:r>
            <a:r>
              <a:rPr sz="2800" dirty="0" err="1">
                <a:solidFill>
                  <a:srgbClr val="000000"/>
                </a:solidFill>
                <a:ea typeface="SimHei" panose="02010609060101010101" pitchFamily="49" charset="-122"/>
              </a:rPr>
              <a:t>虚拟机监视器进行特权指令转换</a:t>
            </a:r>
            <a:endParaRPr sz="2800" dirty="0">
              <a:solidFill>
                <a:srgbClr val="000000"/>
              </a:solidFill>
              <a:ea typeface="SimHei" panose="02010609060101010101" pitchFamily="49" charset="-122"/>
            </a:endParaRPr>
          </a:p>
          <a:p>
            <a:pPr marL="742950" lvl="1" indent="-285750">
              <a:lnSpc>
                <a:spcPct val="150000"/>
              </a:lnSpc>
              <a:buSzPct val="100000"/>
              <a:buChar char="–"/>
              <a:defRPr sz="1800">
                <a:solidFill>
                  <a:srgbClr val="0660A9"/>
                </a:solidFill>
                <a:latin typeface="Neo Sans Intel"/>
                <a:ea typeface="Neo Sans Intel"/>
                <a:cs typeface="Neo Sans Intel"/>
                <a:sym typeface="Neo Sans Intel"/>
              </a:defRPr>
            </a:pPr>
            <a:r>
              <a:rPr sz="2800" dirty="0" err="1">
                <a:solidFill>
                  <a:srgbClr val="000000"/>
                </a:solidFill>
                <a:ea typeface="SimHei" panose="02010609060101010101" pitchFamily="49" charset="-122"/>
              </a:rPr>
              <a:t>客户操作系统使用专用API与虚拟机监视器通信以执行特权指令</a:t>
            </a:r>
            <a:endParaRPr sz="2800" dirty="0">
              <a:solidFill>
                <a:srgbClr val="000000"/>
              </a:solidFill>
              <a:ea typeface="SimHei" panose="02010609060101010101" pitchFamily="49" charset="-122"/>
            </a:endParaRPr>
          </a:p>
          <a:p>
            <a:pPr marL="342900" indent="-342900">
              <a:lnSpc>
                <a:spcPct val="150000"/>
              </a:lnSpc>
              <a:spcBef>
                <a:spcPts val="400"/>
              </a:spcBef>
              <a:buSzPct val="100000"/>
              <a:buChar char="•"/>
              <a:defRPr sz="2000">
                <a:solidFill>
                  <a:srgbClr val="0660A9"/>
                </a:solidFill>
                <a:latin typeface="Neo Sans Intel"/>
                <a:ea typeface="Neo Sans Intel"/>
                <a:cs typeface="Neo Sans Intel"/>
                <a:sym typeface="Neo Sans Intel"/>
              </a:defRPr>
            </a:pPr>
            <a:r>
              <a:rPr sz="3200" dirty="0" err="1">
                <a:solidFill>
                  <a:srgbClr val="000000"/>
                </a:solidFill>
                <a:ea typeface="SimHei" panose="02010609060101010101" pitchFamily="49" charset="-122"/>
              </a:rPr>
              <a:t>虚拟机监视器负责处理虚拟化请求并将其下发到硬件</a:t>
            </a:r>
            <a:endParaRPr sz="3200" dirty="0">
              <a:solidFill>
                <a:srgbClr val="000000"/>
              </a:solidFill>
              <a:ea typeface="SimHei" panose="02010609060101010101" pitchFamily="49" charset="-122"/>
            </a:endParaRPr>
          </a:p>
        </p:txBody>
      </p:sp>
      <p:grpSp>
        <p:nvGrpSpPr>
          <p:cNvPr id="2" name="组合 1">
            <a:extLst>
              <a:ext uri="{FF2B5EF4-FFF2-40B4-BE49-F238E27FC236}">
                <a16:creationId xmlns:a16="http://schemas.microsoft.com/office/drawing/2014/main" id="{21EB0C59-3B6B-8D49-AC64-07F4E086240D}"/>
              </a:ext>
            </a:extLst>
          </p:cNvPr>
          <p:cNvGrpSpPr/>
          <p:nvPr/>
        </p:nvGrpSpPr>
        <p:grpSpPr>
          <a:xfrm>
            <a:off x="9858844" y="1745551"/>
            <a:ext cx="2122488" cy="4860928"/>
            <a:chOff x="9948052" y="1745553"/>
            <a:chExt cx="2122488" cy="4860928"/>
          </a:xfrm>
        </p:grpSpPr>
        <p:sp>
          <p:nvSpPr>
            <p:cNvPr id="288" name="Rectangle"/>
            <p:cNvSpPr/>
            <p:nvPr/>
          </p:nvSpPr>
          <p:spPr>
            <a:xfrm rot="5400000">
              <a:off x="10548920" y="1481235"/>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sp>
          <p:nvSpPr>
            <p:cNvPr id="289" name="Rectangle"/>
            <p:cNvSpPr/>
            <p:nvPr/>
          </p:nvSpPr>
          <p:spPr>
            <a:xfrm rot="5400000">
              <a:off x="10425095" y="1614585"/>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grpSp>
          <p:nvGrpSpPr>
            <p:cNvPr id="292" name="Group"/>
            <p:cNvGrpSpPr/>
            <p:nvPr/>
          </p:nvGrpSpPr>
          <p:grpSpPr>
            <a:xfrm>
              <a:off x="10036951" y="3682304"/>
              <a:ext cx="1782764" cy="709614"/>
              <a:chOff x="0" y="0"/>
              <a:chExt cx="1782763" cy="709613"/>
            </a:xfrm>
          </p:grpSpPr>
          <p:sp>
            <p:nvSpPr>
              <p:cNvPr id="290" name="Rectangle"/>
              <p:cNvSpPr/>
              <p:nvPr/>
            </p:nvSpPr>
            <p:spPr>
              <a:xfrm>
                <a:off x="0" y="0"/>
                <a:ext cx="1782763" cy="709613"/>
              </a:xfrm>
              <a:prstGeom prst="rect">
                <a:avLst/>
              </a:prstGeom>
              <a:solidFill>
                <a:srgbClr val="FFD08B"/>
              </a:solidFill>
              <a:ln w="9525" cap="flat">
                <a:solidFill>
                  <a:srgbClr val="000000"/>
                </a:solidFill>
                <a:prstDash val="solid"/>
                <a:round/>
              </a:ln>
              <a:effectLst/>
            </p:spPr>
            <p:txBody>
              <a:bodyPr wrap="square" lIns="45719" tIns="45719" rIns="45719" bIns="45719" numCol="1" anchor="b">
                <a:noAutofit/>
              </a:bodyPr>
              <a:lstStyle/>
              <a:p>
                <a:pPr>
                  <a:defRPr sz="1000" b="1">
                    <a:latin typeface="Neo Sans Intel"/>
                    <a:ea typeface="Neo Sans Intel"/>
                    <a:cs typeface="Neo Sans Intel"/>
                    <a:sym typeface="Neo Sans Intel"/>
                  </a:defRPr>
                </a:pPr>
                <a:endParaRPr sz="1000"/>
              </a:p>
            </p:txBody>
          </p:sp>
          <p:sp>
            <p:nvSpPr>
              <p:cNvPr id="291" name="Virtual Machine Monitor"/>
              <p:cNvSpPr txBox="1"/>
              <p:nvPr/>
            </p:nvSpPr>
            <p:spPr>
              <a:xfrm>
                <a:off x="0" y="463394"/>
                <a:ext cx="1413204"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defRPr sz="1000" b="1">
                    <a:latin typeface="Neo Sans Intel"/>
                    <a:ea typeface="Neo Sans Intel"/>
                    <a:cs typeface="Neo Sans Intel"/>
                    <a:sym typeface="Neo Sans Intel"/>
                  </a:defRPr>
                </a:lvl1pPr>
              </a:lstStyle>
              <a:p>
                <a:r>
                  <a:rPr dirty="0"/>
                  <a:t>Virtual Machine Monitor</a:t>
                </a:r>
              </a:p>
            </p:txBody>
          </p:sp>
        </p:grpSp>
        <p:grpSp>
          <p:nvGrpSpPr>
            <p:cNvPr id="295" name="Group"/>
            <p:cNvGrpSpPr/>
            <p:nvPr/>
          </p:nvGrpSpPr>
          <p:grpSpPr>
            <a:xfrm>
              <a:off x="10036952" y="2013840"/>
              <a:ext cx="1785939" cy="1257302"/>
              <a:chOff x="0" y="-1"/>
              <a:chExt cx="1785938" cy="1257301"/>
            </a:xfrm>
          </p:grpSpPr>
          <p:sp>
            <p:nvSpPr>
              <p:cNvPr id="293" name="Rectangle"/>
              <p:cNvSpPr/>
              <p:nvPr/>
            </p:nvSpPr>
            <p:spPr>
              <a:xfrm rot="5400000">
                <a:off x="264318" y="-264319"/>
                <a:ext cx="1257301" cy="1785938"/>
              </a:xfrm>
              <a:prstGeom prst="rect">
                <a:avLst/>
              </a:prstGeom>
              <a:solidFill>
                <a:srgbClr val="EAEAEA"/>
              </a:solidFill>
              <a:ln w="9525" cap="flat">
                <a:solidFill>
                  <a:srgbClr val="000000"/>
                </a:solidFill>
                <a:prstDash val="solid"/>
                <a:round/>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294" name="Virtual Machine"/>
              <p:cNvSpPr txBox="1"/>
              <p:nvPr/>
            </p:nvSpPr>
            <p:spPr>
              <a:xfrm rot="5400000">
                <a:off x="-160188" y="490151"/>
                <a:ext cx="111825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t>Virtual Machine</a:t>
                </a:r>
              </a:p>
            </p:txBody>
          </p:sp>
        </p:grpSp>
        <p:grpSp>
          <p:nvGrpSpPr>
            <p:cNvPr id="298" name="Group"/>
            <p:cNvGrpSpPr/>
            <p:nvPr/>
          </p:nvGrpSpPr>
          <p:grpSpPr>
            <a:xfrm>
              <a:off x="9948052" y="2151953"/>
              <a:ext cx="1785940" cy="1085853"/>
              <a:chOff x="0" y="-1"/>
              <a:chExt cx="1385888" cy="1085851"/>
            </a:xfrm>
          </p:grpSpPr>
          <p:sp>
            <p:nvSpPr>
              <p:cNvPr id="296" name="Rectangle"/>
              <p:cNvSpPr/>
              <p:nvPr/>
            </p:nvSpPr>
            <p:spPr>
              <a:xfrm rot="5400000">
                <a:off x="150018" y="-150019"/>
                <a:ext cx="1085851" cy="1385888"/>
              </a:xfrm>
              <a:prstGeom prst="rect">
                <a:avLst/>
              </a:prstGeom>
              <a:solidFill>
                <a:srgbClr val="BBE0E3"/>
              </a:solidFill>
              <a:ln w="12700" cap="flat">
                <a:noFill/>
                <a:miter lim="400000"/>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297" name="Guest OS"/>
              <p:cNvSpPr txBox="1"/>
              <p:nvPr/>
            </p:nvSpPr>
            <p:spPr>
              <a:xfrm rot="5400000">
                <a:off x="-52409" y="404426"/>
                <a:ext cx="67409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t>Guest OS</a:t>
                </a:r>
              </a:p>
            </p:txBody>
          </p:sp>
        </p:grpSp>
        <p:grpSp>
          <p:nvGrpSpPr>
            <p:cNvPr id="301" name="Group"/>
            <p:cNvGrpSpPr/>
            <p:nvPr/>
          </p:nvGrpSpPr>
          <p:grpSpPr>
            <a:xfrm>
              <a:off x="10589400" y="2945705"/>
              <a:ext cx="981078" cy="269875"/>
              <a:chOff x="2807" y="0"/>
              <a:chExt cx="981076" cy="269875"/>
            </a:xfrm>
          </p:grpSpPr>
          <p:sp>
            <p:nvSpPr>
              <p:cNvPr id="299" name="Rectangle"/>
              <p:cNvSpPr/>
              <p:nvPr/>
            </p:nvSpPr>
            <p:spPr>
              <a:xfrm>
                <a:off x="2807" y="0"/>
                <a:ext cx="981076" cy="269875"/>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300" name="Device Drivers"/>
              <p:cNvSpPr txBox="1"/>
              <p:nvPr/>
            </p:nvSpPr>
            <p:spPr>
              <a:xfrm>
                <a:off x="66467" y="11828"/>
                <a:ext cx="853756"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Device Drivers</a:t>
                </a:r>
              </a:p>
            </p:txBody>
          </p:sp>
        </p:grpSp>
        <p:grpSp>
          <p:nvGrpSpPr>
            <p:cNvPr id="304" name="Group"/>
            <p:cNvGrpSpPr/>
            <p:nvPr/>
          </p:nvGrpSpPr>
          <p:grpSpPr>
            <a:xfrm>
              <a:off x="11235513" y="2271015"/>
              <a:ext cx="279402" cy="609602"/>
              <a:chOff x="0" y="-1"/>
              <a:chExt cx="279400" cy="609601"/>
            </a:xfrm>
          </p:grpSpPr>
          <p:sp>
            <p:nvSpPr>
              <p:cNvPr id="302" name="Rectangle"/>
              <p:cNvSpPr/>
              <p:nvPr/>
            </p:nvSpPr>
            <p:spPr>
              <a:xfrm rot="16200000">
                <a:off x="-165101" y="165100"/>
                <a:ext cx="609601" cy="279400"/>
              </a:xfrm>
              <a:prstGeom prst="rect">
                <a:avLst/>
              </a:prstGeom>
              <a:solidFill>
                <a:srgbClr val="C0C0EA"/>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303" name="App. A"/>
              <p:cNvSpPr txBox="1"/>
              <p:nvPr/>
            </p:nvSpPr>
            <p:spPr>
              <a:xfrm rot="16200000">
                <a:off x="-83597" y="181691"/>
                <a:ext cx="446594" cy="246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App. A</a:t>
                </a:r>
              </a:p>
            </p:txBody>
          </p:sp>
        </p:grpSp>
        <p:grpSp>
          <p:nvGrpSpPr>
            <p:cNvPr id="307" name="Group"/>
            <p:cNvGrpSpPr/>
            <p:nvPr/>
          </p:nvGrpSpPr>
          <p:grpSpPr>
            <a:xfrm>
              <a:off x="10912866" y="2271015"/>
              <a:ext cx="276997" cy="609602"/>
              <a:chOff x="-3561" y="-1"/>
              <a:chExt cx="276997" cy="609601"/>
            </a:xfrm>
          </p:grpSpPr>
          <p:sp>
            <p:nvSpPr>
              <p:cNvPr id="305" name="Rectangle"/>
              <p:cNvSpPr/>
              <p:nvPr/>
            </p:nvSpPr>
            <p:spPr>
              <a:xfrm rot="16200000">
                <a:off x="-169863" y="169862"/>
                <a:ext cx="609601" cy="269876"/>
              </a:xfrm>
              <a:prstGeom prst="rect">
                <a:avLst/>
              </a:prstGeom>
              <a:solidFill>
                <a:srgbClr val="E5FF9B"/>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06" name="App. B"/>
              <p:cNvSpPr txBox="1"/>
              <p:nvPr/>
            </p:nvSpPr>
            <p:spPr>
              <a:xfrm rot="16200000">
                <a:off x="-122824" y="166302"/>
                <a:ext cx="515523"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B</a:t>
                </a:r>
              </a:p>
            </p:txBody>
          </p:sp>
        </p:grpSp>
        <p:grpSp>
          <p:nvGrpSpPr>
            <p:cNvPr id="310" name="Group"/>
            <p:cNvGrpSpPr/>
            <p:nvPr/>
          </p:nvGrpSpPr>
          <p:grpSpPr>
            <a:xfrm>
              <a:off x="10598541" y="2271015"/>
              <a:ext cx="276997" cy="609602"/>
              <a:chOff x="-3878" y="-1"/>
              <a:chExt cx="276996" cy="609601"/>
            </a:xfrm>
          </p:grpSpPr>
          <p:sp>
            <p:nvSpPr>
              <p:cNvPr id="308" name="Rectangle"/>
              <p:cNvSpPr/>
              <p:nvPr/>
            </p:nvSpPr>
            <p:spPr>
              <a:xfrm rot="16200000">
                <a:off x="-170181" y="174625"/>
                <a:ext cx="609601" cy="260350"/>
              </a:xfrm>
              <a:prstGeom prst="rect">
                <a:avLst/>
              </a:prstGeom>
              <a:solidFill>
                <a:srgbClr val="FFD1D1"/>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09" name="App. C"/>
              <p:cNvSpPr txBox="1"/>
              <p:nvPr/>
            </p:nvSpPr>
            <p:spPr>
              <a:xfrm rot="16200000">
                <a:off x="-120737" y="166303"/>
                <a:ext cx="510714"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C</a:t>
                </a:r>
              </a:p>
            </p:txBody>
          </p:sp>
        </p:grpSp>
        <p:grpSp>
          <p:nvGrpSpPr>
            <p:cNvPr id="313" name="Group"/>
            <p:cNvGrpSpPr/>
            <p:nvPr/>
          </p:nvGrpSpPr>
          <p:grpSpPr>
            <a:xfrm>
              <a:off x="10198876" y="3736279"/>
              <a:ext cx="1619250" cy="336550"/>
              <a:chOff x="0" y="0"/>
              <a:chExt cx="1619250" cy="336550"/>
            </a:xfrm>
          </p:grpSpPr>
          <p:sp>
            <p:nvSpPr>
              <p:cNvPr id="311" name="Rectangle"/>
              <p:cNvSpPr/>
              <p:nvPr/>
            </p:nvSpPr>
            <p:spPr>
              <a:xfrm>
                <a:off x="0" y="0"/>
                <a:ext cx="1619250" cy="336550"/>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12" name="Specialized API"/>
              <p:cNvSpPr txBox="1"/>
              <p:nvPr/>
            </p:nvSpPr>
            <p:spPr>
              <a:xfrm>
                <a:off x="284803" y="29776"/>
                <a:ext cx="1049644"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Specialized API</a:t>
                </a:r>
              </a:p>
            </p:txBody>
          </p:sp>
        </p:grpSp>
        <p:grpSp>
          <p:nvGrpSpPr>
            <p:cNvPr id="321" name="Group"/>
            <p:cNvGrpSpPr/>
            <p:nvPr/>
          </p:nvGrpSpPr>
          <p:grpSpPr>
            <a:xfrm>
              <a:off x="9951227" y="5874641"/>
              <a:ext cx="2105025" cy="731840"/>
              <a:chOff x="0" y="0"/>
              <a:chExt cx="2105025" cy="731839"/>
            </a:xfrm>
          </p:grpSpPr>
          <p:grpSp>
            <p:nvGrpSpPr>
              <p:cNvPr id="316" name="Group"/>
              <p:cNvGrpSpPr/>
              <p:nvPr/>
            </p:nvGrpSpPr>
            <p:grpSpPr>
              <a:xfrm>
                <a:off x="0" y="0"/>
                <a:ext cx="2105025" cy="731839"/>
                <a:chOff x="0" y="0"/>
                <a:chExt cx="2105025" cy="731838"/>
              </a:xfrm>
            </p:grpSpPr>
            <p:sp>
              <p:nvSpPr>
                <p:cNvPr id="314" name="Rectangle"/>
                <p:cNvSpPr/>
                <p:nvPr/>
              </p:nvSpPr>
              <p:spPr>
                <a:xfrm>
                  <a:off x="0" y="0"/>
                  <a:ext cx="2105025" cy="731838"/>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800" b="1">
                      <a:latin typeface="Neo Sans Intel"/>
                      <a:ea typeface="Neo Sans Intel"/>
                      <a:cs typeface="Neo Sans Intel"/>
                      <a:sym typeface="Neo Sans Intel"/>
                    </a:defRPr>
                  </a:pPr>
                  <a:endParaRPr/>
                </a:p>
              </p:txBody>
            </p:sp>
            <p:sp>
              <p:nvSpPr>
                <p:cNvPr id="315" name="Hardware"/>
                <p:cNvSpPr txBox="1"/>
                <p:nvPr/>
              </p:nvSpPr>
              <p:spPr>
                <a:xfrm>
                  <a:off x="536603" y="362509"/>
                  <a:ext cx="1031819"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800" b="1">
                      <a:latin typeface="Neo Sans Intel"/>
                      <a:ea typeface="Neo Sans Intel"/>
                      <a:cs typeface="Neo Sans Intel"/>
                      <a:sym typeface="Neo Sans Intel"/>
                    </a:defRPr>
                  </a:lvl1pPr>
                </a:lstStyle>
                <a:p>
                  <a:r>
                    <a:t>Hardware</a:t>
                  </a:r>
                </a:p>
              </p:txBody>
            </p:sp>
          </p:grpSp>
          <p:pic>
            <p:nvPicPr>
              <p:cNvPr id="317" name="image.png" descr="image.png"/>
              <p:cNvPicPr>
                <a:picLocks noChangeAspect="1"/>
              </p:cNvPicPr>
              <p:nvPr/>
            </p:nvPicPr>
            <p:blipFill>
              <a:blip r:embed="rId3"/>
              <a:stretch>
                <a:fillRect/>
              </a:stretch>
            </p:blipFill>
            <p:spPr>
              <a:xfrm rot="19074247">
                <a:off x="12700" y="247650"/>
                <a:ext cx="622300" cy="138113"/>
              </a:xfrm>
              <a:prstGeom prst="rect">
                <a:avLst/>
              </a:prstGeom>
              <a:ln w="12700" cap="flat">
                <a:noFill/>
                <a:miter lim="400000"/>
              </a:ln>
              <a:effectLst/>
            </p:spPr>
          </p:pic>
          <p:pic>
            <p:nvPicPr>
              <p:cNvPr id="318" name="image.png" descr="image.png"/>
              <p:cNvPicPr>
                <a:picLocks noChangeAspect="1"/>
              </p:cNvPicPr>
              <p:nvPr/>
            </p:nvPicPr>
            <p:blipFill>
              <a:blip r:embed="rId4"/>
              <a:stretch>
                <a:fillRect/>
              </a:stretch>
            </p:blipFill>
            <p:spPr>
              <a:xfrm>
                <a:off x="661987" y="80962"/>
                <a:ext cx="384176" cy="347663"/>
              </a:xfrm>
              <a:prstGeom prst="rect">
                <a:avLst/>
              </a:prstGeom>
              <a:ln w="12700" cap="flat">
                <a:noFill/>
                <a:miter lim="400000"/>
              </a:ln>
              <a:effectLst/>
            </p:spPr>
          </p:pic>
          <p:pic>
            <p:nvPicPr>
              <p:cNvPr id="319" name="image.png" descr="image.png"/>
              <p:cNvPicPr>
                <a:picLocks noChangeAspect="1"/>
              </p:cNvPicPr>
              <p:nvPr/>
            </p:nvPicPr>
            <p:blipFill>
              <a:blip r:embed="rId5"/>
              <a:stretch>
                <a:fillRect/>
              </a:stretch>
            </p:blipFill>
            <p:spPr>
              <a:xfrm>
                <a:off x="1114425" y="107950"/>
                <a:ext cx="384175" cy="328613"/>
              </a:xfrm>
              <a:prstGeom prst="rect">
                <a:avLst/>
              </a:prstGeom>
              <a:ln w="12700" cap="flat">
                <a:noFill/>
                <a:miter lim="400000"/>
              </a:ln>
              <a:effectLst/>
            </p:spPr>
          </p:pic>
          <p:pic>
            <p:nvPicPr>
              <p:cNvPr id="320" name="image.png" descr="image.png"/>
              <p:cNvPicPr>
                <a:picLocks noChangeAspect="1"/>
              </p:cNvPicPr>
              <p:nvPr/>
            </p:nvPicPr>
            <p:blipFill>
              <a:blip r:embed="rId6"/>
              <a:stretch>
                <a:fillRect/>
              </a:stretch>
            </p:blipFill>
            <p:spPr>
              <a:xfrm>
                <a:off x="1539875" y="112712"/>
                <a:ext cx="515938" cy="357188"/>
              </a:xfrm>
              <a:prstGeom prst="rect">
                <a:avLst/>
              </a:prstGeom>
              <a:ln w="12700" cap="flat">
                <a:noFill/>
                <a:miter lim="400000"/>
              </a:ln>
              <a:effectLst/>
            </p:spPr>
          </p:pic>
        </p:grpSp>
        <p:grpSp>
          <p:nvGrpSpPr>
            <p:cNvPr id="324" name="Group"/>
            <p:cNvGrpSpPr/>
            <p:nvPr/>
          </p:nvGrpSpPr>
          <p:grpSpPr>
            <a:xfrm>
              <a:off x="10046476" y="4815778"/>
              <a:ext cx="1782764" cy="712791"/>
              <a:chOff x="0" y="-1"/>
              <a:chExt cx="1782763" cy="712789"/>
            </a:xfrm>
          </p:grpSpPr>
          <p:sp>
            <p:nvSpPr>
              <p:cNvPr id="322" name="Rectangle"/>
              <p:cNvSpPr/>
              <p:nvPr/>
            </p:nvSpPr>
            <p:spPr>
              <a:xfrm>
                <a:off x="0" y="-1"/>
                <a:ext cx="1782763" cy="712789"/>
              </a:xfrm>
              <a:prstGeom prst="rect">
                <a:avLst/>
              </a:prstGeom>
              <a:solidFill>
                <a:srgbClr val="FC9A9C"/>
              </a:solidFill>
              <a:ln w="9525" cap="flat">
                <a:solidFill>
                  <a:srgbClr val="000000"/>
                </a:solidFill>
                <a:prstDash val="solid"/>
                <a:round/>
              </a:ln>
              <a:effectLst/>
            </p:spPr>
            <p:txBody>
              <a:bodyPr wrap="square" lIns="45719" tIns="45719" rIns="45719" bIns="45719" numCol="1" anchor="b">
                <a:noAutofit/>
              </a:bodyPr>
              <a:lstStyle/>
              <a:p>
                <a:pPr algn="ctr">
                  <a:defRPr sz="1200" b="1">
                    <a:solidFill>
                      <a:srgbClr val="FFFFFF"/>
                    </a:solidFill>
                    <a:latin typeface="Neo Sans Intel"/>
                    <a:ea typeface="Neo Sans Intel"/>
                    <a:cs typeface="Neo Sans Intel"/>
                    <a:sym typeface="Neo Sans Intel"/>
                  </a:defRPr>
                </a:pPr>
                <a:endParaRPr sz="1200"/>
              </a:p>
            </p:txBody>
          </p:sp>
          <p:sp>
            <p:nvSpPr>
              <p:cNvPr id="323" name="Hypervisor"/>
              <p:cNvSpPr txBox="1"/>
              <p:nvPr/>
            </p:nvSpPr>
            <p:spPr>
              <a:xfrm>
                <a:off x="497493" y="435792"/>
                <a:ext cx="787778"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solidFill>
                      <a:srgbClr val="FFFFFF"/>
                    </a:solidFill>
                    <a:latin typeface="Neo Sans Intel"/>
                    <a:ea typeface="Neo Sans Intel"/>
                    <a:cs typeface="Neo Sans Intel"/>
                    <a:sym typeface="Neo Sans Intel"/>
                  </a:defRPr>
                </a:lvl1pPr>
              </a:lstStyle>
              <a:p>
                <a:r>
                  <a:t>Hypervisor</a:t>
                </a:r>
              </a:p>
            </p:txBody>
          </p:sp>
        </p:grpSp>
        <p:grpSp>
          <p:nvGrpSpPr>
            <p:cNvPr id="327" name="Group"/>
            <p:cNvGrpSpPr/>
            <p:nvPr/>
          </p:nvGrpSpPr>
          <p:grpSpPr>
            <a:xfrm>
              <a:off x="10394138" y="4869754"/>
              <a:ext cx="1209676" cy="317500"/>
              <a:chOff x="0" y="0"/>
              <a:chExt cx="1209675" cy="317500"/>
            </a:xfrm>
          </p:grpSpPr>
          <p:sp>
            <p:nvSpPr>
              <p:cNvPr id="325" name="Rectangle"/>
              <p:cNvSpPr/>
              <p:nvPr/>
            </p:nvSpPr>
            <p:spPr>
              <a:xfrm>
                <a:off x="0" y="0"/>
                <a:ext cx="1209675" cy="317500"/>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26" name="Device Drivers"/>
              <p:cNvSpPr txBox="1"/>
              <p:nvPr/>
            </p:nvSpPr>
            <p:spPr>
              <a:xfrm>
                <a:off x="102233" y="20252"/>
                <a:ext cx="1005208"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Device Drivers</a:t>
                </a:r>
              </a:p>
            </p:txBody>
          </p:sp>
        </p:grpSp>
        <p:sp>
          <p:nvSpPr>
            <p:cNvPr id="328" name="Line"/>
            <p:cNvSpPr/>
            <p:nvPr/>
          </p:nvSpPr>
          <p:spPr>
            <a:xfrm>
              <a:off x="10914839" y="3275904"/>
              <a:ext cx="1" cy="338138"/>
            </a:xfrm>
            <a:prstGeom prst="line">
              <a:avLst/>
            </a:prstGeom>
            <a:ln w="50800">
              <a:solidFill>
                <a:srgbClr val="000000"/>
              </a:solidFill>
              <a:tailEnd type="triangle"/>
            </a:ln>
          </p:spPr>
          <p:txBody>
            <a:bodyPr lIns="45719" rIns="45719"/>
            <a:lstStyle/>
            <a:p>
              <a:endParaRPr/>
            </a:p>
          </p:txBody>
        </p:sp>
        <p:sp>
          <p:nvSpPr>
            <p:cNvPr id="329" name="Line"/>
            <p:cNvSpPr/>
            <p:nvPr/>
          </p:nvSpPr>
          <p:spPr>
            <a:xfrm>
              <a:off x="10914839" y="4399854"/>
              <a:ext cx="1" cy="338138"/>
            </a:xfrm>
            <a:prstGeom prst="line">
              <a:avLst/>
            </a:prstGeom>
            <a:ln w="50800">
              <a:solidFill>
                <a:srgbClr val="000000"/>
              </a:solidFill>
              <a:tailEnd type="triangle"/>
            </a:ln>
          </p:spPr>
          <p:txBody>
            <a:bodyPr lIns="45719" rIns="45719"/>
            <a:lstStyle/>
            <a:p>
              <a:endParaRPr/>
            </a:p>
          </p:txBody>
        </p:sp>
        <p:sp>
          <p:nvSpPr>
            <p:cNvPr id="330" name="Line"/>
            <p:cNvSpPr/>
            <p:nvPr/>
          </p:nvSpPr>
          <p:spPr>
            <a:xfrm>
              <a:off x="10924364" y="5533329"/>
              <a:ext cx="1" cy="338138"/>
            </a:xfrm>
            <a:prstGeom prst="line">
              <a:avLst/>
            </a:prstGeom>
            <a:ln w="50800">
              <a:solidFill>
                <a:srgbClr val="000000"/>
              </a:solidFill>
              <a:tailEnd type="triangle"/>
            </a:ln>
          </p:spPr>
          <p:txBody>
            <a:bodyPr lIns="45719" rIns="45719"/>
            <a:lstStyle/>
            <a:p>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半</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内存</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347130" y="1151011"/>
            <a:ext cx="8261350"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sz="3200" dirty="0" err="1">
                <a:solidFill>
                  <a:srgbClr val="000000"/>
                </a:solidFill>
                <a:latin typeface="SimHei" panose="02010609060101010101" pitchFamily="49" charset="-122"/>
                <a:ea typeface="SimHei" panose="02010609060101010101" pitchFamily="49" charset="-122"/>
              </a:rPr>
              <a:t>内存</a:t>
            </a:r>
            <a:r>
              <a:rPr lang="zh-CN" altLang="en-US" sz="3200" dirty="0">
                <a:solidFill>
                  <a:srgbClr val="000000"/>
                </a:solidFill>
                <a:latin typeface="SimHei" panose="02010609060101010101" pitchFamily="49" charset="-122"/>
                <a:ea typeface="SimHei" panose="02010609060101010101" pitchFamily="49" charset="-122"/>
              </a:rPr>
              <a:t>半虚拟化</a:t>
            </a:r>
            <a:r>
              <a:rPr lang="en-US" altLang="zh-CN" sz="3200" dirty="0">
                <a:solidFill>
                  <a:srgbClr val="000000"/>
                </a:solidFill>
                <a:latin typeface="SimHei" panose="02010609060101010101" pitchFamily="49" charset="-122"/>
                <a:ea typeface="SimHei" panose="02010609060101010101" pitchFamily="49" charset="-122"/>
              </a:rPr>
              <a:t>–</a:t>
            </a:r>
            <a:r>
              <a:rPr lang="zh-CN" altLang="en-US" sz="3200" dirty="0">
                <a:solidFill>
                  <a:srgbClr val="000000"/>
                </a:solidFill>
                <a:latin typeface="SimHei" panose="02010609060101010101" pitchFamily="49" charset="-122"/>
                <a:ea typeface="SimHei" panose="02010609060101010101" pitchFamily="49" charset="-122"/>
              </a:rPr>
              <a:t>使用影子页表加快地址转换</a:t>
            </a:r>
            <a:endParaRPr lang="en-US" altLang="zh-CN" sz="3200" dirty="0">
              <a:solidFill>
                <a:srgbClr val="000000"/>
              </a:solidFill>
              <a:latin typeface="SimHei" panose="02010609060101010101" pitchFamily="49" charset="-122"/>
              <a:ea typeface="SimHei" panose="02010609060101010101" pitchFamily="49" charset="-122"/>
            </a:endParaRPr>
          </a:p>
        </p:txBody>
      </p:sp>
      <p:sp>
        <p:nvSpPr>
          <p:cNvPr id="404" name="Guest Virtual Address"/>
          <p:cNvSpPr/>
          <p:nvPr/>
        </p:nvSpPr>
        <p:spPr>
          <a:xfrm>
            <a:off x="3484484" y="1976847"/>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Virtual Address</a:t>
            </a:r>
          </a:p>
        </p:txBody>
      </p:sp>
      <p:sp>
        <p:nvSpPr>
          <p:cNvPr id="405" name="Guest Page Table"/>
          <p:cNvSpPr/>
          <p:nvPr/>
        </p:nvSpPr>
        <p:spPr>
          <a:xfrm>
            <a:off x="3968572" y="2595504"/>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Page Table</a:t>
            </a:r>
          </a:p>
        </p:txBody>
      </p:sp>
      <p:sp>
        <p:nvSpPr>
          <p:cNvPr id="406" name="Guest Physical Address"/>
          <p:cNvSpPr/>
          <p:nvPr/>
        </p:nvSpPr>
        <p:spPr>
          <a:xfrm>
            <a:off x="3484486" y="3234218"/>
            <a:ext cx="3284042" cy="432997"/>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Physical Address</a:t>
            </a:r>
          </a:p>
        </p:txBody>
      </p:sp>
      <p:sp>
        <p:nvSpPr>
          <p:cNvPr id="407" name="Host Virtual Address"/>
          <p:cNvSpPr/>
          <p:nvPr/>
        </p:nvSpPr>
        <p:spPr>
          <a:xfrm>
            <a:off x="3484485" y="4488598"/>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a:ea typeface="SimHei" panose="02010609060101010101" pitchFamily="49" charset="-122"/>
              </a:rPr>
              <a:t>Host Virtual Address</a:t>
            </a:r>
          </a:p>
        </p:txBody>
      </p:sp>
      <p:sp>
        <p:nvSpPr>
          <p:cNvPr id="408" name="Host Physical Address"/>
          <p:cNvSpPr/>
          <p:nvPr/>
        </p:nvSpPr>
        <p:spPr>
          <a:xfrm>
            <a:off x="3484484" y="5841130"/>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Physical Address</a:t>
            </a:r>
          </a:p>
        </p:txBody>
      </p:sp>
      <p:sp>
        <p:nvSpPr>
          <p:cNvPr id="409" name="Memory Slot"/>
          <p:cNvSpPr/>
          <p:nvPr/>
        </p:nvSpPr>
        <p:spPr>
          <a:xfrm>
            <a:off x="3968574" y="3839013"/>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Memory Slot</a:t>
            </a:r>
          </a:p>
        </p:txBody>
      </p:sp>
      <p:sp>
        <p:nvSpPr>
          <p:cNvPr id="410" name="Host Page Table"/>
          <p:cNvSpPr/>
          <p:nvPr/>
        </p:nvSpPr>
        <p:spPr>
          <a:xfrm>
            <a:off x="4014163" y="5163303"/>
            <a:ext cx="2224684"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Page Table</a:t>
            </a:r>
          </a:p>
        </p:txBody>
      </p:sp>
      <p:sp>
        <p:nvSpPr>
          <p:cNvPr id="417" name="Line"/>
          <p:cNvSpPr/>
          <p:nvPr/>
        </p:nvSpPr>
        <p:spPr>
          <a:xfrm>
            <a:off x="5126507" y="2417856"/>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8" name="Line"/>
          <p:cNvSpPr/>
          <p:nvPr/>
        </p:nvSpPr>
        <p:spPr>
          <a:xfrm>
            <a:off x="5126507" y="3040743"/>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9" name="Line"/>
          <p:cNvSpPr/>
          <p:nvPr/>
        </p:nvSpPr>
        <p:spPr>
          <a:xfrm>
            <a:off x="5126507" y="3687181"/>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0" name="Line"/>
          <p:cNvSpPr/>
          <p:nvPr/>
        </p:nvSpPr>
        <p:spPr>
          <a:xfrm>
            <a:off x="5126507" y="4249286"/>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1" name="Line"/>
          <p:cNvSpPr/>
          <p:nvPr/>
        </p:nvSpPr>
        <p:spPr>
          <a:xfrm>
            <a:off x="5126507" y="4906891"/>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2" name="Line"/>
          <p:cNvSpPr/>
          <p:nvPr/>
        </p:nvSpPr>
        <p:spPr>
          <a:xfrm>
            <a:off x="5126506" y="5598312"/>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 name="软件模拟">
            <a:extLst>
              <a:ext uri="{FF2B5EF4-FFF2-40B4-BE49-F238E27FC236}">
                <a16:creationId xmlns:a16="http://schemas.microsoft.com/office/drawing/2014/main" id="{CF3DE8E2-5256-264F-832D-6F4F51070029}"/>
              </a:ext>
            </a:extLst>
          </p:cNvPr>
          <p:cNvSpPr txBox="1"/>
          <p:nvPr/>
        </p:nvSpPr>
        <p:spPr>
          <a:xfrm>
            <a:off x="5126506" y="6438886"/>
            <a:ext cx="1938990"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zh-CN" altLang="en-US" sz="2400" dirty="0">
                <a:ea typeface="SimHei" panose="02010609060101010101" pitchFamily="49" charset="-122"/>
              </a:rPr>
              <a:t>内存半虚拟化</a:t>
            </a:r>
            <a:endParaRPr sz="2400" dirty="0">
              <a:ea typeface="SimHei" panose="02010609060101010101" pitchFamily="49" charset="-122"/>
            </a:endParaRPr>
          </a:p>
        </p:txBody>
      </p:sp>
      <p:sp>
        <p:nvSpPr>
          <p:cNvPr id="29" name="Shadow Page Table">
            <a:extLst>
              <a:ext uri="{FF2B5EF4-FFF2-40B4-BE49-F238E27FC236}">
                <a16:creationId xmlns:a16="http://schemas.microsoft.com/office/drawing/2014/main" id="{75E62830-06B7-D84E-ACFA-44EA643D46FC}"/>
              </a:ext>
            </a:extLst>
          </p:cNvPr>
          <p:cNvSpPr/>
          <p:nvPr/>
        </p:nvSpPr>
        <p:spPr>
          <a:xfrm>
            <a:off x="7811580" y="3723461"/>
            <a:ext cx="1593801" cy="804671"/>
          </a:xfrm>
          <a:prstGeom prst="rect">
            <a:avLst/>
          </a:prstGeom>
          <a:solidFill>
            <a:schemeClr val="accent6">
              <a:lumOff val="18921"/>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Shadow Page Table</a:t>
            </a:r>
          </a:p>
        </p:txBody>
      </p:sp>
      <p:cxnSp>
        <p:nvCxnSpPr>
          <p:cNvPr id="5" name="Elbow Connector 4">
            <a:extLst>
              <a:ext uri="{FF2B5EF4-FFF2-40B4-BE49-F238E27FC236}">
                <a16:creationId xmlns:a16="http://schemas.microsoft.com/office/drawing/2014/main" id="{AC906935-0503-D242-87E8-23D71F6AAE24}"/>
              </a:ext>
            </a:extLst>
          </p:cNvPr>
          <p:cNvCxnSpPr>
            <a:stCxn id="404" idx="3"/>
            <a:endCxn id="29" idx="0"/>
          </p:cNvCxnSpPr>
          <p:nvPr/>
        </p:nvCxnSpPr>
        <p:spPr>
          <a:xfrm>
            <a:off x="6768526" y="2193346"/>
            <a:ext cx="1839954" cy="1530114"/>
          </a:xfrm>
          <a:prstGeom prst="bentConnector2">
            <a:avLst/>
          </a:prstGeom>
          <a:noFill/>
          <a:ln w="635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Elbow Connector 6">
            <a:extLst>
              <a:ext uri="{FF2B5EF4-FFF2-40B4-BE49-F238E27FC236}">
                <a16:creationId xmlns:a16="http://schemas.microsoft.com/office/drawing/2014/main" id="{C86CE712-5338-1A4F-83E3-5D6091C39FD6}"/>
              </a:ext>
            </a:extLst>
          </p:cNvPr>
          <p:cNvCxnSpPr>
            <a:stCxn id="29" idx="2"/>
            <a:endCxn id="408" idx="3"/>
          </p:cNvCxnSpPr>
          <p:nvPr/>
        </p:nvCxnSpPr>
        <p:spPr>
          <a:xfrm rot="5400000">
            <a:off x="6923754" y="4372903"/>
            <a:ext cx="1529498" cy="1839954"/>
          </a:xfrm>
          <a:prstGeom prst="bentConnector2">
            <a:avLst/>
          </a:prstGeom>
          <a:noFill/>
          <a:ln w="635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54843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半</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设备</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263805" y="1256718"/>
            <a:ext cx="8261350"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lang="zh-CN" altLang="en-US" sz="3200" dirty="0">
                <a:solidFill>
                  <a:srgbClr val="000000"/>
                </a:solidFill>
                <a:latin typeface="SimHei" panose="02010609060101010101" pitchFamily="49" charset="-122"/>
                <a:ea typeface="SimHei" panose="02010609060101010101" pitchFamily="49" charset="-122"/>
              </a:rPr>
              <a:t>设备半虚拟化</a:t>
            </a:r>
            <a:r>
              <a:rPr lang="en-US" altLang="zh-CN" sz="3200" dirty="0">
                <a:solidFill>
                  <a:srgbClr val="000000"/>
                </a:solidFill>
                <a:latin typeface="SimHei" panose="02010609060101010101" pitchFamily="49" charset="-122"/>
                <a:ea typeface="SimHei" panose="02010609060101010101" pitchFamily="49" charset="-122"/>
              </a:rPr>
              <a:t>–</a:t>
            </a:r>
            <a:r>
              <a:rPr lang="zh-CN" altLang="en-US" sz="3200" dirty="0">
                <a:solidFill>
                  <a:srgbClr val="000000"/>
                </a:solidFill>
                <a:latin typeface="SimHei" panose="02010609060101010101" pitchFamily="49" charset="-122"/>
                <a:ea typeface="SimHei" panose="02010609060101010101" pitchFamily="49" charset="-122"/>
              </a:rPr>
              <a:t>使用共享内存提升性能</a:t>
            </a:r>
            <a:endParaRPr lang="en-US" altLang="zh-CN" sz="3200" dirty="0">
              <a:solidFill>
                <a:srgbClr val="000000"/>
              </a:solidFill>
              <a:latin typeface="SimHei" panose="02010609060101010101" pitchFamily="49" charset="-122"/>
              <a:ea typeface="SimHei" panose="02010609060101010101" pitchFamily="49" charset="-122"/>
            </a:endParaRPr>
          </a:p>
        </p:txBody>
      </p:sp>
      <p:grpSp>
        <p:nvGrpSpPr>
          <p:cNvPr id="2" name="组合 1">
            <a:extLst>
              <a:ext uri="{FF2B5EF4-FFF2-40B4-BE49-F238E27FC236}">
                <a16:creationId xmlns:a16="http://schemas.microsoft.com/office/drawing/2014/main" id="{6A1F6C9D-3110-6B42-9D0D-7DC042FC0F69}"/>
              </a:ext>
            </a:extLst>
          </p:cNvPr>
          <p:cNvGrpSpPr/>
          <p:nvPr/>
        </p:nvGrpSpPr>
        <p:grpSpPr>
          <a:xfrm>
            <a:off x="2520176" y="1984918"/>
            <a:ext cx="7118185" cy="4544304"/>
            <a:chOff x="3451505" y="2526007"/>
            <a:chExt cx="5551263" cy="3604902"/>
          </a:xfrm>
        </p:grpSpPr>
        <p:sp>
          <p:nvSpPr>
            <p:cNvPr id="21" name="L-Shape 20">
              <a:extLst>
                <a:ext uri="{FF2B5EF4-FFF2-40B4-BE49-F238E27FC236}">
                  <a16:creationId xmlns:a16="http://schemas.microsoft.com/office/drawing/2014/main" id="{FF1B87CE-CF0F-D248-BF92-7B464AD9A55F}"/>
                </a:ext>
              </a:extLst>
            </p:cNvPr>
            <p:cNvSpPr/>
            <p:nvPr/>
          </p:nvSpPr>
          <p:spPr>
            <a:xfrm>
              <a:off x="3451505" y="2738777"/>
              <a:ext cx="4541591" cy="1195114"/>
            </a:xfrm>
            <a:prstGeom prst="corner">
              <a:avLst>
                <a:gd name="adj1" fmla="val 35354"/>
                <a:gd name="adj2" fmla="val 41816"/>
              </a:avLst>
            </a:prstGeom>
            <a:solidFill>
              <a:schemeClr val="bg1">
                <a:lumMod val="75000"/>
              </a:schemeClr>
            </a:solidFill>
            <a:ln w="2540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endParaRPr lang="en-US" sz="2400" dirty="0">
                <a:solidFill>
                  <a:srgbClr val="000000"/>
                </a:solidFill>
                <a:ea typeface="SimHei" panose="02010609060101010101" pitchFamily="49" charset="-122"/>
                <a:cs typeface="+mj-cs"/>
                <a:sym typeface="Times New Roman"/>
              </a:endParaRPr>
            </a:p>
          </p:txBody>
        </p:sp>
        <p:sp>
          <p:nvSpPr>
            <p:cNvPr id="22" name="Device Model">
              <a:extLst>
                <a:ext uri="{FF2B5EF4-FFF2-40B4-BE49-F238E27FC236}">
                  <a16:creationId xmlns:a16="http://schemas.microsoft.com/office/drawing/2014/main" id="{6DCC7CA4-24AE-7340-B7C3-FB3A1A68E3BB}"/>
                </a:ext>
              </a:extLst>
            </p:cNvPr>
            <p:cNvSpPr/>
            <p:nvPr/>
          </p:nvSpPr>
          <p:spPr>
            <a:xfrm>
              <a:off x="3555731" y="2959373"/>
              <a:ext cx="931467" cy="1112392"/>
            </a:xfrm>
            <a:prstGeom prst="rect">
              <a:avLst/>
            </a:prstGeom>
            <a:solidFill>
              <a:schemeClr val="accent5">
                <a:lumOff val="23235"/>
              </a:schemeClr>
            </a:solidFill>
            <a:ln w="25400">
              <a:solidFill>
                <a:schemeClr val="accent5">
                  <a:lumOff val="23235"/>
                </a:schemeClr>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a:ea typeface="SimHei" panose="02010609060101010101" pitchFamily="49" charset="-122"/>
                </a:rPr>
                <a:t>Device Model</a:t>
              </a:r>
            </a:p>
          </p:txBody>
        </p:sp>
        <p:sp>
          <p:nvSpPr>
            <p:cNvPr id="23" name="Rectangle">
              <a:extLst>
                <a:ext uri="{FF2B5EF4-FFF2-40B4-BE49-F238E27FC236}">
                  <a16:creationId xmlns:a16="http://schemas.microsoft.com/office/drawing/2014/main" id="{CD9174DC-162D-AF4D-B6B5-145229386495}"/>
                </a:ext>
              </a:extLst>
            </p:cNvPr>
            <p:cNvSpPr/>
            <p:nvPr/>
          </p:nvSpPr>
          <p:spPr>
            <a:xfrm>
              <a:off x="6744874" y="2768133"/>
              <a:ext cx="1248222" cy="1382971"/>
            </a:xfrm>
            <a:prstGeom prst="rect">
              <a:avLst/>
            </a:prstGeom>
            <a:solidFill>
              <a:schemeClr val="accent1">
                <a:satOff val="-33333"/>
                <a:lumOff val="29999"/>
              </a:schemeClr>
            </a:solidFill>
            <a:ln w="25400">
              <a:solidFill>
                <a:schemeClr val="accent1">
                  <a:satOff val="-33333"/>
                  <a:lumOff val="29999"/>
                </a:schemeClr>
              </a:solidFill>
            </a:ln>
          </p:spPr>
          <p:txBody>
            <a:bodyPr lIns="45719" rIns="45719"/>
            <a:lstStyle/>
            <a:p>
              <a:pPr>
                <a:defRPr sz="2000"/>
              </a:pPr>
              <a:endParaRPr sz="2000">
                <a:ea typeface="SimHei" panose="02010609060101010101" pitchFamily="49" charset="-122"/>
              </a:endParaRPr>
            </a:p>
          </p:txBody>
        </p:sp>
        <p:sp>
          <p:nvSpPr>
            <p:cNvPr id="24" name="Native Driver">
              <a:extLst>
                <a:ext uri="{FF2B5EF4-FFF2-40B4-BE49-F238E27FC236}">
                  <a16:creationId xmlns:a16="http://schemas.microsoft.com/office/drawing/2014/main" id="{F3E63B57-9459-BE41-AA8F-2F7E880596BD}"/>
                </a:ext>
              </a:extLst>
            </p:cNvPr>
            <p:cNvSpPr/>
            <p:nvPr/>
          </p:nvSpPr>
          <p:spPr>
            <a:xfrm>
              <a:off x="6911159" y="3148864"/>
              <a:ext cx="931467" cy="862013"/>
            </a:xfrm>
            <a:prstGeom prst="rect">
              <a:avLst/>
            </a:prstGeom>
            <a:solidFill>
              <a:schemeClr val="accent1"/>
            </a:solidFill>
            <a:ln w="25400">
              <a:solidFill>
                <a:schemeClr val="accent1"/>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dirty="0">
                  <a:ea typeface="SimHei" panose="02010609060101010101" pitchFamily="49" charset="-122"/>
                </a:rPr>
                <a:t>Native Driver</a:t>
              </a:r>
            </a:p>
          </p:txBody>
        </p:sp>
        <p:sp>
          <p:nvSpPr>
            <p:cNvPr id="25" name="Hypercall">
              <a:extLst>
                <a:ext uri="{FF2B5EF4-FFF2-40B4-BE49-F238E27FC236}">
                  <a16:creationId xmlns:a16="http://schemas.microsoft.com/office/drawing/2014/main" id="{89507BFE-972E-3D41-B7A4-E3D5C095C798}"/>
                </a:ext>
              </a:extLst>
            </p:cNvPr>
            <p:cNvSpPr txBox="1"/>
            <p:nvPr/>
          </p:nvSpPr>
          <p:spPr>
            <a:xfrm>
              <a:off x="5956553" y="4051845"/>
              <a:ext cx="949264" cy="3687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dirty="0" err="1">
                  <a:ea typeface="SimHei" panose="02010609060101010101" pitchFamily="49" charset="-122"/>
                </a:rPr>
                <a:t>H</a:t>
              </a:r>
              <a:r>
                <a:rPr lang="en-US" altLang="zh-CN" dirty="0" err="1">
                  <a:ea typeface="SimHei" panose="02010609060101010101" pitchFamily="49" charset="-122"/>
                </a:rPr>
                <a:t>ypercall</a:t>
              </a:r>
              <a:endParaRPr lang="en-US" dirty="0">
                <a:ea typeface="SimHei" panose="02010609060101010101" pitchFamily="49" charset="-122"/>
              </a:endParaRPr>
            </a:p>
          </p:txBody>
        </p:sp>
        <p:sp>
          <p:nvSpPr>
            <p:cNvPr id="26" name="Notification">
              <a:extLst>
                <a:ext uri="{FF2B5EF4-FFF2-40B4-BE49-F238E27FC236}">
                  <a16:creationId xmlns:a16="http://schemas.microsoft.com/office/drawing/2014/main" id="{74AE3F2E-A8C4-1347-BADA-0EA437317F65}"/>
                </a:ext>
              </a:extLst>
            </p:cNvPr>
            <p:cNvSpPr txBox="1"/>
            <p:nvPr/>
          </p:nvSpPr>
          <p:spPr>
            <a:xfrm>
              <a:off x="7828109" y="4046404"/>
              <a:ext cx="1174659" cy="3687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altLang="zh-CN" dirty="0">
                  <a:ea typeface="SimHei" panose="02010609060101010101" pitchFamily="49" charset="-122"/>
                </a:rPr>
                <a:t>Notification</a:t>
              </a:r>
              <a:endParaRPr lang="en-US" dirty="0">
                <a:ea typeface="SimHei" panose="02010609060101010101" pitchFamily="49" charset="-122"/>
              </a:endParaRPr>
            </a:p>
          </p:txBody>
        </p:sp>
        <p:sp>
          <p:nvSpPr>
            <p:cNvPr id="27" name="软件模拟">
              <a:extLst>
                <a:ext uri="{FF2B5EF4-FFF2-40B4-BE49-F238E27FC236}">
                  <a16:creationId xmlns:a16="http://schemas.microsoft.com/office/drawing/2014/main" id="{CC846439-6F2E-894E-A47A-D55B30AB5B76}"/>
                </a:ext>
              </a:extLst>
            </p:cNvPr>
            <p:cNvSpPr txBox="1"/>
            <p:nvPr/>
          </p:nvSpPr>
          <p:spPr>
            <a:xfrm>
              <a:off x="5238977" y="5705374"/>
              <a:ext cx="1735435" cy="42553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zh-CN" altLang="en-US" sz="2400" b="1" dirty="0">
                  <a:ea typeface="SimHei" panose="02010609060101010101" pitchFamily="49" charset="-122"/>
                </a:rPr>
                <a:t>设备半虚拟化</a:t>
              </a:r>
              <a:endParaRPr sz="2400" b="1" dirty="0">
                <a:ea typeface="SimHei" panose="02010609060101010101" pitchFamily="49" charset="-122"/>
              </a:endParaRPr>
            </a:p>
          </p:txBody>
        </p:sp>
        <p:sp>
          <p:nvSpPr>
            <p:cNvPr id="28" name="软件模拟">
              <a:extLst>
                <a:ext uri="{FF2B5EF4-FFF2-40B4-BE49-F238E27FC236}">
                  <a16:creationId xmlns:a16="http://schemas.microsoft.com/office/drawing/2014/main" id="{58C90D28-B7CD-8248-AE14-2564BDBA5FE3}"/>
                </a:ext>
              </a:extLst>
            </p:cNvPr>
            <p:cNvSpPr txBox="1"/>
            <p:nvPr/>
          </p:nvSpPr>
          <p:spPr>
            <a:xfrm>
              <a:off x="7116031" y="2753743"/>
              <a:ext cx="407732" cy="3687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en-US" altLang="zh-CN" sz="2000" dirty="0">
                  <a:ea typeface="SimHei" panose="02010609060101010101" pitchFamily="49" charset="-122"/>
                </a:rPr>
                <a:t>VM</a:t>
              </a:r>
              <a:endParaRPr sz="2000" dirty="0">
                <a:ea typeface="SimHei" panose="02010609060101010101" pitchFamily="49" charset="-122"/>
              </a:endParaRPr>
            </a:p>
          </p:txBody>
        </p:sp>
        <p:cxnSp>
          <p:nvCxnSpPr>
            <p:cNvPr id="30" name="Elbow Connector 29">
              <a:extLst>
                <a:ext uri="{FF2B5EF4-FFF2-40B4-BE49-F238E27FC236}">
                  <a16:creationId xmlns:a16="http://schemas.microsoft.com/office/drawing/2014/main" id="{3AAADC9E-2460-0B48-BBF9-C15C7F152BDF}"/>
                </a:ext>
              </a:extLst>
            </p:cNvPr>
            <p:cNvCxnSpPr>
              <a:cxnSpLocks/>
            </p:cNvCxnSpPr>
            <p:nvPr/>
          </p:nvCxnSpPr>
          <p:spPr>
            <a:xfrm rot="5400000">
              <a:off x="5704128" y="2432387"/>
              <a:ext cx="72464" cy="3229442"/>
            </a:xfrm>
            <a:prstGeom prst="bentConnector3">
              <a:avLst>
                <a:gd name="adj1" fmla="val 1038414"/>
              </a:avLst>
            </a:prstGeom>
            <a:noFill/>
            <a:ln w="25400" cap="flat">
              <a:solidFill>
                <a:schemeClr val="tx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Elbow Connector 30">
              <a:extLst>
                <a:ext uri="{FF2B5EF4-FFF2-40B4-BE49-F238E27FC236}">
                  <a16:creationId xmlns:a16="http://schemas.microsoft.com/office/drawing/2014/main" id="{E133D4C4-EBCF-A74B-B1D7-88DB463C4ADF}"/>
                </a:ext>
              </a:extLst>
            </p:cNvPr>
            <p:cNvCxnSpPr>
              <a:cxnSpLocks/>
            </p:cNvCxnSpPr>
            <p:nvPr/>
          </p:nvCxnSpPr>
          <p:spPr>
            <a:xfrm rot="5400000" flipH="1" flipV="1">
              <a:off x="5707187" y="2233846"/>
              <a:ext cx="59596" cy="3616243"/>
            </a:xfrm>
            <a:prstGeom prst="bentConnector3">
              <a:avLst>
                <a:gd name="adj1" fmla="val -1859652"/>
              </a:avLst>
            </a:prstGeom>
            <a:noFill/>
            <a:ln w="25400" cap="flat">
              <a:solidFill>
                <a:schemeClr val="tx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Hypercall">
              <a:extLst>
                <a:ext uri="{FF2B5EF4-FFF2-40B4-BE49-F238E27FC236}">
                  <a16:creationId xmlns:a16="http://schemas.microsoft.com/office/drawing/2014/main" id="{1782EC7C-34DB-3344-BE1D-99B5A3532E8E}"/>
                </a:ext>
              </a:extLst>
            </p:cNvPr>
            <p:cNvSpPr txBox="1"/>
            <p:nvPr/>
          </p:nvSpPr>
          <p:spPr>
            <a:xfrm>
              <a:off x="5269618" y="4740308"/>
              <a:ext cx="603319" cy="3687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dirty="0">
                  <a:ea typeface="SimHei" panose="02010609060101010101" pitchFamily="49" charset="-122"/>
                </a:rPr>
                <a:t>VMM</a:t>
              </a:r>
              <a:endParaRPr dirty="0">
                <a:ea typeface="SimHei" panose="02010609060101010101" pitchFamily="49" charset="-122"/>
              </a:endParaRPr>
            </a:p>
          </p:txBody>
        </p:sp>
        <p:sp>
          <p:nvSpPr>
            <p:cNvPr id="33" name="Oval">
              <a:extLst>
                <a:ext uri="{FF2B5EF4-FFF2-40B4-BE49-F238E27FC236}">
                  <a16:creationId xmlns:a16="http://schemas.microsoft.com/office/drawing/2014/main" id="{B8F208B3-1C6B-064B-9761-CC5FCC670AB3}"/>
                </a:ext>
              </a:extLst>
            </p:cNvPr>
            <p:cNvSpPr/>
            <p:nvPr/>
          </p:nvSpPr>
          <p:spPr>
            <a:xfrm>
              <a:off x="5079580" y="2942745"/>
              <a:ext cx="1113611" cy="1112392"/>
            </a:xfrm>
            <a:prstGeom prst="ellipse">
              <a:avLst/>
            </a:prstGeom>
            <a:solidFill>
              <a:srgbClr val="FFFFFF"/>
            </a:solidFill>
            <a:ln w="25400">
              <a:solidFill>
                <a:schemeClr val="accent1"/>
              </a:solidFill>
            </a:ln>
          </p:spPr>
          <p:txBody>
            <a:bodyPr lIns="45719" rIns="45719"/>
            <a:lstStyle/>
            <a:p>
              <a:endParaRPr>
                <a:ea typeface="SimHei" panose="02010609060101010101" pitchFamily="49" charset="-122"/>
              </a:endParaRPr>
            </a:p>
          </p:txBody>
        </p:sp>
        <p:sp>
          <p:nvSpPr>
            <p:cNvPr id="34" name="Circle">
              <a:extLst>
                <a:ext uri="{FF2B5EF4-FFF2-40B4-BE49-F238E27FC236}">
                  <a16:creationId xmlns:a16="http://schemas.microsoft.com/office/drawing/2014/main" id="{E8BA81DD-6B31-A848-A76C-7BD99B3E2907}"/>
                </a:ext>
              </a:extLst>
            </p:cNvPr>
            <p:cNvSpPr/>
            <p:nvPr/>
          </p:nvSpPr>
          <p:spPr>
            <a:xfrm>
              <a:off x="5295129" y="3148864"/>
              <a:ext cx="682511" cy="685801"/>
            </a:xfrm>
            <a:prstGeom prst="ellipse">
              <a:avLst/>
            </a:prstGeom>
            <a:solidFill>
              <a:srgbClr val="FFFFFF"/>
            </a:solidFill>
            <a:ln w="25400">
              <a:solidFill>
                <a:schemeClr val="accent1"/>
              </a:solidFill>
            </a:ln>
          </p:spPr>
          <p:txBody>
            <a:bodyPr lIns="45719" rIns="45719"/>
            <a:lstStyle/>
            <a:p>
              <a:endParaRPr>
                <a:ea typeface="SimHei" panose="02010609060101010101" pitchFamily="49" charset="-122"/>
              </a:endParaRPr>
            </a:p>
          </p:txBody>
        </p:sp>
        <p:sp>
          <p:nvSpPr>
            <p:cNvPr id="35" name="Double Arrow">
              <a:extLst>
                <a:ext uri="{FF2B5EF4-FFF2-40B4-BE49-F238E27FC236}">
                  <a16:creationId xmlns:a16="http://schemas.microsoft.com/office/drawing/2014/main" id="{8EC67951-960E-FC4D-BB9B-A0DFD5BC7C05}"/>
                </a:ext>
              </a:extLst>
            </p:cNvPr>
            <p:cNvSpPr/>
            <p:nvPr/>
          </p:nvSpPr>
          <p:spPr>
            <a:xfrm>
              <a:off x="4442132" y="3318484"/>
              <a:ext cx="682512" cy="341981"/>
            </a:xfrm>
            <a:prstGeom prst="leftRightArrow">
              <a:avLst>
                <a:gd name="adj1" fmla="val 17782"/>
                <a:gd name="adj2" fmla="val 70081"/>
              </a:avLst>
            </a:prstGeom>
            <a:solidFill>
              <a:srgbClr val="FFFFFF"/>
            </a:solidFill>
            <a:ln w="25400">
              <a:solidFill>
                <a:schemeClr val="accent1"/>
              </a:solidFill>
            </a:ln>
          </p:spPr>
          <p:txBody>
            <a:bodyPr lIns="45719" rIns="45719"/>
            <a:lstStyle/>
            <a:p>
              <a:endParaRPr>
                <a:ea typeface="SimHei" panose="02010609060101010101" pitchFamily="49" charset="-122"/>
              </a:endParaRPr>
            </a:p>
          </p:txBody>
        </p:sp>
        <p:sp>
          <p:nvSpPr>
            <p:cNvPr id="36" name="Double Arrow">
              <a:extLst>
                <a:ext uri="{FF2B5EF4-FFF2-40B4-BE49-F238E27FC236}">
                  <a16:creationId xmlns:a16="http://schemas.microsoft.com/office/drawing/2014/main" id="{A9610DAD-A5FE-A747-9671-B23FF025C446}"/>
                </a:ext>
              </a:extLst>
            </p:cNvPr>
            <p:cNvSpPr/>
            <p:nvPr/>
          </p:nvSpPr>
          <p:spPr>
            <a:xfrm>
              <a:off x="6217316" y="3318484"/>
              <a:ext cx="682512" cy="341981"/>
            </a:xfrm>
            <a:prstGeom prst="leftRightArrow">
              <a:avLst>
                <a:gd name="adj1" fmla="val 17782"/>
                <a:gd name="adj2" fmla="val 70081"/>
              </a:avLst>
            </a:prstGeom>
            <a:solidFill>
              <a:srgbClr val="FFFFFF"/>
            </a:solidFill>
            <a:ln w="25400">
              <a:solidFill>
                <a:schemeClr val="accent1"/>
              </a:solidFill>
            </a:ln>
          </p:spPr>
          <p:txBody>
            <a:bodyPr lIns="45719" rIns="45719"/>
            <a:lstStyle/>
            <a:p>
              <a:endParaRPr>
                <a:ea typeface="SimHei" panose="02010609060101010101" pitchFamily="49" charset="-122"/>
              </a:endParaRPr>
            </a:p>
          </p:txBody>
        </p:sp>
        <p:sp>
          <p:nvSpPr>
            <p:cNvPr id="48" name="Hypercall">
              <a:extLst>
                <a:ext uri="{FF2B5EF4-FFF2-40B4-BE49-F238E27FC236}">
                  <a16:creationId xmlns:a16="http://schemas.microsoft.com/office/drawing/2014/main" id="{9B88DEEB-800B-4E4C-990E-715685CB7795}"/>
                </a:ext>
              </a:extLst>
            </p:cNvPr>
            <p:cNvSpPr txBox="1"/>
            <p:nvPr/>
          </p:nvSpPr>
          <p:spPr>
            <a:xfrm>
              <a:off x="4808736" y="2526007"/>
              <a:ext cx="1576511" cy="36879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dirty="0">
                  <a:ea typeface="SimHei" panose="02010609060101010101" pitchFamily="49" charset="-122"/>
                </a:rPr>
                <a:t>Sh</a:t>
              </a:r>
              <a:r>
                <a:rPr lang="en-US" altLang="zh-CN" dirty="0">
                  <a:ea typeface="SimHei" panose="02010609060101010101" pitchFamily="49" charset="-122"/>
                </a:rPr>
                <a:t>ared</a:t>
              </a:r>
              <a:r>
                <a:rPr lang="zh-CN" altLang="en-US" dirty="0">
                  <a:ea typeface="SimHei" panose="02010609060101010101" pitchFamily="49" charset="-122"/>
                </a:rPr>
                <a:t> </a:t>
              </a:r>
              <a:r>
                <a:rPr lang="en-US" altLang="zh-CN" dirty="0">
                  <a:ea typeface="SimHei" panose="02010609060101010101" pitchFamily="49" charset="-122"/>
                </a:rPr>
                <a:t>Memory</a:t>
              </a:r>
              <a:endParaRPr lang="en-US" dirty="0">
                <a:ea typeface="SimHei" panose="02010609060101010101" pitchFamily="49" charset="-122"/>
              </a:endParaRPr>
            </a:p>
          </p:txBody>
        </p:sp>
      </p:grpSp>
    </p:spTree>
    <p:extLst>
      <p:ext uri="{BB962C8B-B14F-4D97-AF65-F5344CB8AC3E}">
        <p14:creationId xmlns:p14="http://schemas.microsoft.com/office/powerpoint/2010/main" val="2971991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硬件辅助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sz="4800" dirty="0" err="1">
                <a:solidFill>
                  <a:srgbClr val="3E2BFF"/>
                </a:solidFill>
                <a:latin typeface="+mn-lt"/>
                <a:ea typeface="SimHei" panose="02010609060101010101" pitchFamily="49" charset="-122"/>
              </a:rPr>
              <a:t>硬件辅助虚拟化</a:t>
            </a:r>
            <a:r>
              <a:rPr lang="zh-CN" altLang="en-US" sz="4800" dirty="0">
                <a:solidFill>
                  <a:srgbClr val="3E2BFF"/>
                </a:solidFill>
                <a:latin typeface="+mn-lt"/>
                <a:ea typeface="SimHei" panose="02010609060101010101" pitchFamily="49" charset="-122"/>
              </a:rPr>
              <a:t> </a:t>
            </a:r>
            <a:r>
              <a:rPr lang="en-US" altLang="zh-CN" sz="4800" dirty="0">
                <a:solidFill>
                  <a:srgbClr val="3E2BFF"/>
                </a:solidFill>
                <a:latin typeface="+mn-lt"/>
                <a:ea typeface="SimHei" panose="02010609060101010101" pitchFamily="49" charset="-122"/>
              </a:rPr>
              <a:t>-</a:t>
            </a:r>
            <a:r>
              <a:rPr lang="zh-CN" altLang="en-US" sz="4800" dirty="0">
                <a:solidFill>
                  <a:srgbClr val="3E2BFF"/>
                </a:solidFill>
                <a:latin typeface="+mn-lt"/>
                <a:ea typeface="SimHei" panose="02010609060101010101" pitchFamily="49" charset="-122"/>
              </a:rPr>
              <a:t> </a:t>
            </a:r>
            <a:r>
              <a:rPr lang="en-US" altLang="zh-CN" sz="4800" dirty="0">
                <a:solidFill>
                  <a:srgbClr val="3E2BFF"/>
                </a:solidFill>
                <a:latin typeface="+mn-lt"/>
                <a:ea typeface="SimHei" panose="02010609060101010101" pitchFamily="49" charset="-122"/>
              </a:rPr>
              <a:t>CPU</a:t>
            </a:r>
            <a:endParaRPr sz="4800" dirty="0">
              <a:solidFill>
                <a:srgbClr val="3E2BFF"/>
              </a:solidFill>
              <a:latin typeface="+mn-lt"/>
              <a:ea typeface="SimHei" panose="02010609060101010101" pitchFamily="49" charset="-122"/>
            </a:endParaRPr>
          </a:p>
        </p:txBody>
      </p:sp>
      <p:sp>
        <p:nvSpPr>
          <p:cNvPr id="340" name="客户机运行在Ring 0…"/>
          <p:cNvSpPr txBox="1"/>
          <p:nvPr/>
        </p:nvSpPr>
        <p:spPr>
          <a:xfrm>
            <a:off x="184092" y="1207323"/>
            <a:ext cx="9375532" cy="364497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42900" indent="-342900">
              <a:lnSpc>
                <a:spcPct val="150000"/>
              </a:lnSpc>
              <a:spcBef>
                <a:spcPts val="500"/>
              </a:spcBef>
              <a:buSzPct val="100000"/>
              <a:buFontTx/>
              <a:buChar char="•"/>
              <a:defRPr>
                <a:solidFill>
                  <a:srgbClr val="0660A9"/>
                </a:solidFill>
                <a:latin typeface="Neo Sans Intel"/>
                <a:ea typeface="Neo Sans Intel"/>
                <a:cs typeface="Neo Sans Intel"/>
                <a:sym typeface="Neo Sans Intel"/>
              </a:defRPr>
            </a:pPr>
            <a:r>
              <a:rPr lang="zh-CN" altLang="en-US" sz="3200" dirty="0">
                <a:solidFill>
                  <a:srgbClr val="000000"/>
                </a:solidFill>
                <a:ea typeface="SimHei" panose="02010609060101010101" pitchFamily="49" charset="-122"/>
                <a:cs typeface="Times New Roman" panose="02020603050405020304" pitchFamily="18" charset="0"/>
              </a:rPr>
              <a:t>客户机运行在</a:t>
            </a:r>
            <a:r>
              <a:rPr lang="en-US" sz="3200" dirty="0">
                <a:solidFill>
                  <a:srgbClr val="000000"/>
                </a:solidFill>
                <a:ea typeface="SimHei" panose="02010609060101010101" pitchFamily="49" charset="-122"/>
                <a:cs typeface="Times New Roman" panose="02020603050405020304" pitchFamily="18" charset="0"/>
              </a:rPr>
              <a:t>Ring 0</a:t>
            </a:r>
            <a:endParaRPr sz="3200" dirty="0">
              <a:solidFill>
                <a:srgbClr val="000000"/>
              </a:solidFill>
              <a:ea typeface="SimHei" panose="02010609060101010101" pitchFamily="49" charset="-122"/>
              <a:cs typeface="Times New Roman" panose="02020603050405020304" pitchFamily="18" charset="0"/>
            </a:endParaRPr>
          </a:p>
          <a:p>
            <a:pPr marL="800100" lvl="1" indent="-342900">
              <a:lnSpc>
                <a:spcPct val="150000"/>
              </a:lnSpc>
              <a:buSzPct val="100000"/>
              <a:buChar char="•"/>
              <a:defRPr>
                <a:solidFill>
                  <a:srgbClr val="0660A9"/>
                </a:solidFill>
                <a:latin typeface="Neo Sans Intel"/>
                <a:ea typeface="Neo Sans Intel"/>
                <a:cs typeface="Neo Sans Intel"/>
                <a:sym typeface="Neo Sans Intel"/>
              </a:defRPr>
            </a:pPr>
            <a:r>
              <a:rPr sz="2800" dirty="0" err="1">
                <a:solidFill>
                  <a:srgbClr val="000000"/>
                </a:solidFill>
                <a:ea typeface="SimHei" panose="02010609060101010101" pitchFamily="49" charset="-122"/>
                <a:cs typeface="Times New Roman" panose="02020603050405020304" pitchFamily="18" charset="0"/>
              </a:rPr>
              <a:t>客户</a:t>
            </a:r>
            <a:r>
              <a:rPr lang="zh-CN" altLang="en-US" sz="2800" dirty="0">
                <a:solidFill>
                  <a:srgbClr val="000000"/>
                </a:solidFill>
                <a:ea typeface="SimHei" panose="02010609060101010101" pitchFamily="49" charset="-122"/>
                <a:cs typeface="Times New Roman" panose="02020603050405020304" pitchFamily="18" charset="0"/>
              </a:rPr>
              <a:t>机</a:t>
            </a:r>
            <a:r>
              <a:rPr sz="2800" dirty="0" err="1">
                <a:solidFill>
                  <a:srgbClr val="000000"/>
                </a:solidFill>
                <a:ea typeface="SimHei" panose="02010609060101010101" pitchFamily="49" charset="-122"/>
                <a:cs typeface="Times New Roman" panose="02020603050405020304" pitchFamily="18" charset="0"/>
              </a:rPr>
              <a:t>有自己的一套特权级</a:t>
            </a:r>
            <a:endParaRPr sz="2800" dirty="0">
              <a:solidFill>
                <a:srgbClr val="000000"/>
              </a:solidFill>
              <a:ea typeface="SimHei" panose="02010609060101010101" pitchFamily="49" charset="-122"/>
              <a:cs typeface="Times New Roman" panose="02020603050405020304" pitchFamily="18" charset="0"/>
            </a:endParaRPr>
          </a:p>
          <a:p>
            <a:pPr marL="342900" indent="-342900">
              <a:lnSpc>
                <a:spcPct val="150000"/>
              </a:lnSpc>
              <a:spcBef>
                <a:spcPts val="500"/>
              </a:spcBef>
              <a:buSzPct val="100000"/>
              <a:buFontTx/>
              <a:buChar char="•"/>
              <a:defRPr>
                <a:solidFill>
                  <a:srgbClr val="0660A9"/>
                </a:solidFill>
                <a:latin typeface="Neo Sans Intel"/>
                <a:ea typeface="Neo Sans Intel"/>
                <a:cs typeface="Neo Sans Intel"/>
                <a:sym typeface="Neo Sans Intel"/>
              </a:defRPr>
            </a:pPr>
            <a:r>
              <a:rPr lang="zh-CN" altLang="en-US" sz="3200" dirty="0">
                <a:solidFill>
                  <a:srgbClr val="000000"/>
                </a:solidFill>
                <a:ea typeface="SimHei" panose="02010609060101010101" pitchFamily="49" charset="-122"/>
                <a:cs typeface="Times New Roman" panose="02020603050405020304" pitchFamily="18" charset="0"/>
              </a:rPr>
              <a:t>虚拟机监视器运行在比</a:t>
            </a:r>
            <a:r>
              <a:rPr lang="en-US" sz="3200" dirty="0">
                <a:solidFill>
                  <a:srgbClr val="000000"/>
                </a:solidFill>
                <a:ea typeface="SimHei" panose="02010609060101010101" pitchFamily="49" charset="-122"/>
                <a:cs typeface="Times New Roman" panose="02020603050405020304" pitchFamily="18" charset="0"/>
              </a:rPr>
              <a:t>Ring 0</a:t>
            </a:r>
            <a:r>
              <a:rPr lang="zh-CN" altLang="en-US" sz="3200" dirty="0">
                <a:solidFill>
                  <a:srgbClr val="000000"/>
                </a:solidFill>
                <a:ea typeface="SimHei" panose="02010609060101010101" pitchFamily="49" charset="-122"/>
                <a:cs typeface="Times New Roman" panose="02020603050405020304" pitchFamily="18" charset="0"/>
              </a:rPr>
              <a:t>更高的特权级</a:t>
            </a:r>
            <a:endParaRPr lang="en-US" sz="3200" dirty="0">
              <a:solidFill>
                <a:srgbClr val="000000"/>
              </a:solidFill>
              <a:ea typeface="SimHei" panose="02010609060101010101" pitchFamily="49" charset="-122"/>
              <a:cs typeface="Times New Roman" panose="02020603050405020304" pitchFamily="18" charset="0"/>
            </a:endParaRPr>
          </a:p>
          <a:p>
            <a:pPr marL="342900" indent="-342900">
              <a:lnSpc>
                <a:spcPct val="150000"/>
              </a:lnSpc>
              <a:spcBef>
                <a:spcPts val="500"/>
              </a:spcBef>
              <a:buSzPct val="100000"/>
              <a:buChar char="•"/>
              <a:defRPr>
                <a:solidFill>
                  <a:srgbClr val="0660A9"/>
                </a:solidFill>
                <a:latin typeface="Neo Sans Intel"/>
                <a:ea typeface="Neo Sans Intel"/>
                <a:cs typeface="Neo Sans Intel"/>
                <a:sym typeface="Neo Sans Intel"/>
              </a:defRPr>
            </a:pPr>
            <a:r>
              <a:rPr sz="3200" dirty="0" err="1">
                <a:solidFill>
                  <a:srgbClr val="000000"/>
                </a:solidFill>
                <a:ea typeface="SimHei" panose="02010609060101010101" pitchFamily="49" charset="-122"/>
                <a:cs typeface="Times New Roman" panose="02020603050405020304" pitchFamily="18" charset="0"/>
              </a:rPr>
              <a:t>虚拟机监视器使用处理器扩展（例如Intel-VT或AMD-V）来拦截和模拟客户机中的特权操作</a:t>
            </a:r>
            <a:endParaRPr sz="3200" dirty="0">
              <a:solidFill>
                <a:srgbClr val="000000"/>
              </a:solidFill>
              <a:ea typeface="SimHei"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38DF57BF-8BE5-DC43-83B4-79EB5419D5FE}"/>
              </a:ext>
            </a:extLst>
          </p:cNvPr>
          <p:cNvGrpSpPr/>
          <p:nvPr/>
        </p:nvGrpSpPr>
        <p:grpSpPr>
          <a:xfrm>
            <a:off x="9806411" y="1766228"/>
            <a:ext cx="2119315" cy="4860928"/>
            <a:chOff x="8390208" y="1041400"/>
            <a:chExt cx="2119315" cy="4860928"/>
          </a:xfrm>
        </p:grpSpPr>
        <p:sp>
          <p:nvSpPr>
            <p:cNvPr id="341" name="Rectangle"/>
            <p:cNvSpPr/>
            <p:nvPr/>
          </p:nvSpPr>
          <p:spPr>
            <a:xfrm rot="5400000">
              <a:off x="8987903" y="777082"/>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sp>
          <p:nvSpPr>
            <p:cNvPr id="342" name="Rectangle"/>
            <p:cNvSpPr/>
            <p:nvPr/>
          </p:nvSpPr>
          <p:spPr>
            <a:xfrm rot="5400000">
              <a:off x="8864078" y="910432"/>
              <a:ext cx="1257301" cy="1785938"/>
            </a:xfrm>
            <a:prstGeom prst="rect">
              <a:avLst/>
            </a:prstGeom>
            <a:solidFill>
              <a:srgbClr val="EAEAEA"/>
            </a:solidFill>
            <a:ln>
              <a:solidFill>
                <a:srgbClr val="000000"/>
              </a:solidFill>
            </a:ln>
          </p:spPr>
          <p:txBody>
            <a:bodyPr lIns="45719" rIns="45719" anchor="b"/>
            <a:lstStyle/>
            <a:p>
              <a:pPr algn="ctr">
                <a:defRPr sz="1200" b="1">
                  <a:latin typeface="Neo Sans Intel"/>
                  <a:ea typeface="Neo Sans Intel"/>
                  <a:cs typeface="Neo Sans Intel"/>
                  <a:sym typeface="Neo Sans Intel"/>
                </a:defRPr>
              </a:pPr>
              <a:endParaRPr sz="1200"/>
            </a:p>
          </p:txBody>
        </p:sp>
        <p:grpSp>
          <p:nvGrpSpPr>
            <p:cNvPr id="345" name="Group"/>
            <p:cNvGrpSpPr/>
            <p:nvPr/>
          </p:nvGrpSpPr>
          <p:grpSpPr>
            <a:xfrm>
              <a:off x="8475933" y="2978151"/>
              <a:ext cx="1782764" cy="709614"/>
              <a:chOff x="0" y="0"/>
              <a:chExt cx="1782763" cy="709613"/>
            </a:xfrm>
          </p:grpSpPr>
          <p:sp>
            <p:nvSpPr>
              <p:cNvPr id="343" name="Rectangle"/>
              <p:cNvSpPr/>
              <p:nvPr/>
            </p:nvSpPr>
            <p:spPr>
              <a:xfrm>
                <a:off x="0" y="0"/>
                <a:ext cx="1782763" cy="709613"/>
              </a:xfrm>
              <a:prstGeom prst="rect">
                <a:avLst/>
              </a:prstGeom>
              <a:solidFill>
                <a:srgbClr val="FFD08B"/>
              </a:solidFill>
              <a:ln w="9525" cap="flat">
                <a:solidFill>
                  <a:srgbClr val="000000"/>
                </a:solidFill>
                <a:prstDash val="solid"/>
                <a:round/>
              </a:ln>
              <a:effectLst/>
            </p:spPr>
            <p:txBody>
              <a:bodyPr wrap="square" lIns="45719" tIns="45719" rIns="45719" bIns="45719" numCol="1" anchor="b">
                <a:noAutofit/>
              </a:bodyPr>
              <a:lstStyle/>
              <a:p>
                <a:pPr>
                  <a:defRPr sz="1000" b="1">
                    <a:latin typeface="Neo Sans Intel"/>
                    <a:ea typeface="Neo Sans Intel"/>
                    <a:cs typeface="Neo Sans Intel"/>
                    <a:sym typeface="Neo Sans Intel"/>
                  </a:defRPr>
                </a:pPr>
                <a:endParaRPr sz="1000"/>
              </a:p>
            </p:txBody>
          </p:sp>
          <p:sp>
            <p:nvSpPr>
              <p:cNvPr id="344" name="Virtual Machine Monitor"/>
              <p:cNvSpPr txBox="1"/>
              <p:nvPr/>
            </p:nvSpPr>
            <p:spPr>
              <a:xfrm>
                <a:off x="0" y="463394"/>
                <a:ext cx="1413204"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defRPr sz="1000" b="1">
                    <a:latin typeface="Neo Sans Intel"/>
                    <a:ea typeface="Neo Sans Intel"/>
                    <a:cs typeface="Neo Sans Intel"/>
                    <a:sym typeface="Neo Sans Intel"/>
                  </a:defRPr>
                </a:lvl1pPr>
              </a:lstStyle>
              <a:p>
                <a:r>
                  <a:t>Virtual Machine Monitor</a:t>
                </a:r>
              </a:p>
            </p:txBody>
          </p:sp>
        </p:grpSp>
        <p:grpSp>
          <p:nvGrpSpPr>
            <p:cNvPr id="348" name="Group"/>
            <p:cNvGrpSpPr/>
            <p:nvPr/>
          </p:nvGrpSpPr>
          <p:grpSpPr>
            <a:xfrm>
              <a:off x="8475934" y="1309687"/>
              <a:ext cx="1785939" cy="1257302"/>
              <a:chOff x="0" y="-1"/>
              <a:chExt cx="1785938" cy="1257301"/>
            </a:xfrm>
          </p:grpSpPr>
          <p:sp>
            <p:nvSpPr>
              <p:cNvPr id="346" name="Rectangle"/>
              <p:cNvSpPr/>
              <p:nvPr/>
            </p:nvSpPr>
            <p:spPr>
              <a:xfrm rot="5400000">
                <a:off x="264318" y="-264319"/>
                <a:ext cx="1257301" cy="1785938"/>
              </a:xfrm>
              <a:prstGeom prst="rect">
                <a:avLst/>
              </a:prstGeom>
              <a:solidFill>
                <a:srgbClr val="EAEAEA"/>
              </a:solidFill>
              <a:ln w="9525" cap="flat">
                <a:solidFill>
                  <a:srgbClr val="000000"/>
                </a:solidFill>
                <a:prstDash val="solid"/>
                <a:round/>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347" name="Virtual Machine"/>
              <p:cNvSpPr txBox="1"/>
              <p:nvPr/>
            </p:nvSpPr>
            <p:spPr>
              <a:xfrm rot="5400000">
                <a:off x="-160188" y="490151"/>
                <a:ext cx="111825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t>Virtual Machine</a:t>
                </a:r>
              </a:p>
            </p:txBody>
          </p:sp>
        </p:grpSp>
        <p:grpSp>
          <p:nvGrpSpPr>
            <p:cNvPr id="351" name="Group"/>
            <p:cNvGrpSpPr/>
            <p:nvPr/>
          </p:nvGrpSpPr>
          <p:grpSpPr>
            <a:xfrm>
              <a:off x="8787084" y="1447800"/>
              <a:ext cx="1281115" cy="1085853"/>
              <a:chOff x="0" y="-1"/>
              <a:chExt cx="1281114" cy="1085851"/>
            </a:xfrm>
          </p:grpSpPr>
          <p:sp>
            <p:nvSpPr>
              <p:cNvPr id="349" name="Rectangle"/>
              <p:cNvSpPr/>
              <p:nvPr/>
            </p:nvSpPr>
            <p:spPr>
              <a:xfrm rot="5400000">
                <a:off x="97631" y="-97632"/>
                <a:ext cx="1085851" cy="1281114"/>
              </a:xfrm>
              <a:prstGeom prst="rect">
                <a:avLst/>
              </a:prstGeom>
              <a:solidFill>
                <a:srgbClr val="BBE0E3"/>
              </a:solidFill>
              <a:ln w="12700" cap="flat">
                <a:noFill/>
                <a:miter lim="400000"/>
              </a:ln>
              <a:effectLst/>
            </p:spPr>
            <p:txBody>
              <a:bodyPr wrap="square" lIns="45719" tIns="45719" rIns="45719" bIns="45719" numCol="1" anchor="b">
                <a:noAutofit/>
              </a:bodyPr>
              <a:lstStyle/>
              <a:p>
                <a:pPr algn="ctr">
                  <a:defRPr sz="1200" b="1">
                    <a:latin typeface="Neo Sans Intel"/>
                    <a:ea typeface="Neo Sans Intel"/>
                    <a:cs typeface="Neo Sans Intel"/>
                    <a:sym typeface="Neo Sans Intel"/>
                  </a:defRPr>
                </a:pPr>
                <a:endParaRPr sz="1200"/>
              </a:p>
            </p:txBody>
          </p:sp>
          <p:sp>
            <p:nvSpPr>
              <p:cNvPr id="350" name="Guest OS"/>
              <p:cNvSpPr txBox="1"/>
              <p:nvPr/>
            </p:nvSpPr>
            <p:spPr>
              <a:xfrm rot="5400000">
                <a:off x="-182852" y="404426"/>
                <a:ext cx="674092"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latin typeface="Neo Sans Intel"/>
                    <a:ea typeface="Neo Sans Intel"/>
                    <a:cs typeface="Neo Sans Intel"/>
                    <a:sym typeface="Neo Sans Intel"/>
                  </a:defRPr>
                </a:lvl1pPr>
              </a:lstStyle>
              <a:p>
                <a:r>
                  <a:rPr dirty="0"/>
                  <a:t>Guest OS</a:t>
                </a:r>
              </a:p>
            </p:txBody>
          </p:sp>
        </p:grpSp>
        <p:grpSp>
          <p:nvGrpSpPr>
            <p:cNvPr id="354" name="Group"/>
            <p:cNvGrpSpPr/>
            <p:nvPr/>
          </p:nvGrpSpPr>
          <p:grpSpPr>
            <a:xfrm>
              <a:off x="9028382" y="2241552"/>
              <a:ext cx="981078" cy="269875"/>
              <a:chOff x="2807" y="0"/>
              <a:chExt cx="981076" cy="269875"/>
            </a:xfrm>
          </p:grpSpPr>
          <p:sp>
            <p:nvSpPr>
              <p:cNvPr id="352" name="Rectangle"/>
              <p:cNvSpPr/>
              <p:nvPr/>
            </p:nvSpPr>
            <p:spPr>
              <a:xfrm>
                <a:off x="2807" y="0"/>
                <a:ext cx="981076" cy="269875"/>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353" name="Device Drivers"/>
              <p:cNvSpPr txBox="1"/>
              <p:nvPr/>
            </p:nvSpPr>
            <p:spPr>
              <a:xfrm>
                <a:off x="66467" y="11828"/>
                <a:ext cx="853756"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Device Drivers</a:t>
                </a:r>
              </a:p>
            </p:txBody>
          </p:sp>
        </p:grpSp>
        <p:grpSp>
          <p:nvGrpSpPr>
            <p:cNvPr id="357" name="Group"/>
            <p:cNvGrpSpPr/>
            <p:nvPr/>
          </p:nvGrpSpPr>
          <p:grpSpPr>
            <a:xfrm>
              <a:off x="9674497" y="1566862"/>
              <a:ext cx="279401" cy="609602"/>
              <a:chOff x="0" y="-1"/>
              <a:chExt cx="279400" cy="609601"/>
            </a:xfrm>
          </p:grpSpPr>
          <p:sp>
            <p:nvSpPr>
              <p:cNvPr id="355" name="Rectangle"/>
              <p:cNvSpPr/>
              <p:nvPr/>
            </p:nvSpPr>
            <p:spPr>
              <a:xfrm rot="16200000">
                <a:off x="-165101" y="165100"/>
                <a:ext cx="609601" cy="279400"/>
              </a:xfrm>
              <a:prstGeom prst="rect">
                <a:avLst/>
              </a:prstGeom>
              <a:solidFill>
                <a:srgbClr val="C0C0EA"/>
              </a:solidFill>
              <a:ln w="12700" cap="flat">
                <a:noFill/>
                <a:miter lim="400000"/>
              </a:ln>
              <a:effectLst/>
            </p:spPr>
            <p:txBody>
              <a:bodyPr wrap="square" lIns="45719" tIns="45719" rIns="45719" bIns="45719" numCol="1" anchor="ctr">
                <a:noAutofit/>
              </a:bodyPr>
              <a:lstStyle/>
              <a:p>
                <a:pPr algn="ctr">
                  <a:defRPr sz="1000" b="1">
                    <a:latin typeface="Neo Sans Intel"/>
                    <a:ea typeface="Neo Sans Intel"/>
                    <a:cs typeface="Neo Sans Intel"/>
                    <a:sym typeface="Neo Sans Intel"/>
                  </a:defRPr>
                </a:pPr>
                <a:endParaRPr sz="1000"/>
              </a:p>
            </p:txBody>
          </p:sp>
          <p:sp>
            <p:nvSpPr>
              <p:cNvPr id="356" name="App. A"/>
              <p:cNvSpPr txBox="1"/>
              <p:nvPr/>
            </p:nvSpPr>
            <p:spPr>
              <a:xfrm rot="16200000">
                <a:off x="-83597" y="181691"/>
                <a:ext cx="446594" cy="246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000" b="1">
                    <a:latin typeface="Neo Sans Intel"/>
                    <a:ea typeface="Neo Sans Intel"/>
                    <a:cs typeface="Neo Sans Intel"/>
                    <a:sym typeface="Neo Sans Intel"/>
                  </a:defRPr>
                </a:lvl1pPr>
              </a:lstStyle>
              <a:p>
                <a:r>
                  <a:t>App. A</a:t>
                </a:r>
              </a:p>
            </p:txBody>
          </p:sp>
        </p:grpSp>
        <p:grpSp>
          <p:nvGrpSpPr>
            <p:cNvPr id="360" name="Group"/>
            <p:cNvGrpSpPr/>
            <p:nvPr/>
          </p:nvGrpSpPr>
          <p:grpSpPr>
            <a:xfrm>
              <a:off x="9351849" y="1566862"/>
              <a:ext cx="276997" cy="609602"/>
              <a:chOff x="-3560" y="-1"/>
              <a:chExt cx="276996" cy="609601"/>
            </a:xfrm>
          </p:grpSpPr>
          <p:sp>
            <p:nvSpPr>
              <p:cNvPr id="358" name="Rectangle"/>
              <p:cNvSpPr/>
              <p:nvPr/>
            </p:nvSpPr>
            <p:spPr>
              <a:xfrm rot="16200000">
                <a:off x="-169863" y="169862"/>
                <a:ext cx="609601" cy="269876"/>
              </a:xfrm>
              <a:prstGeom prst="rect">
                <a:avLst/>
              </a:prstGeom>
              <a:solidFill>
                <a:srgbClr val="E5FF9B"/>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59" name="App. B"/>
              <p:cNvSpPr txBox="1"/>
              <p:nvPr/>
            </p:nvSpPr>
            <p:spPr>
              <a:xfrm rot="16200000">
                <a:off x="-122824" y="166303"/>
                <a:ext cx="515523"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B</a:t>
                </a:r>
              </a:p>
            </p:txBody>
          </p:sp>
        </p:grpSp>
        <p:grpSp>
          <p:nvGrpSpPr>
            <p:cNvPr id="363" name="Group"/>
            <p:cNvGrpSpPr/>
            <p:nvPr/>
          </p:nvGrpSpPr>
          <p:grpSpPr>
            <a:xfrm>
              <a:off x="9037524" y="1566862"/>
              <a:ext cx="276997" cy="609602"/>
              <a:chOff x="-3878" y="-1"/>
              <a:chExt cx="276996" cy="609601"/>
            </a:xfrm>
          </p:grpSpPr>
          <p:sp>
            <p:nvSpPr>
              <p:cNvPr id="361" name="Rectangle"/>
              <p:cNvSpPr/>
              <p:nvPr/>
            </p:nvSpPr>
            <p:spPr>
              <a:xfrm rot="16200000">
                <a:off x="-170181" y="174625"/>
                <a:ext cx="609601" cy="260350"/>
              </a:xfrm>
              <a:prstGeom prst="rect">
                <a:avLst/>
              </a:prstGeom>
              <a:solidFill>
                <a:srgbClr val="FFD1D1"/>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62" name="App. C"/>
              <p:cNvSpPr txBox="1"/>
              <p:nvPr/>
            </p:nvSpPr>
            <p:spPr>
              <a:xfrm rot="16200000">
                <a:off x="-120737" y="166303"/>
                <a:ext cx="510714"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App. C</a:t>
                </a:r>
              </a:p>
            </p:txBody>
          </p:sp>
        </p:grpSp>
        <p:grpSp>
          <p:nvGrpSpPr>
            <p:cNvPr id="366" name="Group"/>
            <p:cNvGrpSpPr/>
            <p:nvPr/>
          </p:nvGrpSpPr>
          <p:grpSpPr>
            <a:xfrm>
              <a:off x="8609283" y="3041651"/>
              <a:ext cx="1419226" cy="336550"/>
              <a:chOff x="0" y="0"/>
              <a:chExt cx="1419225" cy="336550"/>
            </a:xfrm>
          </p:grpSpPr>
          <p:sp>
            <p:nvSpPr>
              <p:cNvPr id="364" name="Rectangle"/>
              <p:cNvSpPr/>
              <p:nvPr/>
            </p:nvSpPr>
            <p:spPr>
              <a:xfrm>
                <a:off x="0" y="0"/>
                <a:ext cx="1419225" cy="336550"/>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65" name="Specialized API"/>
              <p:cNvSpPr txBox="1"/>
              <p:nvPr/>
            </p:nvSpPr>
            <p:spPr>
              <a:xfrm>
                <a:off x="184791" y="29776"/>
                <a:ext cx="1049643"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Specialized API</a:t>
                </a:r>
              </a:p>
            </p:txBody>
          </p:sp>
        </p:grpSp>
        <p:grpSp>
          <p:nvGrpSpPr>
            <p:cNvPr id="369" name="Group"/>
            <p:cNvGrpSpPr/>
            <p:nvPr/>
          </p:nvGrpSpPr>
          <p:grpSpPr>
            <a:xfrm>
              <a:off x="8390208" y="5170489"/>
              <a:ext cx="2105026" cy="731839"/>
              <a:chOff x="0" y="0"/>
              <a:chExt cx="2105025" cy="731838"/>
            </a:xfrm>
          </p:grpSpPr>
          <p:sp>
            <p:nvSpPr>
              <p:cNvPr id="367" name="Rectangle"/>
              <p:cNvSpPr/>
              <p:nvPr/>
            </p:nvSpPr>
            <p:spPr>
              <a:xfrm>
                <a:off x="0" y="0"/>
                <a:ext cx="2105025" cy="731838"/>
              </a:xfrm>
              <a:prstGeom prst="rect">
                <a:avLst/>
              </a:prstGeom>
              <a:solidFill>
                <a:srgbClr val="EAEAEA"/>
              </a:solidFill>
              <a:ln w="12700" cap="flat">
                <a:noFill/>
                <a:miter lim="400000"/>
              </a:ln>
              <a:effectLst/>
            </p:spPr>
            <p:txBody>
              <a:bodyPr wrap="square" lIns="45719" tIns="45719" rIns="45719" bIns="45719" numCol="1" anchor="b">
                <a:noAutofit/>
              </a:bodyPr>
              <a:lstStyle/>
              <a:p>
                <a:pPr algn="ctr">
                  <a:defRPr sz="1800" b="1">
                    <a:latin typeface="Neo Sans Intel"/>
                    <a:ea typeface="Neo Sans Intel"/>
                    <a:cs typeface="Neo Sans Intel"/>
                    <a:sym typeface="Neo Sans Intel"/>
                  </a:defRPr>
                </a:pPr>
                <a:endParaRPr/>
              </a:p>
            </p:txBody>
          </p:sp>
          <p:sp>
            <p:nvSpPr>
              <p:cNvPr id="368" name="Hardware"/>
              <p:cNvSpPr txBox="1"/>
              <p:nvPr/>
            </p:nvSpPr>
            <p:spPr>
              <a:xfrm>
                <a:off x="536603" y="362509"/>
                <a:ext cx="1031819"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800" b="1">
                    <a:latin typeface="Neo Sans Intel"/>
                    <a:ea typeface="Neo Sans Intel"/>
                    <a:cs typeface="Neo Sans Intel"/>
                    <a:sym typeface="Neo Sans Intel"/>
                  </a:defRPr>
                </a:lvl1pPr>
              </a:lstStyle>
              <a:p>
                <a:r>
                  <a:t>Hardware</a:t>
                </a:r>
              </a:p>
            </p:txBody>
          </p:sp>
        </p:grpSp>
        <p:pic>
          <p:nvPicPr>
            <p:cNvPr id="370" name="image.png" descr="image.png"/>
            <p:cNvPicPr>
              <a:picLocks noChangeAspect="1"/>
            </p:cNvPicPr>
            <p:nvPr/>
          </p:nvPicPr>
          <p:blipFill>
            <a:blip r:embed="rId3"/>
            <a:stretch>
              <a:fillRect/>
            </a:stretch>
          </p:blipFill>
          <p:spPr>
            <a:xfrm rot="19074247">
              <a:off x="8402909" y="5418139"/>
              <a:ext cx="622301" cy="138113"/>
            </a:xfrm>
            <a:prstGeom prst="rect">
              <a:avLst/>
            </a:prstGeom>
            <a:ln w="12700">
              <a:miter lim="400000"/>
            </a:ln>
          </p:spPr>
        </p:pic>
        <p:pic>
          <p:nvPicPr>
            <p:cNvPr id="371" name="image.png" descr="image.png"/>
            <p:cNvPicPr>
              <a:picLocks noChangeAspect="1"/>
            </p:cNvPicPr>
            <p:nvPr/>
          </p:nvPicPr>
          <p:blipFill>
            <a:blip r:embed="rId4"/>
            <a:stretch>
              <a:fillRect/>
            </a:stretch>
          </p:blipFill>
          <p:spPr>
            <a:xfrm>
              <a:off x="9934847" y="5280027"/>
              <a:ext cx="384175" cy="347663"/>
            </a:xfrm>
            <a:prstGeom prst="rect">
              <a:avLst/>
            </a:prstGeom>
            <a:ln w="12700">
              <a:miter lim="400000"/>
            </a:ln>
          </p:spPr>
        </p:pic>
        <p:pic>
          <p:nvPicPr>
            <p:cNvPr id="372" name="image.png" descr="image.png"/>
            <p:cNvPicPr>
              <a:picLocks noChangeAspect="1"/>
            </p:cNvPicPr>
            <p:nvPr/>
          </p:nvPicPr>
          <p:blipFill>
            <a:blip r:embed="rId5"/>
            <a:stretch>
              <a:fillRect/>
            </a:stretch>
          </p:blipFill>
          <p:spPr>
            <a:xfrm>
              <a:off x="9504633" y="5278439"/>
              <a:ext cx="384176" cy="328613"/>
            </a:xfrm>
            <a:prstGeom prst="rect">
              <a:avLst/>
            </a:prstGeom>
            <a:ln w="12700">
              <a:miter lim="400000"/>
            </a:ln>
          </p:spPr>
        </p:pic>
        <p:pic>
          <p:nvPicPr>
            <p:cNvPr id="373" name="image.png" descr="image.png"/>
            <p:cNvPicPr>
              <a:picLocks noChangeAspect="1"/>
            </p:cNvPicPr>
            <p:nvPr/>
          </p:nvPicPr>
          <p:blipFill>
            <a:blip r:embed="rId6"/>
            <a:stretch>
              <a:fillRect/>
            </a:stretch>
          </p:blipFill>
          <p:spPr>
            <a:xfrm>
              <a:off x="8974408" y="5243513"/>
              <a:ext cx="515938" cy="357188"/>
            </a:xfrm>
            <a:prstGeom prst="rect">
              <a:avLst/>
            </a:prstGeom>
            <a:ln w="12700">
              <a:miter lim="400000"/>
            </a:ln>
          </p:spPr>
        </p:pic>
        <p:grpSp>
          <p:nvGrpSpPr>
            <p:cNvPr id="376" name="Group"/>
            <p:cNvGrpSpPr/>
            <p:nvPr/>
          </p:nvGrpSpPr>
          <p:grpSpPr>
            <a:xfrm>
              <a:off x="8485458" y="4111625"/>
              <a:ext cx="1782764" cy="712791"/>
              <a:chOff x="0" y="-1"/>
              <a:chExt cx="1782763" cy="712789"/>
            </a:xfrm>
          </p:grpSpPr>
          <p:sp>
            <p:nvSpPr>
              <p:cNvPr id="374" name="Rectangle"/>
              <p:cNvSpPr/>
              <p:nvPr/>
            </p:nvSpPr>
            <p:spPr>
              <a:xfrm>
                <a:off x="0" y="-1"/>
                <a:ext cx="1782763" cy="712789"/>
              </a:xfrm>
              <a:prstGeom prst="rect">
                <a:avLst/>
              </a:prstGeom>
              <a:solidFill>
                <a:srgbClr val="FC9A9C"/>
              </a:solidFill>
              <a:ln w="9525" cap="flat">
                <a:solidFill>
                  <a:srgbClr val="000000"/>
                </a:solidFill>
                <a:prstDash val="solid"/>
                <a:round/>
              </a:ln>
              <a:effectLst/>
            </p:spPr>
            <p:txBody>
              <a:bodyPr wrap="square" lIns="45719" tIns="45719" rIns="45719" bIns="45719" numCol="1" anchor="b">
                <a:noAutofit/>
              </a:bodyPr>
              <a:lstStyle/>
              <a:p>
                <a:pPr algn="ctr">
                  <a:defRPr sz="1200" b="1">
                    <a:solidFill>
                      <a:srgbClr val="FFFFFF"/>
                    </a:solidFill>
                    <a:latin typeface="Neo Sans Intel"/>
                    <a:ea typeface="Neo Sans Intel"/>
                    <a:cs typeface="Neo Sans Intel"/>
                    <a:sym typeface="Neo Sans Intel"/>
                  </a:defRPr>
                </a:pPr>
                <a:endParaRPr sz="1200"/>
              </a:p>
            </p:txBody>
          </p:sp>
          <p:sp>
            <p:nvSpPr>
              <p:cNvPr id="375" name="Hypervisor"/>
              <p:cNvSpPr txBox="1"/>
              <p:nvPr/>
            </p:nvSpPr>
            <p:spPr>
              <a:xfrm>
                <a:off x="497493" y="435792"/>
                <a:ext cx="787778" cy="276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b">
                <a:spAutoFit/>
              </a:bodyPr>
              <a:lstStyle>
                <a:lvl1pPr algn="ctr">
                  <a:defRPr sz="1200" b="1">
                    <a:solidFill>
                      <a:srgbClr val="FFFFFF"/>
                    </a:solidFill>
                    <a:latin typeface="Neo Sans Intel"/>
                    <a:ea typeface="Neo Sans Intel"/>
                    <a:cs typeface="Neo Sans Intel"/>
                    <a:sym typeface="Neo Sans Intel"/>
                  </a:defRPr>
                </a:lvl1pPr>
              </a:lstStyle>
              <a:p>
                <a:r>
                  <a:t>Hypervisor</a:t>
                </a:r>
              </a:p>
            </p:txBody>
          </p:sp>
        </p:grpSp>
        <p:grpSp>
          <p:nvGrpSpPr>
            <p:cNvPr id="379" name="Group"/>
            <p:cNvGrpSpPr/>
            <p:nvPr/>
          </p:nvGrpSpPr>
          <p:grpSpPr>
            <a:xfrm>
              <a:off x="8833122" y="4165601"/>
              <a:ext cx="1209675" cy="317500"/>
              <a:chOff x="0" y="0"/>
              <a:chExt cx="1209675" cy="317500"/>
            </a:xfrm>
          </p:grpSpPr>
          <p:sp>
            <p:nvSpPr>
              <p:cNvPr id="377" name="Rectangle"/>
              <p:cNvSpPr/>
              <p:nvPr/>
            </p:nvSpPr>
            <p:spPr>
              <a:xfrm>
                <a:off x="0" y="0"/>
                <a:ext cx="1209675" cy="317500"/>
              </a:xfrm>
              <a:prstGeom prst="rect">
                <a:avLst/>
              </a:prstGeom>
              <a:solidFill>
                <a:srgbClr val="B6C5E4"/>
              </a:solidFill>
              <a:ln w="12700" cap="flat">
                <a:noFill/>
                <a:miter lim="400000"/>
              </a:ln>
              <a:effectLst/>
            </p:spPr>
            <p:txBody>
              <a:bodyPr wrap="square" lIns="45719" tIns="45719" rIns="45719" bIns="45719" numCol="1" anchor="ctr">
                <a:noAutofit/>
              </a:bodyPr>
              <a:lstStyle/>
              <a:p>
                <a:pPr algn="ctr">
                  <a:defRPr sz="1200" b="1">
                    <a:latin typeface="Neo Sans Intel"/>
                    <a:ea typeface="Neo Sans Intel"/>
                    <a:cs typeface="Neo Sans Intel"/>
                    <a:sym typeface="Neo Sans Intel"/>
                  </a:defRPr>
                </a:pPr>
                <a:endParaRPr sz="1200"/>
              </a:p>
            </p:txBody>
          </p:sp>
          <p:sp>
            <p:nvSpPr>
              <p:cNvPr id="378" name="Device Drivers"/>
              <p:cNvSpPr txBox="1"/>
              <p:nvPr/>
            </p:nvSpPr>
            <p:spPr>
              <a:xfrm>
                <a:off x="102233" y="20252"/>
                <a:ext cx="1005209" cy="276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200" b="1">
                    <a:latin typeface="Neo Sans Intel"/>
                    <a:ea typeface="Neo Sans Intel"/>
                    <a:cs typeface="Neo Sans Intel"/>
                    <a:sym typeface="Neo Sans Intel"/>
                  </a:defRPr>
                </a:lvl1pPr>
              </a:lstStyle>
              <a:p>
                <a:r>
                  <a:t>Device Drivers</a:t>
                </a:r>
              </a:p>
            </p:txBody>
          </p:sp>
        </p:grpSp>
        <p:sp>
          <p:nvSpPr>
            <p:cNvPr id="380" name="Line"/>
            <p:cNvSpPr/>
            <p:nvPr/>
          </p:nvSpPr>
          <p:spPr>
            <a:xfrm>
              <a:off x="9353821" y="2571751"/>
              <a:ext cx="1" cy="338138"/>
            </a:xfrm>
            <a:prstGeom prst="line">
              <a:avLst/>
            </a:prstGeom>
            <a:ln w="50800">
              <a:solidFill>
                <a:srgbClr val="000000"/>
              </a:solidFill>
              <a:tailEnd type="triangle"/>
            </a:ln>
          </p:spPr>
          <p:txBody>
            <a:bodyPr lIns="45719" rIns="45719"/>
            <a:lstStyle/>
            <a:p>
              <a:endParaRPr/>
            </a:p>
          </p:txBody>
        </p:sp>
        <p:sp>
          <p:nvSpPr>
            <p:cNvPr id="381" name="Line"/>
            <p:cNvSpPr/>
            <p:nvPr/>
          </p:nvSpPr>
          <p:spPr>
            <a:xfrm>
              <a:off x="9353821" y="3695701"/>
              <a:ext cx="1" cy="338138"/>
            </a:xfrm>
            <a:prstGeom prst="line">
              <a:avLst/>
            </a:prstGeom>
            <a:ln w="50800">
              <a:solidFill>
                <a:srgbClr val="000000"/>
              </a:solidFill>
              <a:tailEnd type="triangle"/>
            </a:ln>
          </p:spPr>
          <p:txBody>
            <a:bodyPr lIns="45719" rIns="45719"/>
            <a:lstStyle/>
            <a:p>
              <a:endParaRPr/>
            </a:p>
          </p:txBody>
        </p:sp>
        <p:sp>
          <p:nvSpPr>
            <p:cNvPr id="382" name="Line"/>
            <p:cNvSpPr/>
            <p:nvPr/>
          </p:nvSpPr>
          <p:spPr>
            <a:xfrm>
              <a:off x="9363346" y="4829176"/>
              <a:ext cx="1" cy="338138"/>
            </a:xfrm>
            <a:prstGeom prst="line">
              <a:avLst/>
            </a:prstGeom>
            <a:ln w="50800">
              <a:solidFill>
                <a:srgbClr val="000000"/>
              </a:solidFill>
              <a:tailEnd type="triangle"/>
            </a:ln>
          </p:spPr>
          <p:txBody>
            <a:bodyPr lIns="45719" rIns="45719"/>
            <a:lstStyle/>
            <a:p>
              <a:endParaRPr/>
            </a:p>
          </p:txBody>
        </p:sp>
        <p:sp>
          <p:nvSpPr>
            <p:cNvPr id="383" name="Line"/>
            <p:cNvSpPr/>
            <p:nvPr/>
          </p:nvSpPr>
          <p:spPr>
            <a:xfrm>
              <a:off x="10109471" y="2568577"/>
              <a:ext cx="0" cy="2619375"/>
            </a:xfrm>
            <a:prstGeom prst="line">
              <a:avLst/>
            </a:prstGeom>
            <a:ln w="50800">
              <a:solidFill>
                <a:srgbClr val="FF0000"/>
              </a:solidFill>
              <a:tailEnd type="triangle"/>
            </a:ln>
          </p:spPr>
          <p:txBody>
            <a:bodyPr lIns="45719" rIns="45719"/>
            <a:lstStyle/>
            <a:p>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硬件辅助</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内存</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254024" y="1185654"/>
            <a:ext cx="11778141"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sz="2800" dirty="0" err="1">
                <a:solidFill>
                  <a:srgbClr val="000000"/>
                </a:solidFill>
                <a:latin typeface="SimHei" panose="02010609060101010101" pitchFamily="49" charset="-122"/>
                <a:ea typeface="SimHei" panose="02010609060101010101" pitchFamily="49" charset="-122"/>
              </a:rPr>
              <a:t>内存</a:t>
            </a:r>
            <a:r>
              <a:rPr lang="zh-CN" altLang="en-US" sz="2800" dirty="0">
                <a:solidFill>
                  <a:srgbClr val="000000"/>
                </a:solidFill>
                <a:latin typeface="SimHei" panose="02010609060101010101" pitchFamily="49" charset="-122"/>
                <a:ea typeface="SimHei" panose="02010609060101010101" pitchFamily="49" charset="-122"/>
              </a:rPr>
              <a:t>硬件辅助虚拟化</a:t>
            </a:r>
            <a:r>
              <a:rPr lang="en-US" altLang="zh-CN" sz="2800" dirty="0">
                <a:solidFill>
                  <a:srgbClr val="000000"/>
                </a:solidFill>
                <a:latin typeface="SimHei" panose="02010609060101010101" pitchFamily="49" charset="-122"/>
                <a:ea typeface="SimHei" panose="02010609060101010101" pitchFamily="49" charset="-122"/>
              </a:rPr>
              <a:t>–</a:t>
            </a:r>
            <a:r>
              <a:rPr lang="zh-CN" altLang="en-US" sz="2800" dirty="0">
                <a:solidFill>
                  <a:srgbClr val="000000"/>
                </a:solidFill>
                <a:latin typeface="SimHei" panose="02010609060101010101" pitchFamily="49" charset="-122"/>
                <a:ea typeface="SimHei" panose="02010609060101010101" pitchFamily="49" charset="-122"/>
              </a:rPr>
              <a:t>使用基于硬件的</a:t>
            </a:r>
            <a:r>
              <a:rPr lang="en-US" altLang="zh-CN" sz="2800" dirty="0">
                <a:solidFill>
                  <a:srgbClr val="000000"/>
                </a:solidFill>
                <a:latin typeface="SimHei" panose="02010609060101010101" pitchFamily="49" charset="-122"/>
                <a:ea typeface="SimHei" panose="02010609060101010101" pitchFamily="49" charset="-122"/>
              </a:rPr>
              <a:t>EPT</a:t>
            </a:r>
            <a:r>
              <a:rPr lang="zh-CN" altLang="en-US" sz="2800" dirty="0">
                <a:solidFill>
                  <a:srgbClr val="000000"/>
                </a:solidFill>
                <a:latin typeface="SimHei" panose="02010609060101010101" pitchFamily="49" charset="-122"/>
                <a:ea typeface="SimHei" panose="02010609060101010101" pitchFamily="49" charset="-122"/>
              </a:rPr>
              <a:t>加快地址转换</a:t>
            </a:r>
            <a:endParaRPr lang="en-US" altLang="zh-CN" sz="2800" dirty="0">
              <a:solidFill>
                <a:srgbClr val="000000"/>
              </a:solidFill>
              <a:latin typeface="SimHei" panose="02010609060101010101" pitchFamily="49" charset="-122"/>
              <a:ea typeface="SimHei" panose="02010609060101010101" pitchFamily="49" charset="-122"/>
            </a:endParaRPr>
          </a:p>
        </p:txBody>
      </p:sp>
      <p:sp>
        <p:nvSpPr>
          <p:cNvPr id="404" name="Guest Virtual Address"/>
          <p:cNvSpPr/>
          <p:nvPr/>
        </p:nvSpPr>
        <p:spPr>
          <a:xfrm>
            <a:off x="3484484" y="1827254"/>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Virtual Address</a:t>
            </a:r>
          </a:p>
        </p:txBody>
      </p:sp>
      <p:sp>
        <p:nvSpPr>
          <p:cNvPr id="405" name="Guest Page Table"/>
          <p:cNvSpPr/>
          <p:nvPr/>
        </p:nvSpPr>
        <p:spPr>
          <a:xfrm>
            <a:off x="3968572" y="2445911"/>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Page Table</a:t>
            </a:r>
          </a:p>
        </p:txBody>
      </p:sp>
      <p:sp>
        <p:nvSpPr>
          <p:cNvPr id="406" name="Guest Physical Address"/>
          <p:cNvSpPr/>
          <p:nvPr/>
        </p:nvSpPr>
        <p:spPr>
          <a:xfrm>
            <a:off x="3484486" y="3084625"/>
            <a:ext cx="3284042" cy="432997"/>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Guest Physical Address</a:t>
            </a:r>
          </a:p>
        </p:txBody>
      </p:sp>
      <p:sp>
        <p:nvSpPr>
          <p:cNvPr id="407" name="Host Virtual Address"/>
          <p:cNvSpPr/>
          <p:nvPr/>
        </p:nvSpPr>
        <p:spPr>
          <a:xfrm>
            <a:off x="3484485" y="4339005"/>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a:ea typeface="SimHei" panose="02010609060101010101" pitchFamily="49" charset="-122"/>
              </a:rPr>
              <a:t>Host Virtual Address</a:t>
            </a:r>
          </a:p>
        </p:txBody>
      </p:sp>
      <p:sp>
        <p:nvSpPr>
          <p:cNvPr id="408" name="Host Physical Address"/>
          <p:cNvSpPr/>
          <p:nvPr/>
        </p:nvSpPr>
        <p:spPr>
          <a:xfrm>
            <a:off x="3484484" y="5691537"/>
            <a:ext cx="3284042" cy="432998"/>
          </a:xfrm>
          <a:prstGeom prst="rect">
            <a:avLst/>
          </a:prstGeom>
          <a:solidFill>
            <a:schemeClr val="accent6">
              <a:lumMod val="40000"/>
              <a:lumOff val="60000"/>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Physical Address</a:t>
            </a:r>
          </a:p>
        </p:txBody>
      </p:sp>
      <p:sp>
        <p:nvSpPr>
          <p:cNvPr id="409" name="Memory Slot"/>
          <p:cNvSpPr/>
          <p:nvPr/>
        </p:nvSpPr>
        <p:spPr>
          <a:xfrm>
            <a:off x="3968574" y="3689420"/>
            <a:ext cx="2315866"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Memory Slot</a:t>
            </a:r>
          </a:p>
        </p:txBody>
      </p:sp>
      <p:sp>
        <p:nvSpPr>
          <p:cNvPr id="410" name="Host Page Table"/>
          <p:cNvSpPr/>
          <p:nvPr/>
        </p:nvSpPr>
        <p:spPr>
          <a:xfrm>
            <a:off x="4014163" y="5013710"/>
            <a:ext cx="2224684" cy="432998"/>
          </a:xfrm>
          <a:prstGeom prst="rect">
            <a:avLst/>
          </a:prstGeom>
          <a:solidFill>
            <a:schemeClr val="accent4">
              <a:lumOff val="12156"/>
            </a:schemeClr>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sz="2400" dirty="0">
                <a:ea typeface="SimHei" panose="02010609060101010101" pitchFamily="49" charset="-122"/>
              </a:rPr>
              <a:t>Host Page Table</a:t>
            </a:r>
          </a:p>
        </p:txBody>
      </p:sp>
      <p:sp>
        <p:nvSpPr>
          <p:cNvPr id="417" name="Line"/>
          <p:cNvSpPr/>
          <p:nvPr/>
        </p:nvSpPr>
        <p:spPr>
          <a:xfrm>
            <a:off x="5126507" y="2268263"/>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8" name="Line"/>
          <p:cNvSpPr/>
          <p:nvPr/>
        </p:nvSpPr>
        <p:spPr>
          <a:xfrm>
            <a:off x="5126507" y="2891150"/>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9" name="Line"/>
          <p:cNvSpPr/>
          <p:nvPr/>
        </p:nvSpPr>
        <p:spPr>
          <a:xfrm>
            <a:off x="5126507" y="3537588"/>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0" name="Line"/>
          <p:cNvSpPr/>
          <p:nvPr/>
        </p:nvSpPr>
        <p:spPr>
          <a:xfrm>
            <a:off x="5126507" y="4099693"/>
            <a:ext cx="1" cy="225862"/>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1" name="Line"/>
          <p:cNvSpPr/>
          <p:nvPr/>
        </p:nvSpPr>
        <p:spPr>
          <a:xfrm>
            <a:off x="5126507" y="4757298"/>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22" name="Line"/>
          <p:cNvSpPr/>
          <p:nvPr/>
        </p:nvSpPr>
        <p:spPr>
          <a:xfrm>
            <a:off x="5126506" y="5448719"/>
            <a:ext cx="1" cy="225861"/>
          </a:xfrm>
          <a:prstGeom prst="line">
            <a:avLst/>
          </a:prstGeom>
          <a:ln w="25400">
            <a:solidFill>
              <a:schemeClr val="accent3"/>
            </a:solidFill>
            <a:tailEnd type="triangle"/>
          </a:ln>
          <a:effectLst>
            <a:outerShdw blurRad="38100" dist="20000" dir="5400000" rotWithShape="0">
              <a:srgbClr val="000000">
                <a:alpha val="38000"/>
              </a:srgbClr>
            </a:outerShdw>
          </a:effectLst>
        </p:spPr>
        <p:txBody>
          <a:bodyPr lIns="45719" rIns="45719"/>
          <a:lstStyle/>
          <a:p>
            <a:endParaRPr sz="2400">
              <a:ea typeface="SimHei" panose="02010609060101010101" pitchFamily="49" charset="-122"/>
            </a:endParaRPr>
          </a:p>
        </p:txBody>
      </p:sp>
      <p:sp>
        <p:nvSpPr>
          <p:cNvPr id="41" name="软件模拟">
            <a:extLst>
              <a:ext uri="{FF2B5EF4-FFF2-40B4-BE49-F238E27FC236}">
                <a16:creationId xmlns:a16="http://schemas.microsoft.com/office/drawing/2014/main" id="{CF3DE8E2-5256-264F-832D-6F4F51070029}"/>
              </a:ext>
            </a:extLst>
          </p:cNvPr>
          <p:cNvSpPr txBox="1"/>
          <p:nvPr/>
        </p:nvSpPr>
        <p:spPr>
          <a:xfrm>
            <a:off x="5126506" y="6289293"/>
            <a:ext cx="2862320"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zh-CN" altLang="en-US" sz="2400" dirty="0">
                <a:ea typeface="SimHei" panose="02010609060101010101" pitchFamily="49" charset="-122"/>
              </a:rPr>
              <a:t>内存硬件辅助虚拟化</a:t>
            </a:r>
            <a:endParaRPr sz="2400" dirty="0">
              <a:ea typeface="SimHei" panose="02010609060101010101" pitchFamily="49" charset="-122"/>
            </a:endParaRPr>
          </a:p>
        </p:txBody>
      </p:sp>
      <p:sp>
        <p:nvSpPr>
          <p:cNvPr id="29" name="Shadow Page Table">
            <a:extLst>
              <a:ext uri="{FF2B5EF4-FFF2-40B4-BE49-F238E27FC236}">
                <a16:creationId xmlns:a16="http://schemas.microsoft.com/office/drawing/2014/main" id="{75E62830-06B7-D84E-ACFA-44EA643D46FC}"/>
              </a:ext>
            </a:extLst>
          </p:cNvPr>
          <p:cNvSpPr/>
          <p:nvPr/>
        </p:nvSpPr>
        <p:spPr>
          <a:xfrm>
            <a:off x="7718475" y="4199447"/>
            <a:ext cx="1593801" cy="804671"/>
          </a:xfrm>
          <a:prstGeom prst="rect">
            <a:avLst/>
          </a:prstGeom>
          <a:solidFill>
            <a:srgbClr val="FFFF00"/>
          </a:solidFill>
          <a:ln w="25400">
            <a:solidFill>
              <a:schemeClr val="tx1"/>
            </a:solidFill>
          </a:ln>
          <a:extLst>
            <a:ext uri="{C572A759-6A51-4108-AA02-DFA0A04FC94B}">
              <ma14:wrappingTextBoxFlag xmlns:ma14="http://schemas.microsoft.com/office/mac/drawingml/2011/main" xmlns="" val="1"/>
            </a:ext>
          </a:extLst>
        </p:spPr>
        <p:txBody>
          <a:bodyPr lIns="45719" rIns="45719" anchor="ctr"/>
          <a:lstStyle>
            <a:lvl1pPr algn="ctr"/>
          </a:lstStyle>
          <a:p>
            <a:r>
              <a:rPr lang="en-US" sz="2400" dirty="0">
                <a:ea typeface="SimHei" panose="02010609060101010101" pitchFamily="49" charset="-122"/>
              </a:rPr>
              <a:t>E</a:t>
            </a:r>
            <a:r>
              <a:rPr lang="en-US" altLang="zh-CN" sz="2400" dirty="0">
                <a:ea typeface="SimHei" panose="02010609060101010101" pitchFamily="49" charset="-122"/>
              </a:rPr>
              <a:t>xtended</a:t>
            </a:r>
            <a:r>
              <a:rPr sz="2400" dirty="0">
                <a:ea typeface="SimHei" panose="02010609060101010101" pitchFamily="49" charset="-122"/>
              </a:rPr>
              <a:t> Page Table</a:t>
            </a:r>
          </a:p>
        </p:txBody>
      </p:sp>
      <p:cxnSp>
        <p:nvCxnSpPr>
          <p:cNvPr id="5" name="Elbow Connector 4">
            <a:extLst>
              <a:ext uri="{FF2B5EF4-FFF2-40B4-BE49-F238E27FC236}">
                <a16:creationId xmlns:a16="http://schemas.microsoft.com/office/drawing/2014/main" id="{AC906935-0503-D242-87E8-23D71F6AAE24}"/>
              </a:ext>
            </a:extLst>
          </p:cNvPr>
          <p:cNvCxnSpPr>
            <a:cxnSpLocks/>
            <a:stCxn id="406" idx="3"/>
            <a:endCxn id="29" idx="0"/>
          </p:cNvCxnSpPr>
          <p:nvPr/>
        </p:nvCxnSpPr>
        <p:spPr>
          <a:xfrm>
            <a:off x="6768529" y="3301124"/>
            <a:ext cx="1746847" cy="898323"/>
          </a:xfrm>
          <a:prstGeom prst="bentConnector2">
            <a:avLst/>
          </a:prstGeom>
          <a:noFill/>
          <a:ln w="63500" cap="flat">
            <a:solidFill>
              <a:srgbClr val="FFFF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Elbow Connector 6">
            <a:extLst>
              <a:ext uri="{FF2B5EF4-FFF2-40B4-BE49-F238E27FC236}">
                <a16:creationId xmlns:a16="http://schemas.microsoft.com/office/drawing/2014/main" id="{C86CE712-5338-1A4F-83E3-5D6091C39FD6}"/>
              </a:ext>
            </a:extLst>
          </p:cNvPr>
          <p:cNvCxnSpPr>
            <a:stCxn id="29" idx="2"/>
            <a:endCxn id="408" idx="3"/>
          </p:cNvCxnSpPr>
          <p:nvPr/>
        </p:nvCxnSpPr>
        <p:spPr>
          <a:xfrm rot="5400000">
            <a:off x="7189993" y="4582653"/>
            <a:ext cx="903919" cy="1746849"/>
          </a:xfrm>
          <a:prstGeom prst="bentConnector2">
            <a:avLst/>
          </a:prstGeom>
          <a:noFill/>
          <a:ln w="63500" cap="flat">
            <a:solidFill>
              <a:srgbClr val="FFFF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66780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虚拟化实现 - 内存虚拟化"/>
          <p:cNvSpPr txBox="1">
            <a:spLocks noGrp="1"/>
          </p:cNvSpPr>
          <p:nvPr>
            <p:ph type="title"/>
          </p:nvPr>
        </p:nvSpPr>
        <p:spPr>
          <a:prstGeom prst="rect">
            <a:avLst/>
          </a:prstGeom>
        </p:spPr>
        <p:txBody>
          <a:bodyPr vert="horz" lIns="91440" tIns="45720" rIns="91440" bIns="45720" rtlCol="0" anchor="ctr">
            <a:normAutofit/>
          </a:bodyPr>
          <a:lstStyle>
            <a:lvl1pPr algn="l">
              <a:defRPr sz="2600" b="1">
                <a:solidFill>
                  <a:srgbClr val="0660A9"/>
                </a:solidFill>
                <a:latin typeface="Neo Sans Intel"/>
                <a:ea typeface="Neo Sans Intel"/>
                <a:cs typeface="Neo Sans Intel"/>
                <a:sym typeface="Neo Sans Intel"/>
              </a:defRPr>
            </a:lvl1pPr>
          </a:lstStyle>
          <a:p>
            <a:pPr algn="ctr"/>
            <a:r>
              <a:rPr lang="zh-CN" altLang="en-US" sz="4800" dirty="0">
                <a:solidFill>
                  <a:srgbClr val="3E2BFF"/>
                </a:solidFill>
                <a:latin typeface="SimHei" panose="02010609060101010101" pitchFamily="49" charset="-122"/>
                <a:ea typeface="SimHei" panose="02010609060101010101" pitchFamily="49" charset="-122"/>
              </a:rPr>
              <a:t>硬件辅助</a:t>
            </a:r>
            <a:r>
              <a:rPr sz="4800" dirty="0" err="1">
                <a:solidFill>
                  <a:srgbClr val="3E2BFF"/>
                </a:solidFill>
                <a:latin typeface="SimHei" panose="02010609060101010101" pitchFamily="49" charset="-122"/>
                <a:ea typeface="SimHei" panose="02010609060101010101" pitchFamily="49" charset="-122"/>
              </a:rPr>
              <a:t>虚拟化</a:t>
            </a:r>
            <a:r>
              <a:rPr lang="en-US" altLang="zh-CN" sz="4800" dirty="0">
                <a:solidFill>
                  <a:srgbClr val="3E2BFF"/>
                </a:solidFill>
                <a:latin typeface="SimHei" panose="02010609060101010101" pitchFamily="49" charset="-122"/>
                <a:ea typeface="SimHei" panose="02010609060101010101" pitchFamily="49" charset="-122"/>
              </a:rPr>
              <a:t>–</a:t>
            </a:r>
            <a:r>
              <a:rPr lang="zh-CN" altLang="en-US" sz="4800" dirty="0">
                <a:solidFill>
                  <a:srgbClr val="3E2BFF"/>
                </a:solidFill>
                <a:latin typeface="SimHei" panose="02010609060101010101" pitchFamily="49" charset="-122"/>
                <a:ea typeface="SimHei" panose="02010609060101010101" pitchFamily="49" charset="-122"/>
              </a:rPr>
              <a:t>设备</a:t>
            </a:r>
            <a:endParaRPr sz="4800" dirty="0">
              <a:solidFill>
                <a:srgbClr val="3E2BFF"/>
              </a:solidFill>
              <a:latin typeface="SimHei" panose="02010609060101010101" pitchFamily="49" charset="-122"/>
              <a:ea typeface="SimHei" panose="02010609060101010101" pitchFamily="49" charset="-122"/>
            </a:endParaRPr>
          </a:p>
        </p:txBody>
      </p:sp>
      <p:sp>
        <p:nvSpPr>
          <p:cNvPr id="403" name="内存虚拟化的目标是将虚拟机的虚拟地址转化为主机的物理地址…"/>
          <p:cNvSpPr txBox="1"/>
          <p:nvPr/>
        </p:nvSpPr>
        <p:spPr>
          <a:xfrm>
            <a:off x="191750" y="1220732"/>
            <a:ext cx="11728904"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spcBef>
                <a:spcPts val="500"/>
              </a:spcBef>
              <a:buSzPct val="100000"/>
              <a:defRPr>
                <a:solidFill>
                  <a:srgbClr val="0660A9"/>
                </a:solidFill>
                <a:latin typeface="Neo Sans Intel"/>
                <a:ea typeface="Neo Sans Intel"/>
                <a:cs typeface="Neo Sans Intel"/>
                <a:sym typeface="Neo Sans Intel"/>
              </a:defRPr>
            </a:pPr>
            <a:r>
              <a:rPr lang="zh-CN" altLang="en-US" sz="3200" dirty="0">
                <a:solidFill>
                  <a:srgbClr val="000000"/>
                </a:solidFill>
                <a:latin typeface="SimHei" panose="02010609060101010101" pitchFamily="49" charset="-122"/>
                <a:ea typeface="SimHei" panose="02010609060101010101" pitchFamily="49" charset="-122"/>
              </a:rPr>
              <a:t>设备硬件辅助虚拟化</a:t>
            </a:r>
            <a:r>
              <a:rPr lang="en-US" altLang="zh-CN" sz="3200" dirty="0">
                <a:solidFill>
                  <a:srgbClr val="000000"/>
                </a:solidFill>
                <a:latin typeface="SimHei" panose="02010609060101010101" pitchFamily="49" charset="-122"/>
                <a:ea typeface="SimHei" panose="02010609060101010101" pitchFamily="49" charset="-122"/>
              </a:rPr>
              <a:t>–</a:t>
            </a:r>
            <a:r>
              <a:rPr lang="zh-CN" altLang="en-US" sz="3200" dirty="0">
                <a:solidFill>
                  <a:srgbClr val="000000"/>
                </a:solidFill>
                <a:latin typeface="SimHei" panose="02010609060101010101" pitchFamily="49" charset="-122"/>
                <a:ea typeface="SimHei" panose="02010609060101010101" pitchFamily="49" charset="-122"/>
              </a:rPr>
              <a:t>将设备直接分配给虚拟机</a:t>
            </a:r>
            <a:endParaRPr lang="en-US" altLang="zh-CN" sz="3200" dirty="0">
              <a:solidFill>
                <a:srgbClr val="000000"/>
              </a:solidFill>
              <a:latin typeface="SimHei" panose="02010609060101010101" pitchFamily="49" charset="-122"/>
              <a:ea typeface="SimHei" panose="02010609060101010101" pitchFamily="49" charset="-122"/>
            </a:endParaRPr>
          </a:p>
        </p:txBody>
      </p:sp>
      <p:sp>
        <p:nvSpPr>
          <p:cNvPr id="27" name="软件模拟">
            <a:extLst>
              <a:ext uri="{FF2B5EF4-FFF2-40B4-BE49-F238E27FC236}">
                <a16:creationId xmlns:a16="http://schemas.microsoft.com/office/drawing/2014/main" id="{CC846439-6F2E-894E-A47A-D55B30AB5B76}"/>
              </a:ext>
            </a:extLst>
          </p:cNvPr>
          <p:cNvSpPr txBox="1"/>
          <p:nvPr/>
        </p:nvSpPr>
        <p:spPr>
          <a:xfrm>
            <a:off x="4806176" y="5842372"/>
            <a:ext cx="3266533"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r>
              <a:rPr lang="zh-CN" altLang="en-US" sz="2400" dirty="0">
                <a:latin typeface="SimHei" panose="02010609060101010101" pitchFamily="49" charset="-122"/>
                <a:ea typeface="SimHei" panose="02010609060101010101" pitchFamily="49" charset="-122"/>
              </a:rPr>
              <a:t>设备硬件辅助虚拟化</a:t>
            </a:r>
            <a:endParaRPr sz="2400" dirty="0">
              <a:latin typeface="SimHei" panose="02010609060101010101" pitchFamily="49" charset="-122"/>
              <a:ea typeface="SimHei" panose="02010609060101010101" pitchFamily="49" charset="-122"/>
            </a:endParaRPr>
          </a:p>
        </p:txBody>
      </p:sp>
      <p:sp>
        <p:nvSpPr>
          <p:cNvPr id="55" name="Device Model">
            <a:extLst>
              <a:ext uri="{FF2B5EF4-FFF2-40B4-BE49-F238E27FC236}">
                <a16:creationId xmlns:a16="http://schemas.microsoft.com/office/drawing/2014/main" id="{2E6C72E2-9071-7645-9E45-5FB61E270CC1}"/>
              </a:ext>
            </a:extLst>
          </p:cNvPr>
          <p:cNvSpPr/>
          <p:nvPr/>
        </p:nvSpPr>
        <p:spPr>
          <a:xfrm>
            <a:off x="5475557" y="4825565"/>
            <a:ext cx="1248222" cy="711366"/>
          </a:xfrm>
          <a:prstGeom prst="rect">
            <a:avLst/>
          </a:prstGeom>
          <a:solidFill>
            <a:schemeClr val="accent5">
              <a:lumOff val="23235"/>
            </a:schemeClr>
          </a:solidFill>
          <a:ln w="25400">
            <a:solidFill>
              <a:schemeClr val="accent5">
                <a:lumOff val="23235"/>
              </a:schemeClr>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lang="en-US" dirty="0"/>
              <a:t>P</a:t>
            </a:r>
            <a:r>
              <a:rPr lang="en-US" altLang="zh-CN" dirty="0"/>
              <a:t>hysical</a:t>
            </a:r>
            <a:r>
              <a:rPr lang="zh-CN" altLang="en-US" dirty="0"/>
              <a:t> </a:t>
            </a:r>
            <a:r>
              <a:rPr dirty="0"/>
              <a:t>Device</a:t>
            </a:r>
          </a:p>
        </p:txBody>
      </p:sp>
      <p:sp>
        <p:nvSpPr>
          <p:cNvPr id="56" name="Rectangle">
            <a:extLst>
              <a:ext uri="{FF2B5EF4-FFF2-40B4-BE49-F238E27FC236}">
                <a16:creationId xmlns:a16="http://schemas.microsoft.com/office/drawing/2014/main" id="{0039744A-1520-AC47-85E5-506EC49D1476}"/>
              </a:ext>
            </a:extLst>
          </p:cNvPr>
          <p:cNvSpPr/>
          <p:nvPr/>
        </p:nvSpPr>
        <p:spPr>
          <a:xfrm>
            <a:off x="5475557" y="2248249"/>
            <a:ext cx="1248222" cy="1382971"/>
          </a:xfrm>
          <a:prstGeom prst="rect">
            <a:avLst/>
          </a:prstGeom>
          <a:solidFill>
            <a:schemeClr val="accent1">
              <a:satOff val="-33333"/>
              <a:lumOff val="29999"/>
            </a:schemeClr>
          </a:solidFill>
          <a:ln w="25400">
            <a:solidFill>
              <a:schemeClr val="accent1">
                <a:satOff val="-33333"/>
                <a:lumOff val="29999"/>
              </a:schemeClr>
            </a:solidFill>
          </a:ln>
        </p:spPr>
        <p:txBody>
          <a:bodyPr lIns="45719" rIns="45719"/>
          <a:lstStyle/>
          <a:p>
            <a:pPr>
              <a:defRPr sz="2000"/>
            </a:pPr>
            <a:endParaRPr sz="2000"/>
          </a:p>
        </p:txBody>
      </p:sp>
      <p:sp>
        <p:nvSpPr>
          <p:cNvPr id="57" name="Native Driver">
            <a:extLst>
              <a:ext uri="{FF2B5EF4-FFF2-40B4-BE49-F238E27FC236}">
                <a16:creationId xmlns:a16="http://schemas.microsoft.com/office/drawing/2014/main" id="{5CBEB997-0810-7B48-B883-6F3B3262533E}"/>
              </a:ext>
            </a:extLst>
          </p:cNvPr>
          <p:cNvSpPr/>
          <p:nvPr/>
        </p:nvSpPr>
        <p:spPr>
          <a:xfrm>
            <a:off x="5630267" y="2612471"/>
            <a:ext cx="931467" cy="862013"/>
          </a:xfrm>
          <a:prstGeom prst="rect">
            <a:avLst/>
          </a:prstGeom>
          <a:solidFill>
            <a:schemeClr val="accent1"/>
          </a:solidFill>
          <a:ln w="25400">
            <a:solidFill>
              <a:schemeClr val="accent1"/>
            </a:solidFill>
          </a:ln>
          <a:extLst>
            <a:ext uri="{C572A759-6A51-4108-AA02-DFA0A04FC94B}">
              <ma14:wrappingTextBoxFlag xmlns:ma14="http://schemas.microsoft.com/office/mac/drawingml/2011/main" xmlns="" val="1"/>
            </a:ext>
          </a:extLst>
        </p:spPr>
        <p:txBody>
          <a:bodyPr lIns="45719" rIns="45719" anchor="ctr"/>
          <a:lstStyle>
            <a:lvl1pPr algn="ctr">
              <a:defRPr sz="2000"/>
            </a:lvl1pPr>
          </a:lstStyle>
          <a:p>
            <a:r>
              <a:rPr dirty="0"/>
              <a:t>Native Driver</a:t>
            </a:r>
          </a:p>
        </p:txBody>
      </p:sp>
      <p:sp>
        <p:nvSpPr>
          <p:cNvPr id="60" name="软件模拟">
            <a:extLst>
              <a:ext uri="{FF2B5EF4-FFF2-40B4-BE49-F238E27FC236}">
                <a16:creationId xmlns:a16="http://schemas.microsoft.com/office/drawing/2014/main" id="{1565581A-E696-6847-9E31-67AF83079829}"/>
              </a:ext>
            </a:extLst>
          </p:cNvPr>
          <p:cNvSpPr txBox="1"/>
          <p:nvPr/>
        </p:nvSpPr>
        <p:spPr>
          <a:xfrm>
            <a:off x="5835139" y="2217350"/>
            <a:ext cx="470640"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en-US" altLang="zh-CN" sz="2000" dirty="0"/>
              <a:t>VM</a:t>
            </a:r>
            <a:endParaRPr sz="2000" dirty="0"/>
          </a:p>
        </p:txBody>
      </p:sp>
      <p:sp>
        <p:nvSpPr>
          <p:cNvPr id="2" name="Rectangle 1">
            <a:extLst>
              <a:ext uri="{FF2B5EF4-FFF2-40B4-BE49-F238E27FC236}">
                <a16:creationId xmlns:a16="http://schemas.microsoft.com/office/drawing/2014/main" id="{9EB006A2-2D92-3145-B9C3-506C414FE146}"/>
              </a:ext>
            </a:extLst>
          </p:cNvPr>
          <p:cNvSpPr/>
          <p:nvPr/>
        </p:nvSpPr>
        <p:spPr>
          <a:xfrm>
            <a:off x="5331968" y="3983600"/>
            <a:ext cx="1528063" cy="461663"/>
          </a:xfrm>
          <a:prstGeom prst="rect">
            <a:avLst/>
          </a:prstGeom>
          <a:solidFill>
            <a:schemeClr val="bg1">
              <a:lumMod val="75000"/>
            </a:schemeClr>
          </a:solidFill>
          <a:ln w="25400" cap="flat">
            <a:solidFill>
              <a:schemeClr val="bg2">
                <a:lumMod val="40000"/>
                <a:lumOff val="6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altLang="zh-CN" sz="2400" dirty="0">
                <a:solidFill>
                  <a:srgbClr val="000000"/>
                </a:solidFill>
                <a:latin typeface="+mj-lt"/>
                <a:ea typeface="+mj-ea"/>
                <a:cs typeface="+mj-cs"/>
                <a:sym typeface="Times New Roman"/>
              </a:rPr>
              <a:t>VMM</a:t>
            </a:r>
            <a:endParaRPr lang="en-US" sz="2400" dirty="0">
              <a:solidFill>
                <a:srgbClr val="000000"/>
              </a:solidFill>
              <a:latin typeface="+mj-lt"/>
              <a:ea typeface="+mj-ea"/>
              <a:cs typeface="+mj-cs"/>
              <a:sym typeface="Times New Roman"/>
            </a:endParaRPr>
          </a:p>
        </p:txBody>
      </p:sp>
      <p:sp>
        <p:nvSpPr>
          <p:cNvPr id="68" name="Notification">
            <a:extLst>
              <a:ext uri="{FF2B5EF4-FFF2-40B4-BE49-F238E27FC236}">
                <a16:creationId xmlns:a16="http://schemas.microsoft.com/office/drawing/2014/main" id="{5D9FB3C7-240B-F741-A6AE-B40431EA1560}"/>
              </a:ext>
            </a:extLst>
          </p:cNvPr>
          <p:cNvSpPr txBox="1"/>
          <p:nvPr/>
        </p:nvSpPr>
        <p:spPr>
          <a:xfrm>
            <a:off x="4194149" y="3597712"/>
            <a:ext cx="1640832"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altLang="zh-CN" dirty="0"/>
              <a:t>Write</a:t>
            </a:r>
            <a:r>
              <a:rPr lang="zh-CN" altLang="en-US" dirty="0"/>
              <a:t> </a:t>
            </a:r>
            <a:r>
              <a:rPr lang="en-US" altLang="zh-CN" dirty="0"/>
              <a:t>through</a:t>
            </a:r>
            <a:endParaRPr lang="en-US" dirty="0"/>
          </a:p>
        </p:txBody>
      </p:sp>
      <p:cxnSp>
        <p:nvCxnSpPr>
          <p:cNvPr id="4" name="Straight Arrow Connector 3">
            <a:extLst>
              <a:ext uri="{FF2B5EF4-FFF2-40B4-BE49-F238E27FC236}">
                <a16:creationId xmlns:a16="http://schemas.microsoft.com/office/drawing/2014/main" id="{590A091E-6717-4D48-8CFE-7ACA48C4E4E3}"/>
              </a:ext>
            </a:extLst>
          </p:cNvPr>
          <p:cNvCxnSpPr/>
          <p:nvPr/>
        </p:nvCxnSpPr>
        <p:spPr>
          <a:xfrm>
            <a:off x="5753912" y="3474483"/>
            <a:ext cx="0" cy="1351082"/>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883A55FA-8AEF-074A-AC79-1ED65FE7929F}"/>
              </a:ext>
            </a:extLst>
          </p:cNvPr>
          <p:cNvCxnSpPr/>
          <p:nvPr/>
        </p:nvCxnSpPr>
        <p:spPr>
          <a:xfrm flipV="1">
            <a:off x="6436818" y="3474483"/>
            <a:ext cx="0" cy="1351082"/>
          </a:xfrm>
          <a:prstGeom prst="straightConnector1">
            <a:avLst/>
          </a:prstGeom>
          <a:noFill/>
          <a:ln w="25400" cap="flat">
            <a:solidFill>
              <a:schemeClr val="tx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9" name="Notification">
            <a:extLst>
              <a:ext uri="{FF2B5EF4-FFF2-40B4-BE49-F238E27FC236}">
                <a16:creationId xmlns:a16="http://schemas.microsoft.com/office/drawing/2014/main" id="{EAA09C9C-1210-A342-A69F-F6F812891341}"/>
              </a:ext>
            </a:extLst>
          </p:cNvPr>
          <p:cNvSpPr txBox="1"/>
          <p:nvPr/>
        </p:nvSpPr>
        <p:spPr>
          <a:xfrm>
            <a:off x="6462814" y="3630824"/>
            <a:ext cx="1834796"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altLang="zh-CN" dirty="0"/>
              <a:t>Virtual</a:t>
            </a:r>
            <a:r>
              <a:rPr lang="zh-CN" altLang="en-US" dirty="0"/>
              <a:t> </a:t>
            </a:r>
            <a:r>
              <a:rPr lang="en-US" altLang="zh-CN" dirty="0"/>
              <a:t>Interrupt</a:t>
            </a:r>
            <a:endParaRPr lang="en-US" dirty="0"/>
          </a:p>
        </p:txBody>
      </p:sp>
      <p:sp>
        <p:nvSpPr>
          <p:cNvPr id="70" name="Notification">
            <a:extLst>
              <a:ext uri="{FF2B5EF4-FFF2-40B4-BE49-F238E27FC236}">
                <a16:creationId xmlns:a16="http://schemas.microsoft.com/office/drawing/2014/main" id="{76DD68B3-6325-5F40-AA99-B0E61F3BD6CE}"/>
              </a:ext>
            </a:extLst>
          </p:cNvPr>
          <p:cNvSpPr txBox="1"/>
          <p:nvPr/>
        </p:nvSpPr>
        <p:spPr>
          <a:xfrm>
            <a:off x="6462814" y="4434036"/>
            <a:ext cx="1990286"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vl1pPr>
          </a:lstStyle>
          <a:p>
            <a:pPr>
              <a:defRPr sz="2000"/>
            </a:pPr>
            <a:r>
              <a:rPr lang="en-US" altLang="zh-CN" dirty="0"/>
              <a:t>Physical</a:t>
            </a:r>
            <a:r>
              <a:rPr lang="zh-CN" altLang="en-US" dirty="0"/>
              <a:t> </a:t>
            </a:r>
            <a:r>
              <a:rPr lang="en-US" altLang="zh-CN" dirty="0"/>
              <a:t>Interrupt</a:t>
            </a:r>
            <a:endParaRPr lang="en-US" dirty="0"/>
          </a:p>
        </p:txBody>
      </p:sp>
    </p:spTree>
    <p:extLst>
      <p:ext uri="{BB962C8B-B14F-4D97-AF65-F5344CB8AC3E}">
        <p14:creationId xmlns:p14="http://schemas.microsoft.com/office/powerpoint/2010/main" val="66829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E3B0B33-A16F-5D4C-AFCE-480C47E3BBCF}"/>
              </a:ext>
            </a:extLst>
          </p:cNvPr>
          <p:cNvSpPr>
            <a:spLocks noGrp="1" noChangeArrowheads="1"/>
          </p:cNvSpPr>
          <p:nvPr>
            <p:ph type="title"/>
          </p:nvPr>
        </p:nvSpPr>
        <p:spPr bwMode="auto"/>
        <p:txBody>
          <a:bodyPr vert="horz" lIns="91388" tIns="45694" rIns="91388" bIns="45694" numCol="1" rtlCol="0" anchor="ctr" anchorCtr="0" compatLnSpc="1">
            <a:prstTxWarp prst="textNoShape">
              <a:avLst/>
            </a:prstTxWarp>
            <a:normAutofit/>
          </a:bodyPr>
          <a:lstStyle/>
          <a:p>
            <a:pPr>
              <a:defRPr/>
            </a:pPr>
            <a:r>
              <a:rPr lang="zh-CN" altLang="en-US" sz="4800" b="1" dirty="0">
                <a:solidFill>
                  <a:srgbClr val="3E2BFF"/>
                </a:solidFill>
                <a:latin typeface="黑体" charset="0"/>
                <a:ea typeface="黑体" charset="0"/>
                <a:cs typeface="黑体" charset="0"/>
              </a:rPr>
              <a:t>权威机构对云计算定义不尽相同</a:t>
            </a:r>
            <a:endParaRPr lang="zh-CN" altLang="en-US" sz="6000" b="1" dirty="0">
              <a:solidFill>
                <a:srgbClr val="3E2BFF"/>
              </a:solidFill>
              <a:latin typeface="黑体" charset="0"/>
              <a:ea typeface="黑体" charset="0"/>
              <a:cs typeface="黑体" charset="0"/>
            </a:endParaRPr>
          </a:p>
        </p:txBody>
      </p:sp>
      <p:sp>
        <p:nvSpPr>
          <p:cNvPr id="54274" name="Rectangle 3">
            <a:extLst>
              <a:ext uri="{FF2B5EF4-FFF2-40B4-BE49-F238E27FC236}">
                <a16:creationId xmlns:a16="http://schemas.microsoft.com/office/drawing/2014/main" id="{871031F9-D540-B44C-8BC6-52C111C38487}"/>
              </a:ext>
            </a:extLst>
          </p:cNvPr>
          <p:cNvSpPr>
            <a:spLocks noGrp="1" noChangeArrowheads="1"/>
          </p:cNvSpPr>
          <p:nvPr>
            <p:ph idx="1"/>
          </p:nvPr>
        </p:nvSpPr>
        <p:spPr>
          <a:xfrm>
            <a:off x="118946" y="1166018"/>
            <a:ext cx="11935522" cy="5691982"/>
          </a:xfrm>
        </p:spPr>
        <p:txBody>
          <a:bodyPr vert="horz" lIns="91388" tIns="45694" rIns="91388" bIns="45694" rtlCol="0">
            <a:noAutofit/>
          </a:bodyPr>
          <a:lstStyle/>
          <a:p>
            <a:pPr marL="487363" indent="-487363" defTabSz="1300163">
              <a:spcBef>
                <a:spcPts val="0"/>
              </a:spcBef>
              <a:spcAft>
                <a:spcPts val="600"/>
              </a:spcAft>
            </a:pPr>
            <a:r>
              <a:rPr lang="zh-CN" altLang="en-US" sz="2300" dirty="0">
                <a:solidFill>
                  <a:srgbClr val="FF0000"/>
                </a:solidFill>
                <a:ea typeface="SimHei" panose="02010609060101010101" pitchFamily="49" charset="-122"/>
              </a:rPr>
              <a:t>维基百科</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云计算是一种将规模可动态扩展的虚拟化资源通过</a:t>
            </a:r>
            <a:r>
              <a:rPr lang="en-US" altLang="zh-CN" sz="2300" dirty="0">
                <a:ea typeface="SimHei" panose="02010609060101010101" pitchFamily="49" charset="-122"/>
              </a:rPr>
              <a:t>Internet</a:t>
            </a:r>
            <a:r>
              <a:rPr lang="zh-CN" altLang="en-US" sz="2300" dirty="0">
                <a:ea typeface="SimHei" panose="02010609060101010101" pitchFamily="49" charset="-122"/>
              </a:rPr>
              <a:t>提供对外按需使用服务的计算模式，用户无需了解提供这种服务的底层基础设施，也无需去拥有和控制</a:t>
            </a:r>
          </a:p>
          <a:p>
            <a:pPr marL="487363" indent="-487363" defTabSz="1300163">
              <a:spcBef>
                <a:spcPts val="0"/>
              </a:spcBef>
              <a:spcAft>
                <a:spcPts val="600"/>
              </a:spcAft>
            </a:pPr>
            <a:r>
              <a:rPr lang="zh-CN" altLang="en-US" sz="2300" dirty="0">
                <a:solidFill>
                  <a:srgbClr val="FF0000"/>
                </a:solidFill>
                <a:ea typeface="SimHei" panose="02010609060101010101" pitchFamily="49" charset="-122"/>
              </a:rPr>
              <a:t>百度百科</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狭义云计算是指</a:t>
            </a:r>
            <a:r>
              <a:rPr lang="en-US" altLang="zh-CN" sz="2300" dirty="0">
                <a:ea typeface="SimHei" panose="02010609060101010101" pitchFamily="49" charset="-122"/>
              </a:rPr>
              <a:t>IT</a:t>
            </a:r>
            <a:r>
              <a:rPr lang="zh-CN" altLang="en-US" sz="2300" dirty="0">
                <a:ea typeface="SimHei" panose="02010609060101010101" pitchFamily="49" charset="-122"/>
              </a:rPr>
              <a:t>基础设施的交付和使用模式，指通过网络以按需、易扩展的方式获得所需的资源（硬件、平台、软件）。广义云计算是指服务的交付和使用模式，指通过网络以按需、易扩展的方式获得所需的服务</a:t>
            </a:r>
          </a:p>
          <a:p>
            <a:pPr marL="487363" indent="-487363" defTabSz="1300163">
              <a:spcBef>
                <a:spcPts val="0"/>
              </a:spcBef>
              <a:spcAft>
                <a:spcPts val="600"/>
              </a:spcAft>
            </a:pPr>
            <a:r>
              <a:rPr lang="en-US" altLang="zh-CN" sz="2300" dirty="0">
                <a:solidFill>
                  <a:srgbClr val="FF0000"/>
                </a:solidFill>
                <a:ea typeface="SimHei" panose="02010609060101010101" pitchFamily="49" charset="-122"/>
              </a:rPr>
              <a:t>Google</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以公开的标准和服务为基础，以互联网为中心，提供安全、快速、便捷的数据存储和网络计算服务</a:t>
            </a:r>
          </a:p>
          <a:p>
            <a:pPr marL="487363" indent="-487363" defTabSz="1300163">
              <a:spcBef>
                <a:spcPts val="0"/>
              </a:spcBef>
              <a:spcAft>
                <a:spcPts val="600"/>
              </a:spcAft>
            </a:pPr>
            <a:r>
              <a:rPr lang="zh-CN" altLang="en-US" sz="2300" dirty="0">
                <a:solidFill>
                  <a:srgbClr val="FF0000"/>
                </a:solidFill>
                <a:ea typeface="SimHei" panose="02010609060101010101" pitchFamily="49" charset="-122"/>
              </a:rPr>
              <a:t>微软</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“云</a:t>
            </a:r>
            <a:r>
              <a:rPr lang="en-US" altLang="zh-CN" sz="2300" dirty="0">
                <a:ea typeface="SimHei" panose="02010609060101010101" pitchFamily="49" charset="-122"/>
              </a:rPr>
              <a:t>-</a:t>
            </a:r>
            <a:r>
              <a:rPr lang="zh-CN" altLang="en-US" sz="2300" dirty="0">
                <a:ea typeface="SimHei" panose="02010609060101010101" pitchFamily="49" charset="-122"/>
              </a:rPr>
              <a:t>端计算”即“云”和终端都会具备很强的计算能力；所有应用程序都在本地终端上使用也不一定合理，因此强调“云”和终端的均衡将是一种合理的方式； 云是“软件</a:t>
            </a:r>
            <a:r>
              <a:rPr lang="en-US" altLang="zh-CN" sz="2300" dirty="0">
                <a:ea typeface="SimHei" panose="02010609060101010101" pitchFamily="49" charset="-122"/>
              </a:rPr>
              <a:t>+</a:t>
            </a:r>
            <a:r>
              <a:rPr lang="zh-CN" altLang="en-US" sz="2300" dirty="0">
                <a:ea typeface="SimHei" panose="02010609060101010101" pitchFamily="49" charset="-122"/>
              </a:rPr>
              <a:t>服务”的综合</a:t>
            </a:r>
          </a:p>
          <a:p>
            <a:pPr marL="487363" indent="-487363" defTabSz="1300163">
              <a:spcBef>
                <a:spcPts val="0"/>
              </a:spcBef>
              <a:spcAft>
                <a:spcPts val="600"/>
              </a:spcAft>
            </a:pPr>
            <a:r>
              <a:rPr lang="zh-CN" altLang="en-US" sz="2300" dirty="0">
                <a:solidFill>
                  <a:srgbClr val="FF0000"/>
                </a:solidFill>
                <a:ea typeface="SimHei" panose="02010609060101010101" pitchFamily="49" charset="-122"/>
              </a:rPr>
              <a:t>美国国家标准与技术研究院 （</a:t>
            </a:r>
            <a:r>
              <a:rPr lang="en-US" altLang="zh-CN" sz="2300" dirty="0">
                <a:solidFill>
                  <a:srgbClr val="FF0000"/>
                </a:solidFill>
                <a:ea typeface="SimHei" panose="02010609060101010101" pitchFamily="49" charset="-122"/>
              </a:rPr>
              <a:t>NIST</a:t>
            </a:r>
            <a:r>
              <a:rPr lang="zh-CN" altLang="en-US" sz="2300" dirty="0">
                <a:solidFill>
                  <a:srgbClr val="FF0000"/>
                </a:solidFill>
                <a:ea typeface="SimHei" panose="02010609060101010101" pitchFamily="49" charset="-122"/>
              </a:rPr>
              <a:t>）</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云计算是一种资源利用模式，它能以简便的途径和以按需的方式通过网络访问可配置的计算资源（网络、服务器、存储、应用、服务等）</a:t>
            </a:r>
          </a:p>
          <a:p>
            <a:pPr marL="487363" indent="-487363" defTabSz="1300163">
              <a:spcBef>
                <a:spcPts val="0"/>
              </a:spcBef>
              <a:spcAft>
                <a:spcPts val="600"/>
              </a:spcAft>
            </a:pPr>
            <a:r>
              <a:rPr lang="en-US" altLang="zh-CN" sz="2300" dirty="0">
                <a:solidFill>
                  <a:srgbClr val="FF0000"/>
                </a:solidFill>
                <a:ea typeface="SimHei" panose="02010609060101010101" pitchFamily="49" charset="-122"/>
              </a:rPr>
              <a:t>Berkeley</a:t>
            </a:r>
            <a:r>
              <a:rPr lang="zh-CN" altLang="en-US" sz="2300" dirty="0">
                <a:solidFill>
                  <a:srgbClr val="FF0000"/>
                </a:solidFill>
                <a:ea typeface="SimHei" panose="02010609060101010101" pitchFamily="49" charset="-122"/>
              </a:rPr>
              <a:t>大学</a:t>
            </a:r>
            <a:r>
              <a:rPr lang="zh-CN" altLang="en-US" sz="2300" dirty="0">
                <a:solidFill>
                  <a:srgbClr val="336699"/>
                </a:solidFill>
                <a:ea typeface="SimHei" panose="02010609060101010101" pitchFamily="49" charset="-122"/>
              </a:rPr>
              <a:t>：</a:t>
            </a:r>
            <a:r>
              <a:rPr lang="zh-CN" altLang="en-US" sz="2300" dirty="0">
                <a:ea typeface="SimHei" panose="02010609060101010101" pitchFamily="49" charset="-122"/>
              </a:rPr>
              <a:t>云计算是包含互联网上的应用服务及在数据中心提供这些服务的软硬件设施</a:t>
            </a:r>
          </a:p>
        </p:txBody>
      </p:sp>
    </p:spTree>
    <p:extLst>
      <p:ext uri="{BB962C8B-B14F-4D97-AF65-F5344CB8AC3E}">
        <p14:creationId xmlns:p14="http://schemas.microsoft.com/office/powerpoint/2010/main" val="810007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latin typeface="SimHei" panose="02010609060101010101" pitchFamily="49" charset="-122"/>
                <a:ea typeface="SimHei" panose="02010609060101010101" pitchFamily="49" charset="-122"/>
              </a:rPr>
              <a:t>什么是虚拟化？</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虚拟化的发展历史</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虚拟化的好处</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000000"/>
                </a:solidFill>
                <a:latin typeface="SimHei" panose="02010609060101010101" pitchFamily="49" charset="-122"/>
                <a:ea typeface="SimHei" panose="02010609060101010101" pitchFamily="49" charset="-122"/>
              </a:rPr>
              <a:t>虚拟化的不同类型及实现</a:t>
            </a:r>
            <a:endParaRPr kumimoji="1" lang="en-US" altLang="zh-CN" sz="3200" dirty="0">
              <a:solidFill>
                <a:srgbClr val="000000"/>
              </a:solidFill>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虚拟化资源管理</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虚拟化案例</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856794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BFCED596-1689-0948-B8F1-00DC50166B00}"/>
              </a:ext>
            </a:extLst>
          </p:cNvPr>
          <p:cNvSpPr>
            <a:spLocks noGrp="1"/>
          </p:cNvSpPr>
          <p:nvPr>
            <p:ph idx="1"/>
          </p:nvPr>
        </p:nvSpPr>
        <p:spPr>
          <a:xfrm>
            <a:off x="148246" y="1122958"/>
            <a:ext cx="7145886" cy="5686535"/>
          </a:xfrm>
        </p:spPr>
        <p:txBody>
          <a:bodyPr/>
          <a:lstStyle/>
          <a:p>
            <a:pPr marL="342900" indent="-342900">
              <a:lnSpc>
                <a:spcPct val="114000"/>
              </a:lnSpc>
              <a:buFont typeface="Arial" panose="020B0604020202020204" pitchFamily="34" charset="0"/>
              <a:buChar char="•"/>
            </a:pPr>
            <a:r>
              <a:rPr lang="en-US" altLang="zh-CN" dirty="0">
                <a:ea typeface="黑体" panose="02010609060101010101" pitchFamily="49" charset="-122"/>
              </a:rPr>
              <a:t>CPU</a:t>
            </a:r>
            <a:r>
              <a:rPr lang="zh-CN" altLang="en-US" dirty="0">
                <a:ea typeface="黑体" panose="02010609060101010101" pitchFamily="49" charset="-122"/>
              </a:rPr>
              <a:t>虚拟化</a:t>
            </a:r>
            <a:endParaRPr lang="en-US" altLang="zh-CN" dirty="0">
              <a:ea typeface="黑体" panose="02010609060101010101" pitchFamily="49" charset="-122"/>
            </a:endParaRPr>
          </a:p>
          <a:p>
            <a:pPr marL="800100" lvl="1" indent="-342900">
              <a:lnSpc>
                <a:spcPct val="114000"/>
              </a:lnSpc>
              <a:buFontTx/>
              <a:buChar char="-"/>
            </a:pPr>
            <a:r>
              <a:rPr lang="zh-CN" altLang="en-US" sz="2000" dirty="0">
                <a:ea typeface="黑体" panose="02010609060101010101" pitchFamily="49" charset="-122"/>
              </a:rPr>
              <a:t>单个</a:t>
            </a:r>
            <a:r>
              <a:rPr lang="en-US" altLang="zh-CN" sz="2000" dirty="0">
                <a:ea typeface="黑体" panose="02010609060101010101" pitchFamily="49" charset="-122"/>
              </a:rPr>
              <a:t>CPU</a:t>
            </a:r>
            <a:r>
              <a:rPr lang="zh-CN" altLang="en-US" sz="2000" dirty="0">
                <a:ea typeface="黑体" panose="02010609060101010101" pitchFamily="49" charset="-122"/>
              </a:rPr>
              <a:t>可虚拟化成为多个虚拟</a:t>
            </a:r>
            <a:r>
              <a:rPr lang="en-US" altLang="zh-CN" sz="2000" dirty="0">
                <a:ea typeface="黑体" panose="02010609060101010101" pitchFamily="49" charset="-122"/>
              </a:rPr>
              <a:t>CPU</a:t>
            </a:r>
            <a:r>
              <a:rPr lang="zh-CN" altLang="en-US" sz="2000" dirty="0">
                <a:ea typeface="黑体" panose="02010609060101010101" pitchFamily="49" charset="-122"/>
              </a:rPr>
              <a:t>（</a:t>
            </a:r>
            <a:r>
              <a:rPr lang="en-US" altLang="zh-CN" sz="2000" dirty="0">
                <a:ea typeface="黑体" panose="02010609060101010101" pitchFamily="49" charset="-122"/>
              </a:rPr>
              <a:t>VCPU</a:t>
            </a:r>
            <a:r>
              <a:rPr lang="zh-CN" altLang="en-US" sz="2000" dirty="0">
                <a:ea typeface="黑体" panose="02010609060101010101" pitchFamily="49" charset="-122"/>
              </a:rPr>
              <a:t>）</a:t>
            </a:r>
            <a:endParaRPr lang="en-US" altLang="zh-CN" sz="2000" dirty="0">
              <a:ea typeface="黑体" panose="02010609060101010101" pitchFamily="49" charset="-122"/>
            </a:endParaRPr>
          </a:p>
          <a:p>
            <a:pPr marL="800100" lvl="1" indent="-342900">
              <a:lnSpc>
                <a:spcPct val="114000"/>
              </a:lnSpc>
              <a:buFontTx/>
              <a:buChar char="-"/>
            </a:pPr>
            <a:r>
              <a:rPr lang="zh-CN" altLang="en-US" sz="2000" dirty="0">
                <a:ea typeface="黑体" panose="02010609060101010101" pitchFamily="49" charset="-122"/>
              </a:rPr>
              <a:t>每个虚拟机会被配置一个或多个虚拟</a:t>
            </a:r>
            <a:r>
              <a:rPr lang="en-US" altLang="zh-CN" sz="2000" dirty="0">
                <a:ea typeface="黑体" panose="02010609060101010101" pitchFamily="49" charset="-122"/>
              </a:rPr>
              <a:t>CPU</a:t>
            </a:r>
          </a:p>
          <a:p>
            <a:pPr marL="800100" lvl="1" indent="-342900">
              <a:lnSpc>
                <a:spcPct val="114000"/>
              </a:lnSpc>
              <a:buFontTx/>
              <a:buChar char="-"/>
            </a:pPr>
            <a:r>
              <a:rPr lang="zh-CN" altLang="en-US" sz="2000" dirty="0">
                <a:ea typeface="黑体" panose="02010609060101010101" pitchFamily="49" charset="-122"/>
              </a:rPr>
              <a:t>物理</a:t>
            </a:r>
            <a:r>
              <a:rPr lang="en-US" altLang="zh-CN" sz="2000" dirty="0">
                <a:ea typeface="黑体" panose="02010609060101010101" pitchFamily="49" charset="-122"/>
              </a:rPr>
              <a:t>CPU</a:t>
            </a:r>
            <a:r>
              <a:rPr lang="zh-CN" altLang="en-US" sz="2000" dirty="0">
                <a:ea typeface="黑体" panose="02010609060101010101" pitchFamily="49" charset="-122"/>
              </a:rPr>
              <a:t>按照时间片的方式被分配至虚拟</a:t>
            </a:r>
            <a:r>
              <a:rPr lang="en-US" altLang="zh-CN" sz="2000" dirty="0">
                <a:ea typeface="黑体" panose="02010609060101010101" pitchFamily="49" charset="-122"/>
              </a:rPr>
              <a:t>CPU</a:t>
            </a:r>
          </a:p>
          <a:p>
            <a:pPr marL="800100" lvl="1" indent="-342900">
              <a:lnSpc>
                <a:spcPct val="114000"/>
              </a:lnSpc>
              <a:buFontTx/>
              <a:buChar char="-"/>
            </a:pPr>
            <a:r>
              <a:rPr lang="zh-CN" altLang="en-US" sz="2000" dirty="0">
                <a:ea typeface="黑体" panose="02010609060101010101" pitchFamily="49" charset="-122"/>
              </a:rPr>
              <a:t>提高了</a:t>
            </a:r>
            <a:r>
              <a:rPr lang="en-US" altLang="zh-CN" sz="2000" dirty="0">
                <a:ea typeface="黑体" panose="02010609060101010101" pitchFamily="49" charset="-122"/>
              </a:rPr>
              <a:t>CPU</a:t>
            </a:r>
            <a:r>
              <a:rPr lang="zh-CN" altLang="en-US" sz="2000" dirty="0">
                <a:ea typeface="黑体" panose="02010609060101010101" pitchFamily="49" charset="-122"/>
              </a:rPr>
              <a:t>资源利用率</a:t>
            </a:r>
            <a:endParaRPr lang="en-US" altLang="zh-CN" sz="2000" dirty="0">
              <a:ea typeface="黑体" panose="02010609060101010101" pitchFamily="49" charset="-122"/>
            </a:endParaRPr>
          </a:p>
          <a:p>
            <a:pPr marL="342900" indent="-342900">
              <a:lnSpc>
                <a:spcPct val="114000"/>
              </a:lnSpc>
              <a:buFont typeface="Arial" panose="020B0604020202020204" pitchFamily="34" charset="0"/>
              <a:buChar char="•"/>
            </a:pPr>
            <a:r>
              <a:rPr lang="en-US" altLang="zh-CN" dirty="0">
                <a:ea typeface="黑体" panose="02010609060101010101" pitchFamily="49" charset="-122"/>
              </a:rPr>
              <a:t>VCPU</a:t>
            </a:r>
            <a:r>
              <a:rPr lang="zh-CN" altLang="en-US" dirty="0">
                <a:ea typeface="黑体" panose="02010609060101010101" pitchFamily="49" charset="-122"/>
              </a:rPr>
              <a:t>调度</a:t>
            </a:r>
            <a:endParaRPr lang="en-US" altLang="zh-CN" dirty="0">
              <a:ea typeface="黑体" panose="02010609060101010101" pitchFamily="49" charset="-122"/>
            </a:endParaRPr>
          </a:p>
          <a:p>
            <a:pPr marL="800100" lvl="1" indent="-342900">
              <a:lnSpc>
                <a:spcPct val="114000"/>
              </a:lnSpc>
              <a:buFontTx/>
              <a:buChar char="-"/>
            </a:pPr>
            <a:r>
              <a:rPr lang="zh-CN" altLang="en-US" sz="2000" dirty="0">
                <a:ea typeface="黑体" panose="02010609060101010101" pitchFamily="49" charset="-122"/>
              </a:rPr>
              <a:t>物理</a:t>
            </a:r>
            <a:r>
              <a:rPr lang="en-US" altLang="zh-CN" sz="2000" dirty="0">
                <a:ea typeface="黑体" panose="02010609060101010101" pitchFamily="49" charset="-122"/>
              </a:rPr>
              <a:t>CPU</a:t>
            </a:r>
            <a:r>
              <a:rPr lang="zh-CN" altLang="en-US" sz="2000" dirty="0">
                <a:ea typeface="黑体" panose="02010609060101010101" pitchFamily="49" charset="-122"/>
              </a:rPr>
              <a:t>数量多于虚拟</a:t>
            </a:r>
            <a:r>
              <a:rPr lang="en-US" altLang="zh-CN" sz="2000" dirty="0">
                <a:ea typeface="黑体" panose="02010609060101010101" pitchFamily="49" charset="-122"/>
              </a:rPr>
              <a:t>CPU</a:t>
            </a:r>
          </a:p>
          <a:p>
            <a:pPr marL="1257300" lvl="2" indent="-342900">
              <a:lnSpc>
                <a:spcPct val="114000"/>
              </a:lnSpc>
              <a:buFont typeface="Arial" panose="020B0604020202020204" pitchFamily="34" charset="0"/>
              <a:buChar char="•"/>
            </a:pPr>
            <a:r>
              <a:rPr lang="en-US" altLang="zh-CN" dirty="0">
                <a:ea typeface="黑体" panose="02010609060101010101" pitchFamily="49" charset="-122"/>
              </a:rPr>
              <a:t>VMM</a:t>
            </a:r>
            <a:r>
              <a:rPr lang="zh-CN" altLang="en-US" dirty="0">
                <a:ea typeface="黑体" panose="02010609060101010101" pitchFamily="49" charset="-122"/>
              </a:rPr>
              <a:t>分配专用物理</a:t>
            </a:r>
            <a:r>
              <a:rPr lang="en-US" altLang="zh-CN" dirty="0">
                <a:ea typeface="黑体" panose="02010609060101010101" pitchFamily="49" charset="-122"/>
              </a:rPr>
              <a:t>CPU</a:t>
            </a:r>
            <a:r>
              <a:rPr lang="zh-CN" altLang="en-US" dirty="0">
                <a:ea typeface="黑体" panose="02010609060101010101" pitchFamily="49" charset="-122"/>
              </a:rPr>
              <a:t>给虚拟机</a:t>
            </a:r>
            <a:endParaRPr lang="en-US" altLang="zh-CN" dirty="0">
              <a:ea typeface="黑体" panose="02010609060101010101" pitchFamily="49" charset="-122"/>
            </a:endParaRPr>
          </a:p>
          <a:p>
            <a:pPr marL="1257300" lvl="2" indent="-342900">
              <a:lnSpc>
                <a:spcPct val="114000"/>
              </a:lnSpc>
              <a:buFont typeface="Arial" panose="020B0604020202020204" pitchFamily="34" charset="0"/>
              <a:buChar char="•"/>
            </a:pPr>
            <a:r>
              <a:rPr lang="zh-CN" altLang="en-US" dirty="0">
                <a:ea typeface="黑体" panose="02010609060101010101" pitchFamily="49" charset="-122"/>
              </a:rPr>
              <a:t>每个虚拟机像裸机一样管理其</a:t>
            </a:r>
            <a:r>
              <a:rPr lang="en-US" altLang="zh-CN" dirty="0">
                <a:ea typeface="黑体" panose="02010609060101010101" pitchFamily="49" charset="-122"/>
              </a:rPr>
              <a:t>CPU</a:t>
            </a:r>
          </a:p>
          <a:p>
            <a:pPr marL="800100" lvl="1" indent="-342900">
              <a:lnSpc>
                <a:spcPct val="114000"/>
              </a:lnSpc>
              <a:buFontTx/>
              <a:buChar char="-"/>
            </a:pPr>
            <a:r>
              <a:rPr lang="zh-CN" altLang="en-US" sz="2000" dirty="0">
                <a:ea typeface="黑体" panose="02010609060101010101" pitchFamily="49" charset="-122"/>
              </a:rPr>
              <a:t>物理</a:t>
            </a:r>
            <a:r>
              <a:rPr lang="en-US" altLang="zh-CN" sz="2000" dirty="0">
                <a:ea typeface="黑体" panose="02010609060101010101" pitchFamily="49" charset="-122"/>
              </a:rPr>
              <a:t>CPU</a:t>
            </a:r>
            <a:r>
              <a:rPr lang="zh-CN" altLang="en-US" sz="2000" dirty="0">
                <a:ea typeface="黑体" panose="02010609060101010101" pitchFamily="49" charset="-122"/>
              </a:rPr>
              <a:t>数量少于虚拟</a:t>
            </a:r>
            <a:r>
              <a:rPr lang="en-US" altLang="zh-CN" sz="2000" dirty="0">
                <a:ea typeface="黑体" panose="02010609060101010101" pitchFamily="49" charset="-122"/>
              </a:rPr>
              <a:t>CPU </a:t>
            </a:r>
          </a:p>
          <a:p>
            <a:pPr marL="1257300" lvl="2" indent="-342900">
              <a:lnSpc>
                <a:spcPct val="114000"/>
              </a:lnSpc>
              <a:buFont typeface="Arial" panose="020B0604020202020204" pitchFamily="34" charset="0"/>
              <a:buChar char="•"/>
            </a:pPr>
            <a:r>
              <a:rPr lang="zh-CN" altLang="en-US" dirty="0">
                <a:ea typeface="黑体" panose="02010609060101010101" pitchFamily="49" charset="-122"/>
              </a:rPr>
              <a:t>物理</a:t>
            </a:r>
            <a:r>
              <a:rPr lang="en-US" altLang="zh-CN" dirty="0">
                <a:ea typeface="黑体" panose="02010609060101010101" pitchFamily="49" charset="-122"/>
              </a:rPr>
              <a:t>CPU</a:t>
            </a:r>
            <a:r>
              <a:rPr lang="zh-CN" altLang="en-US" dirty="0">
                <a:ea typeface="黑体" panose="02010609060101010101" pitchFamily="49" charset="-122"/>
              </a:rPr>
              <a:t>过量使用</a:t>
            </a:r>
            <a:endParaRPr lang="en-US" altLang="zh-CN" dirty="0">
              <a:ea typeface="黑体" panose="02010609060101010101" pitchFamily="49" charset="-122"/>
            </a:endParaRPr>
          </a:p>
          <a:p>
            <a:pPr marL="1257300" lvl="2" indent="-342900">
              <a:lnSpc>
                <a:spcPct val="114000"/>
              </a:lnSpc>
              <a:buFont typeface="Arial" panose="020B0604020202020204" pitchFamily="34" charset="0"/>
              <a:buChar char="•"/>
            </a:pPr>
            <a:r>
              <a:rPr lang="en-US" altLang="zh-CN" dirty="0">
                <a:ea typeface="黑体" panose="02010609060101010101" pitchFamily="49" charset="-122"/>
              </a:rPr>
              <a:t>VMM</a:t>
            </a:r>
            <a:r>
              <a:rPr lang="zh-CN" altLang="en-US" dirty="0">
                <a:ea typeface="黑体" panose="02010609060101010101" pitchFamily="49" charset="-122"/>
              </a:rPr>
              <a:t>使用调度算法来分配物理</a:t>
            </a:r>
            <a:r>
              <a:rPr lang="en-US" altLang="zh-CN" dirty="0">
                <a:ea typeface="黑体" panose="02010609060101010101" pitchFamily="49" charset="-122"/>
              </a:rPr>
              <a:t>CPU</a:t>
            </a:r>
            <a:r>
              <a:rPr lang="zh-CN" altLang="en-US" dirty="0">
                <a:ea typeface="黑体" panose="02010609060101010101" pitchFamily="49" charset="-122"/>
              </a:rPr>
              <a:t>时间片给虚拟</a:t>
            </a:r>
            <a:r>
              <a:rPr lang="en-US" altLang="zh-CN" dirty="0">
                <a:ea typeface="黑体" panose="02010609060101010101" pitchFamily="49" charset="-122"/>
              </a:rPr>
              <a:t>CPU</a:t>
            </a:r>
          </a:p>
          <a:p>
            <a:pPr marL="1257300" lvl="2" indent="-342900">
              <a:lnSpc>
                <a:spcPct val="114000"/>
              </a:lnSpc>
              <a:buFont typeface="Arial" panose="020B0604020202020204" pitchFamily="34" charset="0"/>
              <a:buChar char="•"/>
            </a:pPr>
            <a:r>
              <a:rPr lang="zh-CN" altLang="en-US" dirty="0">
                <a:ea typeface="黑体" panose="02010609060101010101" pitchFamily="49" charset="-122"/>
              </a:rPr>
              <a:t>调度算法保证了</a:t>
            </a:r>
            <a:r>
              <a:rPr lang="en-US" altLang="zh-CN" dirty="0">
                <a:ea typeface="黑体" panose="02010609060101010101" pitchFamily="49" charset="-122"/>
              </a:rPr>
              <a:t>CPU</a:t>
            </a:r>
            <a:r>
              <a:rPr lang="zh-CN" altLang="en-US" dirty="0">
                <a:ea typeface="黑体" panose="02010609060101010101" pitchFamily="49" charset="-122"/>
              </a:rPr>
              <a:t>资源的公平共享</a:t>
            </a:r>
            <a:endParaRPr lang="en-US" altLang="zh-CN" dirty="0">
              <a:ea typeface="黑体" panose="02010609060101010101" pitchFamily="49" charset="-122"/>
            </a:endParaRPr>
          </a:p>
          <a:p>
            <a:pPr marL="1257300" lvl="2" indent="-342900">
              <a:lnSpc>
                <a:spcPct val="114000"/>
              </a:lnSpc>
              <a:buFont typeface="Arial" panose="020B0604020202020204" pitchFamily="34" charset="0"/>
              <a:buChar char="•"/>
            </a:pPr>
            <a:r>
              <a:rPr lang="zh-CN" altLang="en-US" dirty="0">
                <a:ea typeface="黑体" panose="02010609060101010101" pitchFamily="49" charset="-122"/>
              </a:rPr>
              <a:t>会导致时间错误</a:t>
            </a:r>
          </a:p>
          <a:p>
            <a:endParaRPr kumimoji="1" lang="zh-CN" altLang="en-US" dirty="0"/>
          </a:p>
        </p:txBody>
      </p:sp>
      <p:sp>
        <p:nvSpPr>
          <p:cNvPr id="2" name="标题 1"/>
          <p:cNvSpPr>
            <a:spLocks noGrp="1"/>
          </p:cNvSpPr>
          <p:nvPr>
            <p:ph type="title"/>
          </p:nvPr>
        </p:nvSpPr>
        <p:spPr/>
        <p:txBody>
          <a:bodyPr/>
          <a:lstStyle/>
          <a:p>
            <a:r>
              <a:rPr lang="zh-CN" altLang="en-US" sz="4800" b="1" dirty="0">
                <a:solidFill>
                  <a:srgbClr val="3E2BFF"/>
                </a:solidFill>
                <a:ea typeface="黑体" panose="02010609060101010101" pitchFamily="49" charset="-122"/>
              </a:rPr>
              <a:t>虚拟化系统资源管理</a:t>
            </a:r>
            <a:r>
              <a:rPr lang="en-US" altLang="zh-CN" sz="4800" b="1" dirty="0">
                <a:solidFill>
                  <a:srgbClr val="3E2BFF"/>
                </a:solidFill>
                <a:ea typeface="黑体" panose="02010609060101010101" pitchFamily="49" charset="-122"/>
              </a:rPr>
              <a:t>—</a:t>
            </a:r>
            <a:r>
              <a:rPr lang="zh-CN" altLang="en-US" sz="4800" b="1" dirty="0">
                <a:solidFill>
                  <a:srgbClr val="3E2BFF"/>
                </a:solidFill>
                <a:ea typeface="黑体" panose="02010609060101010101" pitchFamily="49" charset="-122"/>
              </a:rPr>
              <a:t>虚拟</a:t>
            </a:r>
            <a:r>
              <a:rPr lang="en-US" altLang="zh-CN" sz="4800" b="1" dirty="0">
                <a:solidFill>
                  <a:srgbClr val="3E2BFF"/>
                </a:solidFill>
                <a:ea typeface="黑体" panose="02010609060101010101" pitchFamily="49" charset="-122"/>
              </a:rPr>
              <a:t>CPU</a:t>
            </a:r>
            <a:r>
              <a:rPr lang="zh-CN" altLang="en-US" sz="4800" b="1" dirty="0">
                <a:solidFill>
                  <a:srgbClr val="3E2BFF"/>
                </a:solidFill>
                <a:ea typeface="黑体" panose="02010609060101010101" pitchFamily="49" charset="-122"/>
              </a:rPr>
              <a:t>调度</a:t>
            </a:r>
          </a:p>
        </p:txBody>
      </p:sp>
      <p:sp>
        <p:nvSpPr>
          <p:cNvPr id="4" name="Rectangle 31"/>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AutoShape 145"/>
          <p:cNvSpPr>
            <a:spLocks noChangeShapeType="1"/>
          </p:cNvSpPr>
          <p:nvPr/>
        </p:nvSpPr>
        <p:spPr bwMode="auto">
          <a:xfrm flipV="1">
            <a:off x="10172364" y="5461452"/>
            <a:ext cx="0" cy="393669"/>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7875492" y="2481675"/>
            <a:ext cx="3934164" cy="1894649"/>
            <a:chOff x="7329082" y="1982566"/>
            <a:chExt cx="3934164" cy="1894649"/>
          </a:xfrm>
        </p:grpSpPr>
        <p:sp>
          <p:nvSpPr>
            <p:cNvPr id="8" name="AutoShape 132"/>
            <p:cNvSpPr>
              <a:spLocks noChangeArrowheads="1"/>
            </p:cNvSpPr>
            <p:nvPr/>
          </p:nvSpPr>
          <p:spPr bwMode="auto">
            <a:xfrm>
              <a:off x="7329082" y="3401053"/>
              <a:ext cx="3934164" cy="476162"/>
            </a:xfrm>
            <a:prstGeom prst="roundRect">
              <a:avLst>
                <a:gd name="adj" fmla="val 16667"/>
              </a:avLst>
            </a:prstGeom>
            <a:solidFill>
              <a:schemeClr val="bg1">
                <a:lumMod val="65000"/>
              </a:schemeClr>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Text Box 133"/>
            <p:cNvSpPr txBox="1">
              <a:spLocks noChangeArrowheads="1"/>
            </p:cNvSpPr>
            <p:nvPr/>
          </p:nvSpPr>
          <p:spPr bwMode="auto">
            <a:xfrm>
              <a:off x="7354650" y="3529992"/>
              <a:ext cx="830431" cy="26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硬件</a:t>
              </a:r>
              <a:endParaRPr kumimoji="0" lang="zh-CN" altLang="zh-CN" sz="3200" b="0" i="0" u="none" strike="noStrike" cap="none" normalizeH="0" baseline="0" dirty="0">
                <a:ln>
                  <a:noFill/>
                </a:ln>
                <a:solidFill>
                  <a:schemeClr val="tx1"/>
                </a:solidFill>
                <a:effectLst/>
                <a:ea typeface="黑体" panose="02010609060101010101" pitchFamily="49" charset="-122"/>
              </a:endParaRPr>
            </a:p>
          </p:txBody>
        </p:sp>
        <p:sp>
          <p:nvSpPr>
            <p:cNvPr id="10" name="AutoShape 134"/>
            <p:cNvSpPr>
              <a:spLocks noChangeArrowheads="1"/>
            </p:cNvSpPr>
            <p:nvPr/>
          </p:nvSpPr>
          <p:spPr bwMode="auto">
            <a:xfrm>
              <a:off x="7854095" y="3500045"/>
              <a:ext cx="990700" cy="295276"/>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物理</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zh-CN" altLang="en-US" sz="3200" b="0" i="0" u="none" strike="noStrike" cap="none" normalizeH="0" baseline="0" dirty="0">
                <a:ln>
                  <a:noFill/>
                </a:ln>
                <a:solidFill>
                  <a:schemeClr val="tx1"/>
                </a:solidFill>
                <a:effectLst/>
                <a:ea typeface="黑体" panose="02010609060101010101" pitchFamily="49" charset="-122"/>
              </a:endParaRPr>
            </a:p>
          </p:txBody>
        </p:sp>
        <p:sp>
          <p:nvSpPr>
            <p:cNvPr id="11" name="AutoShape 135"/>
            <p:cNvSpPr>
              <a:spLocks noChangeArrowheads="1"/>
            </p:cNvSpPr>
            <p:nvPr/>
          </p:nvSpPr>
          <p:spPr bwMode="auto">
            <a:xfrm>
              <a:off x="7329082" y="2687110"/>
              <a:ext cx="3934164" cy="587353"/>
            </a:xfrm>
            <a:prstGeom prst="roundRect">
              <a:avLst>
                <a:gd name="adj" fmla="val 16667"/>
              </a:avLst>
            </a:prstGeom>
            <a:solidFill>
              <a:schemeClr val="bg1">
                <a:lumMod val="75000"/>
              </a:schemeClr>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Text Box 136"/>
            <p:cNvSpPr txBox="1">
              <a:spLocks noChangeArrowheads="1"/>
            </p:cNvSpPr>
            <p:nvPr/>
          </p:nvSpPr>
          <p:spPr bwMode="auto">
            <a:xfrm>
              <a:off x="7353064" y="2824171"/>
              <a:ext cx="782300" cy="43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VMM</a:t>
              </a:r>
              <a:endParaRPr kumimoji="0" lang="zh-CN" altLang="zh-CN" sz="3200" b="0" i="0" u="none" strike="noStrike" cap="none" normalizeH="0" baseline="0" dirty="0">
                <a:ln>
                  <a:noFill/>
                </a:ln>
                <a:solidFill>
                  <a:schemeClr val="tx1"/>
                </a:solidFill>
                <a:effectLst/>
                <a:ea typeface="黑体" panose="02010609060101010101" pitchFamily="49" charset="-122"/>
              </a:endParaRPr>
            </a:p>
          </p:txBody>
        </p:sp>
        <p:sp>
          <p:nvSpPr>
            <p:cNvPr id="14" name="AutoShape 138"/>
            <p:cNvSpPr>
              <a:spLocks noChangeArrowheads="1"/>
            </p:cNvSpPr>
            <p:nvPr/>
          </p:nvSpPr>
          <p:spPr bwMode="auto">
            <a:xfrm>
              <a:off x="8050146" y="2802101"/>
              <a:ext cx="2846100" cy="323874"/>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endParaRPr lang="zh-CN" altLang="en-US" sz="2000"/>
            </a:p>
          </p:txBody>
        </p:sp>
        <p:sp>
          <p:nvSpPr>
            <p:cNvPr id="15" name="Text Box 139"/>
            <p:cNvSpPr txBox="1">
              <a:spLocks noChangeArrowheads="1"/>
            </p:cNvSpPr>
            <p:nvPr/>
          </p:nvSpPr>
          <p:spPr bwMode="auto">
            <a:xfrm>
              <a:off x="8552512" y="2824171"/>
              <a:ext cx="1243300" cy="51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dirty="0">
                  <a:ea typeface="黑体" panose="02010609060101010101" pitchFamily="49" charset="-122"/>
                  <a:cs typeface="Times New Roman" panose="02020603050405020304" pitchFamily="18" charset="0"/>
                </a:rPr>
                <a:t>V</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r>
                <a:rPr kumimoji="0" lang="zh-CN" altLang="en-US"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调度器</a:t>
              </a:r>
              <a:endParaRPr kumimoji="0" lang="zh-CN" altLang="en-US" sz="3200" b="0" i="0" u="none" strike="noStrike" cap="none" normalizeH="0" baseline="0" dirty="0">
                <a:ln>
                  <a:noFill/>
                </a:ln>
                <a:solidFill>
                  <a:schemeClr val="tx1"/>
                </a:solidFill>
                <a:effectLst/>
                <a:ea typeface="黑体" panose="02010609060101010101" pitchFamily="49" charset="-122"/>
              </a:endParaRPr>
            </a:p>
          </p:txBody>
        </p:sp>
        <p:sp>
          <p:nvSpPr>
            <p:cNvPr id="24" name="AutoShape 149"/>
            <p:cNvSpPr>
              <a:spLocks noChangeArrowheads="1"/>
            </p:cNvSpPr>
            <p:nvPr/>
          </p:nvSpPr>
          <p:spPr bwMode="auto">
            <a:xfrm>
              <a:off x="7329082" y="2004565"/>
              <a:ext cx="1562100" cy="590453"/>
            </a:xfrm>
            <a:prstGeom prst="roundRect">
              <a:avLst>
                <a:gd name="adj" fmla="val 16667"/>
              </a:avLst>
            </a:prstGeom>
            <a:solidFill>
              <a:schemeClr val="bg1">
                <a:lumMod val="95000"/>
              </a:schemeClr>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Text Box 150"/>
            <p:cNvSpPr txBox="1">
              <a:spLocks noChangeArrowheads="1"/>
            </p:cNvSpPr>
            <p:nvPr/>
          </p:nvSpPr>
          <p:spPr bwMode="auto">
            <a:xfrm>
              <a:off x="7606946" y="1982566"/>
              <a:ext cx="1009600" cy="2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虚拟机</a:t>
              </a:r>
              <a:endParaRPr kumimoji="0" lang="en-US" altLang="zh-CN" sz="3200" b="0" i="0" u="none" strike="noStrike" cap="none" normalizeH="0" baseline="0" dirty="0">
                <a:ln>
                  <a:noFill/>
                </a:ln>
                <a:solidFill>
                  <a:schemeClr val="tx1"/>
                </a:solidFill>
                <a:effectLst/>
                <a:ea typeface="黑体" panose="02010609060101010101" pitchFamily="49" charset="-122"/>
              </a:endParaRPr>
            </a:p>
          </p:txBody>
        </p:sp>
        <p:sp>
          <p:nvSpPr>
            <p:cNvPr id="26" name="AutoShape 152"/>
            <p:cNvSpPr>
              <a:spLocks noChangeArrowheads="1"/>
            </p:cNvSpPr>
            <p:nvPr/>
          </p:nvSpPr>
          <p:spPr bwMode="auto">
            <a:xfrm>
              <a:off x="7439045" y="2241095"/>
              <a:ext cx="625737" cy="314747"/>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dirty="0">
                  <a:ea typeface="黑体" panose="02010609060101010101" pitchFamily="49" charset="-122"/>
                  <a:cs typeface="Times New Roman" panose="02020603050405020304" pitchFamily="18" charset="0"/>
                </a:rPr>
                <a:t>V</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en-US" altLang="zh-CN" sz="3200" b="0" i="0" u="none" strike="noStrike" cap="none" normalizeH="0" baseline="0" dirty="0">
                <a:ln>
                  <a:noFill/>
                </a:ln>
                <a:solidFill>
                  <a:schemeClr val="tx1"/>
                </a:solidFill>
                <a:effectLst/>
                <a:ea typeface="黑体" panose="02010609060101010101" pitchFamily="49" charset="-122"/>
              </a:endParaRPr>
            </a:p>
          </p:txBody>
        </p:sp>
        <p:sp>
          <p:nvSpPr>
            <p:cNvPr id="27" name="AutoShape 153"/>
            <p:cNvSpPr>
              <a:spLocks noChangeArrowheads="1"/>
            </p:cNvSpPr>
            <p:nvPr/>
          </p:nvSpPr>
          <p:spPr bwMode="auto">
            <a:xfrm>
              <a:off x="8227345" y="2241095"/>
              <a:ext cx="625737" cy="319425"/>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dirty="0">
                  <a:ea typeface="黑体" panose="02010609060101010101" pitchFamily="49" charset="-122"/>
                  <a:cs typeface="Times New Roman" panose="02020603050405020304" pitchFamily="18" charset="0"/>
                </a:rPr>
                <a:t>V</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en-US" altLang="zh-CN" sz="3200" b="0" i="0" u="none" strike="noStrike" cap="none" normalizeH="0" baseline="0" dirty="0">
                <a:ln>
                  <a:noFill/>
                </a:ln>
                <a:solidFill>
                  <a:schemeClr val="tx1"/>
                </a:solidFill>
                <a:effectLst/>
                <a:ea typeface="黑体" panose="02010609060101010101" pitchFamily="49" charset="-122"/>
              </a:endParaRPr>
            </a:p>
          </p:txBody>
        </p:sp>
        <p:sp>
          <p:nvSpPr>
            <p:cNvPr id="28" name="Text Box 154"/>
            <p:cNvSpPr txBox="1">
              <a:spLocks noChangeArrowheads="1"/>
            </p:cNvSpPr>
            <p:nvPr/>
          </p:nvSpPr>
          <p:spPr bwMode="auto">
            <a:xfrm>
              <a:off x="7979646" y="2283942"/>
              <a:ext cx="438200" cy="19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endParaRPr>
            </a:p>
          </p:txBody>
        </p:sp>
        <p:sp>
          <p:nvSpPr>
            <p:cNvPr id="29" name="AutoShape 155"/>
            <p:cNvSpPr>
              <a:spLocks noChangeArrowheads="1"/>
            </p:cNvSpPr>
            <p:nvPr/>
          </p:nvSpPr>
          <p:spPr bwMode="auto">
            <a:xfrm>
              <a:off x="9701146" y="2004565"/>
              <a:ext cx="1562100" cy="590453"/>
            </a:xfrm>
            <a:prstGeom prst="roundRect">
              <a:avLst>
                <a:gd name="adj" fmla="val 16667"/>
              </a:avLst>
            </a:prstGeom>
            <a:solidFill>
              <a:schemeClr val="bg1">
                <a:lumMod val="95000"/>
              </a:schemeClr>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Text Box 156"/>
            <p:cNvSpPr txBox="1">
              <a:spLocks noChangeArrowheads="1"/>
            </p:cNvSpPr>
            <p:nvPr/>
          </p:nvSpPr>
          <p:spPr bwMode="auto">
            <a:xfrm>
              <a:off x="9988146" y="1994287"/>
              <a:ext cx="1009700" cy="2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黑体" panose="02010609060101010101" pitchFamily="49" charset="-122"/>
                </a:rPr>
                <a:t>虚拟机</a:t>
              </a:r>
              <a:endParaRPr kumimoji="0" lang="en-US" altLang="zh-CN" sz="1400" b="0" i="0" u="none" strike="noStrike" cap="none" normalizeH="0" baseline="0" dirty="0">
                <a:ln>
                  <a:noFill/>
                </a:ln>
                <a:solidFill>
                  <a:schemeClr val="tx1"/>
                </a:solidFill>
                <a:effectLst/>
                <a:ea typeface="黑体" panose="02010609060101010101" pitchFamily="49" charset="-122"/>
              </a:endParaRPr>
            </a:p>
          </p:txBody>
        </p:sp>
        <p:sp>
          <p:nvSpPr>
            <p:cNvPr id="31" name="AutoShape 157"/>
            <p:cNvSpPr>
              <a:spLocks noChangeArrowheads="1"/>
            </p:cNvSpPr>
            <p:nvPr/>
          </p:nvSpPr>
          <p:spPr bwMode="auto">
            <a:xfrm>
              <a:off x="9760482" y="2241095"/>
              <a:ext cx="660164" cy="319425"/>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dirty="0">
                  <a:ea typeface="黑体" panose="02010609060101010101" pitchFamily="49" charset="-122"/>
                  <a:cs typeface="Times New Roman" panose="02020603050405020304" pitchFamily="18" charset="0"/>
                </a:rPr>
                <a:t>V</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en-US" altLang="zh-CN" sz="3200" b="0" i="0" u="none" strike="noStrike" cap="none" normalizeH="0" baseline="0" dirty="0">
                <a:ln>
                  <a:noFill/>
                </a:ln>
                <a:solidFill>
                  <a:schemeClr val="tx1"/>
                </a:solidFill>
                <a:effectLst/>
                <a:ea typeface="黑体" panose="02010609060101010101" pitchFamily="49" charset="-122"/>
              </a:endParaRPr>
            </a:p>
          </p:txBody>
        </p:sp>
        <p:sp>
          <p:nvSpPr>
            <p:cNvPr id="32" name="AutoShape 158"/>
            <p:cNvSpPr>
              <a:spLocks noChangeArrowheads="1"/>
            </p:cNvSpPr>
            <p:nvPr/>
          </p:nvSpPr>
          <p:spPr bwMode="auto">
            <a:xfrm>
              <a:off x="10608546" y="2241095"/>
              <a:ext cx="634610" cy="319425"/>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dirty="0">
                  <a:ea typeface="黑体" panose="02010609060101010101" pitchFamily="49" charset="-122"/>
                  <a:cs typeface="Times New Roman" panose="02020603050405020304" pitchFamily="18" charset="0"/>
                </a:rPr>
                <a:t>V</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en-US" altLang="zh-CN" sz="3200" b="0" i="0" u="none" strike="noStrike" cap="none" normalizeH="0" baseline="0" dirty="0">
                <a:ln>
                  <a:noFill/>
                </a:ln>
                <a:solidFill>
                  <a:schemeClr val="tx1"/>
                </a:solidFill>
                <a:effectLst/>
                <a:ea typeface="黑体" panose="02010609060101010101" pitchFamily="49" charset="-122"/>
              </a:endParaRPr>
            </a:p>
          </p:txBody>
        </p:sp>
        <p:sp>
          <p:nvSpPr>
            <p:cNvPr id="33" name="Text Box 159"/>
            <p:cNvSpPr txBox="1">
              <a:spLocks noChangeArrowheads="1"/>
            </p:cNvSpPr>
            <p:nvPr/>
          </p:nvSpPr>
          <p:spPr bwMode="auto">
            <a:xfrm>
              <a:off x="10360946" y="2283942"/>
              <a:ext cx="438100" cy="19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endParaRPr>
            </a:p>
          </p:txBody>
        </p:sp>
        <p:sp>
          <p:nvSpPr>
            <p:cNvPr id="34" name="Text Box 160"/>
            <p:cNvSpPr txBox="1">
              <a:spLocks noChangeArrowheads="1"/>
            </p:cNvSpPr>
            <p:nvPr/>
          </p:nvSpPr>
          <p:spPr bwMode="auto">
            <a:xfrm>
              <a:off x="8843846" y="2198149"/>
              <a:ext cx="917000" cy="19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a:t>
              </a:r>
              <a:endParaRPr kumimoji="0" lang="zh-CN" altLang="zh-CN" sz="1800" b="0" i="0" u="none" strike="noStrike" cap="none" normalizeH="0" baseline="0">
                <a:ln>
                  <a:noFill/>
                </a:ln>
                <a:solidFill>
                  <a:schemeClr val="tx1"/>
                </a:solidFill>
                <a:effectLst/>
              </a:endParaRPr>
            </a:p>
          </p:txBody>
        </p:sp>
        <p:sp>
          <p:nvSpPr>
            <p:cNvPr id="36" name="AutoShape 134"/>
            <p:cNvSpPr>
              <a:spLocks noChangeArrowheads="1"/>
            </p:cNvSpPr>
            <p:nvPr/>
          </p:nvSpPr>
          <p:spPr bwMode="auto">
            <a:xfrm>
              <a:off x="8997446" y="3495495"/>
              <a:ext cx="990700" cy="295276"/>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物理</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zh-CN" altLang="en-US" sz="3200" b="0" i="0" u="none" strike="noStrike" cap="none" normalizeH="0" baseline="0" dirty="0">
                <a:ln>
                  <a:noFill/>
                </a:ln>
                <a:solidFill>
                  <a:schemeClr val="tx1"/>
                </a:solidFill>
                <a:effectLst/>
                <a:ea typeface="黑体" panose="02010609060101010101" pitchFamily="49" charset="-122"/>
              </a:endParaRPr>
            </a:p>
          </p:txBody>
        </p:sp>
        <p:sp>
          <p:nvSpPr>
            <p:cNvPr id="37" name="AutoShape 134"/>
            <p:cNvSpPr>
              <a:spLocks noChangeArrowheads="1"/>
            </p:cNvSpPr>
            <p:nvPr/>
          </p:nvSpPr>
          <p:spPr bwMode="auto">
            <a:xfrm>
              <a:off x="10130346" y="3486719"/>
              <a:ext cx="990700" cy="295276"/>
            </a:xfrm>
            <a:prstGeom prst="roundRect">
              <a:avLst>
                <a:gd name="adj" fmla="val 16667"/>
              </a:avLst>
            </a:prstGeom>
            <a:solidFill>
              <a:schemeClr val="bg1"/>
            </a:solidFill>
            <a:ln w="9525">
              <a:solidFill>
                <a:srgbClr val="272727"/>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物理</a:t>
              </a:r>
              <a:r>
                <a:rPr kumimoji="0" lang="en-US" altLang="zh-CN" sz="1400" b="0" i="0" u="none" strike="noStrike" cap="none" normalizeH="0" baseline="0" dirty="0">
                  <a:ln>
                    <a:noFill/>
                  </a:ln>
                  <a:solidFill>
                    <a:schemeClr val="tx1"/>
                  </a:solidFill>
                  <a:effectLst/>
                  <a:ea typeface="黑体" panose="02010609060101010101" pitchFamily="49" charset="-122"/>
                  <a:cs typeface="Times New Roman" panose="02020603050405020304" pitchFamily="18" charset="0"/>
                </a:rPr>
                <a:t>CPU</a:t>
              </a:r>
              <a:endParaRPr kumimoji="0" lang="zh-CN" altLang="en-US" sz="3200" b="0" i="0" u="none" strike="noStrike" cap="none" normalizeH="0" baseline="0" dirty="0">
                <a:ln>
                  <a:noFill/>
                </a:ln>
                <a:solidFill>
                  <a:schemeClr val="tx1"/>
                </a:solidFill>
                <a:effectLst/>
                <a:ea typeface="黑体" panose="02010609060101010101" pitchFamily="49" charset="-122"/>
              </a:endParaRPr>
            </a:p>
          </p:txBody>
        </p:sp>
      </p:grpSp>
      <p:cxnSp>
        <p:nvCxnSpPr>
          <p:cNvPr id="42" name="直接箭头连接符 41"/>
          <p:cNvCxnSpPr>
            <a:endCxn id="10" idx="0"/>
          </p:cNvCxnSpPr>
          <p:nvPr/>
        </p:nvCxnSpPr>
        <p:spPr>
          <a:xfrm>
            <a:off x="8316275" y="3094127"/>
            <a:ext cx="579580" cy="905027"/>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flipH="1">
            <a:off x="8901831" y="3009372"/>
            <a:ext cx="204162" cy="1011781"/>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cxnSpLocks/>
            <a:stCxn id="31" idx="2"/>
            <a:endCxn id="36" idx="0"/>
          </p:cNvCxnSpPr>
          <p:nvPr/>
        </p:nvCxnSpPr>
        <p:spPr>
          <a:xfrm flipH="1">
            <a:off x="10039206" y="3059629"/>
            <a:ext cx="597768" cy="934975"/>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a:cxnSpLocks/>
            <a:stCxn id="32" idx="2"/>
          </p:cNvCxnSpPr>
          <p:nvPr/>
        </p:nvCxnSpPr>
        <p:spPr>
          <a:xfrm flipH="1">
            <a:off x="11182559" y="3059629"/>
            <a:ext cx="289702" cy="926199"/>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5740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ea typeface="黑体" panose="02010609060101010101" pitchFamily="49" charset="-122"/>
              </a:rPr>
              <a:t>虚拟化系统资源管理</a:t>
            </a:r>
            <a:r>
              <a:rPr lang="en-US" altLang="zh-CN" sz="4800" b="1" dirty="0">
                <a:solidFill>
                  <a:srgbClr val="3E2BFF"/>
                </a:solidFill>
                <a:ea typeface="黑体" panose="02010609060101010101" pitchFamily="49" charset="-122"/>
              </a:rPr>
              <a:t>—</a:t>
            </a:r>
            <a:r>
              <a:rPr lang="zh-CN" altLang="en-US" sz="4800" b="1" dirty="0">
                <a:solidFill>
                  <a:srgbClr val="3E2BFF"/>
                </a:solidFill>
                <a:ea typeface="黑体" panose="02010609060101010101" pitchFamily="49" charset="-122"/>
              </a:rPr>
              <a:t>虚拟</a:t>
            </a:r>
            <a:r>
              <a:rPr lang="en-US" altLang="zh-CN" sz="4800" b="1" dirty="0">
                <a:solidFill>
                  <a:srgbClr val="3E2BFF"/>
                </a:solidFill>
                <a:ea typeface="黑体" panose="02010609060101010101" pitchFamily="49" charset="-122"/>
              </a:rPr>
              <a:t>CPU</a:t>
            </a:r>
            <a:r>
              <a:rPr lang="zh-CN" altLang="en-US" sz="4800" b="1" dirty="0">
                <a:solidFill>
                  <a:srgbClr val="3E2BFF"/>
                </a:solidFill>
                <a:ea typeface="黑体" panose="02010609060101010101" pitchFamily="49" charset="-122"/>
              </a:rPr>
              <a:t>调度（续）</a:t>
            </a:r>
          </a:p>
        </p:txBody>
      </p:sp>
      <p:sp>
        <p:nvSpPr>
          <p:cNvPr id="4" name="内容占位符 3">
            <a:extLst>
              <a:ext uri="{FF2B5EF4-FFF2-40B4-BE49-F238E27FC236}">
                <a16:creationId xmlns:a16="http://schemas.microsoft.com/office/drawing/2014/main" id="{EE7D6E23-F79D-7C4F-A245-5B1B14097D4D}"/>
              </a:ext>
            </a:extLst>
          </p:cNvPr>
          <p:cNvSpPr>
            <a:spLocks noGrp="1"/>
          </p:cNvSpPr>
          <p:nvPr>
            <p:ph idx="1"/>
          </p:nvPr>
        </p:nvSpPr>
        <p:spPr>
          <a:xfrm>
            <a:off x="100361" y="1104987"/>
            <a:ext cx="11920653" cy="3943062"/>
          </a:xfrm>
        </p:spPr>
        <p:txBody>
          <a:bodyPr/>
          <a:lstStyle/>
          <a:p>
            <a:pPr marL="342900" indent="-342900">
              <a:lnSpc>
                <a:spcPct val="114000"/>
              </a:lnSpc>
              <a:buFont typeface="Arial" panose="020B0604020202020204" pitchFamily="34" charset="0"/>
              <a:buChar char="•"/>
            </a:pPr>
            <a:r>
              <a:rPr lang="zh-CN" altLang="en-US" sz="2800" dirty="0">
                <a:ea typeface="黑体" panose="02010609060101010101" pitchFamily="49" charset="-122"/>
              </a:rPr>
              <a:t>调度算法示例：</a:t>
            </a:r>
            <a:r>
              <a:rPr lang="en-US" altLang="zh-CN" sz="2800" dirty="0">
                <a:ea typeface="黑体" panose="02010609060101010101" pitchFamily="49" charset="-122"/>
              </a:rPr>
              <a:t>credit</a:t>
            </a:r>
            <a:r>
              <a:rPr lang="zh-CN" altLang="en-US" sz="2800" dirty="0">
                <a:ea typeface="黑体" panose="02010609060101010101" pitchFamily="49" charset="-122"/>
              </a:rPr>
              <a:t>调度算法</a:t>
            </a:r>
            <a:endParaRPr lang="en-US" altLang="zh-CN" sz="2800" dirty="0">
              <a:ea typeface="黑体" panose="02010609060101010101" pitchFamily="49" charset="-122"/>
            </a:endParaRPr>
          </a:p>
          <a:p>
            <a:pPr marL="800100" lvl="1" indent="-342900">
              <a:lnSpc>
                <a:spcPct val="114000"/>
              </a:lnSpc>
              <a:buFontTx/>
              <a:buChar char="-"/>
            </a:pPr>
            <a:r>
              <a:rPr lang="zh-CN" altLang="en-US" sz="2400" dirty="0">
                <a:ea typeface="黑体" panose="02010609060101010101" pitchFamily="49" charset="-122"/>
              </a:rPr>
              <a:t>每个物理</a:t>
            </a:r>
            <a:r>
              <a:rPr lang="en-US" altLang="zh-CN" sz="2400" dirty="0">
                <a:ea typeface="黑体" panose="02010609060101010101" pitchFamily="49" charset="-122"/>
              </a:rPr>
              <a:t>CPU</a:t>
            </a:r>
            <a:r>
              <a:rPr lang="zh-CN" altLang="en-US" sz="2400" dirty="0">
                <a:ea typeface="黑体" panose="02010609060101010101" pitchFamily="49" charset="-122"/>
              </a:rPr>
              <a:t>下都有一个</a:t>
            </a:r>
            <a:r>
              <a:rPr lang="en-US" altLang="zh-CN" sz="2400" dirty="0">
                <a:ea typeface="黑体" panose="02010609060101010101" pitchFamily="49" charset="-122"/>
              </a:rPr>
              <a:t>VCPU</a:t>
            </a:r>
            <a:r>
              <a:rPr lang="zh-CN" altLang="en-US" sz="2400" dirty="0">
                <a:ea typeface="黑体" panose="02010609060101010101" pitchFamily="49" charset="-122"/>
              </a:rPr>
              <a:t>的队列</a:t>
            </a:r>
            <a:endParaRPr lang="en-US" altLang="zh-CN" sz="2400" dirty="0">
              <a:ea typeface="黑体" panose="02010609060101010101" pitchFamily="49" charset="-122"/>
            </a:endParaRPr>
          </a:p>
          <a:p>
            <a:pPr marL="800100" lvl="1" indent="-342900">
              <a:lnSpc>
                <a:spcPct val="114000"/>
              </a:lnSpc>
              <a:buFontTx/>
              <a:buChar char="-"/>
            </a:pPr>
            <a:r>
              <a:rPr lang="zh-CN" altLang="en-US" sz="2400" dirty="0">
                <a:ea typeface="黑体" panose="02010609060101010101" pitchFamily="49" charset="-122"/>
              </a:rPr>
              <a:t>每个运行队列中的</a:t>
            </a:r>
            <a:r>
              <a:rPr lang="en-US" altLang="zh-CN" sz="2400" dirty="0">
                <a:ea typeface="黑体" panose="02010609060101010101" pitchFamily="49" charset="-122"/>
              </a:rPr>
              <a:t>VCPU</a:t>
            </a:r>
            <a:r>
              <a:rPr lang="zh-CN" altLang="en-US" sz="2400" dirty="0">
                <a:ea typeface="黑体" panose="02010609060101010101" pitchFamily="49" charset="-122"/>
              </a:rPr>
              <a:t>都有一个表示优先级的</a:t>
            </a:r>
            <a:r>
              <a:rPr lang="en-US" altLang="zh-CN" sz="2400" dirty="0">
                <a:ea typeface="黑体" panose="02010609060101010101" pitchFamily="49" charset="-122"/>
              </a:rPr>
              <a:t>credit</a:t>
            </a:r>
            <a:r>
              <a:rPr lang="zh-CN" altLang="en-US" sz="2400" dirty="0">
                <a:ea typeface="黑体" panose="02010609060101010101" pitchFamily="49" charset="-122"/>
              </a:rPr>
              <a:t>值</a:t>
            </a:r>
            <a:endParaRPr lang="en-US" altLang="zh-CN" sz="2400" dirty="0">
              <a:ea typeface="黑体" panose="02010609060101010101" pitchFamily="49" charset="-122"/>
            </a:endParaRPr>
          </a:p>
          <a:p>
            <a:pPr marL="800100" lvl="1" indent="-342900">
              <a:lnSpc>
                <a:spcPct val="114000"/>
              </a:lnSpc>
              <a:buFontTx/>
              <a:buChar char="-"/>
            </a:pPr>
            <a:r>
              <a:rPr lang="en-US" altLang="zh-CN" sz="2400" dirty="0">
                <a:ea typeface="黑体" panose="02010609060101010101" pitchFamily="49" charset="-122"/>
              </a:rPr>
              <a:t>CPU</a:t>
            </a:r>
            <a:r>
              <a:rPr lang="zh-CN" altLang="en-US" sz="2400" dirty="0">
                <a:ea typeface="黑体" panose="02010609060101010101" pitchFamily="49" charset="-122"/>
              </a:rPr>
              <a:t>调度的是最先入队的处于</a:t>
            </a:r>
            <a:r>
              <a:rPr lang="en-US" altLang="zh-CN" sz="2400" dirty="0">
                <a:ea typeface="黑体" panose="02010609060101010101" pitchFamily="49" charset="-122"/>
              </a:rPr>
              <a:t>under</a:t>
            </a:r>
            <a:r>
              <a:rPr lang="zh-CN" altLang="en-US" sz="2400" dirty="0">
                <a:ea typeface="黑体" panose="02010609060101010101" pitchFamily="49" charset="-122"/>
              </a:rPr>
              <a:t>状态下的</a:t>
            </a:r>
            <a:r>
              <a:rPr lang="en-US" altLang="zh-CN" sz="2400" dirty="0">
                <a:ea typeface="黑体" panose="02010609060101010101" pitchFamily="49" charset="-122"/>
              </a:rPr>
              <a:t>VCPU</a:t>
            </a:r>
          </a:p>
          <a:p>
            <a:pPr marL="800100" lvl="1" indent="-342900">
              <a:lnSpc>
                <a:spcPct val="114000"/>
              </a:lnSpc>
              <a:buFontTx/>
              <a:buChar char="-"/>
            </a:pPr>
            <a:r>
              <a:rPr lang="zh-CN" altLang="en-US" sz="2400" dirty="0">
                <a:ea typeface="黑体" panose="02010609060101010101" pitchFamily="49" charset="-122"/>
              </a:rPr>
              <a:t>每</a:t>
            </a:r>
            <a:r>
              <a:rPr lang="en-US" altLang="zh-CN" sz="2400" dirty="0">
                <a:ea typeface="黑体" panose="02010609060101010101" pitchFamily="49" charset="-122"/>
              </a:rPr>
              <a:t>10msec </a:t>
            </a:r>
            <a:r>
              <a:rPr lang="zh-CN" altLang="en-US" sz="2400" dirty="0">
                <a:ea typeface="黑体" panose="02010609060101010101" pitchFamily="49" charset="-122"/>
              </a:rPr>
              <a:t>为一个时间片进行一次中断</a:t>
            </a:r>
            <a:endParaRPr lang="en-US" altLang="zh-CN" sz="2400" dirty="0">
              <a:ea typeface="黑体" panose="02010609060101010101" pitchFamily="49" charset="-122"/>
            </a:endParaRPr>
          </a:p>
          <a:p>
            <a:pPr marL="800100" lvl="1" indent="-342900">
              <a:lnSpc>
                <a:spcPct val="114000"/>
              </a:lnSpc>
              <a:buFontTx/>
              <a:buChar char="-"/>
            </a:pPr>
            <a:r>
              <a:rPr lang="zh-CN" altLang="en-US" sz="2400" dirty="0">
                <a:ea typeface="黑体" panose="02010609060101010101" pitchFamily="49" charset="-122"/>
              </a:rPr>
              <a:t>如果被调度的</a:t>
            </a:r>
            <a:r>
              <a:rPr lang="en-US" altLang="zh-CN" sz="2400" dirty="0">
                <a:ea typeface="黑体" panose="02010609060101010101" pitchFamily="49" charset="-122"/>
              </a:rPr>
              <a:t>VCPU</a:t>
            </a:r>
            <a:r>
              <a:rPr lang="zh-CN" altLang="en-US" sz="2400" dirty="0">
                <a:ea typeface="黑体" panose="02010609060101010101" pitchFamily="49" charset="-122"/>
              </a:rPr>
              <a:t>的</a:t>
            </a:r>
            <a:r>
              <a:rPr lang="en-US" altLang="zh-CN" sz="2400" dirty="0">
                <a:ea typeface="黑体" panose="02010609060101010101" pitchFamily="49" charset="-122"/>
              </a:rPr>
              <a:t>credit</a:t>
            </a:r>
            <a:r>
              <a:rPr lang="zh-CN" altLang="en-US" sz="2400" dirty="0">
                <a:ea typeface="黑体" panose="02010609060101010101" pitchFamily="49" charset="-122"/>
              </a:rPr>
              <a:t>处于</a:t>
            </a:r>
            <a:r>
              <a:rPr lang="en-US" altLang="zh-CN" sz="2400" dirty="0">
                <a:ea typeface="黑体" panose="02010609060101010101" pitchFamily="49" charset="-122"/>
              </a:rPr>
              <a:t>OVER</a:t>
            </a:r>
            <a:r>
              <a:rPr lang="zh-CN" altLang="en-US" sz="2400" dirty="0">
                <a:ea typeface="黑体" panose="02010609060101010101" pitchFamily="49" charset="-122"/>
              </a:rPr>
              <a:t>状态，或者该</a:t>
            </a:r>
            <a:r>
              <a:rPr lang="en-US" altLang="zh-CN" sz="2400" dirty="0">
                <a:ea typeface="黑体" panose="02010609060101010101" pitchFamily="49" charset="-122"/>
              </a:rPr>
              <a:t>VCPU</a:t>
            </a:r>
            <a:r>
              <a:rPr lang="zh-CN" altLang="en-US" sz="2400" dirty="0">
                <a:ea typeface="黑体" panose="02010609060101010101" pitchFamily="49" charset="-122"/>
              </a:rPr>
              <a:t>已被调度了</a:t>
            </a:r>
            <a:r>
              <a:rPr lang="en-US" altLang="zh-CN" sz="2400" dirty="0">
                <a:ea typeface="黑体" panose="02010609060101010101" pitchFamily="49" charset="-122"/>
              </a:rPr>
              <a:t>3</a:t>
            </a:r>
            <a:r>
              <a:rPr lang="zh-CN" altLang="en-US" sz="2400" dirty="0">
                <a:ea typeface="黑体" panose="02010609060101010101" pitchFamily="49" charset="-122"/>
              </a:rPr>
              <a:t>个时间片，那么它将不再被继续调度，重新计算</a:t>
            </a:r>
            <a:r>
              <a:rPr lang="en-US" altLang="zh-CN" sz="2400" dirty="0">
                <a:ea typeface="黑体" panose="02010609060101010101" pitchFamily="49" charset="-122"/>
              </a:rPr>
              <a:t>credit</a:t>
            </a:r>
            <a:r>
              <a:rPr lang="zh-CN" altLang="en-US" sz="2400" dirty="0">
                <a:ea typeface="黑体" panose="02010609060101010101" pitchFamily="49" charset="-122"/>
              </a:rPr>
              <a:t>值，调度后面的处于</a:t>
            </a:r>
            <a:r>
              <a:rPr lang="en-US" altLang="zh-CN" sz="2400" dirty="0">
                <a:ea typeface="黑体" panose="02010609060101010101" pitchFamily="49" charset="-122"/>
              </a:rPr>
              <a:t>under</a:t>
            </a:r>
            <a:r>
              <a:rPr lang="zh-CN" altLang="en-US" sz="2400" dirty="0">
                <a:ea typeface="黑体" panose="02010609060101010101" pitchFamily="49" charset="-122"/>
              </a:rPr>
              <a:t>状态下的第一个</a:t>
            </a:r>
            <a:r>
              <a:rPr lang="en-US" altLang="zh-CN" sz="2400" dirty="0">
                <a:ea typeface="黑体" panose="02010609060101010101" pitchFamily="49" charset="-122"/>
              </a:rPr>
              <a:t>VCPU</a:t>
            </a:r>
          </a:p>
        </p:txBody>
      </p:sp>
      <p:graphicFrame>
        <p:nvGraphicFramePr>
          <p:cNvPr id="14" name="表格 13"/>
          <p:cNvGraphicFramePr>
            <a:graphicFrameLocks noGrp="1"/>
          </p:cNvGraphicFramePr>
          <p:nvPr>
            <p:extLst>
              <p:ext uri="{D42A27DB-BD31-4B8C-83A1-F6EECF244321}">
                <p14:modId xmlns:p14="http://schemas.microsoft.com/office/powerpoint/2010/main" val="839922359"/>
              </p:ext>
            </p:extLst>
          </p:nvPr>
        </p:nvGraphicFramePr>
        <p:xfrm>
          <a:off x="3842319" y="5169564"/>
          <a:ext cx="4784436" cy="370840"/>
        </p:xfrm>
        <a:graphic>
          <a:graphicData uri="http://schemas.openxmlformats.org/drawingml/2006/table">
            <a:tbl>
              <a:tblPr firstRow="1" bandRow="1">
                <a:tableStyleId>{5940675A-B579-460E-94D1-54222C63F5DA}</a:tableStyleId>
              </a:tblPr>
              <a:tblGrid>
                <a:gridCol w="221672">
                  <a:extLst>
                    <a:ext uri="{9D8B030D-6E8A-4147-A177-3AD203B41FA5}">
                      <a16:colId xmlns:a16="http://schemas.microsoft.com/office/drawing/2014/main" val="1365445971"/>
                    </a:ext>
                  </a:extLst>
                </a:gridCol>
                <a:gridCol w="1087582">
                  <a:extLst>
                    <a:ext uri="{9D8B030D-6E8A-4147-A177-3AD203B41FA5}">
                      <a16:colId xmlns:a16="http://schemas.microsoft.com/office/drawing/2014/main" val="3851926996"/>
                    </a:ext>
                  </a:extLst>
                </a:gridCol>
                <a:gridCol w="1087582">
                  <a:extLst>
                    <a:ext uri="{9D8B030D-6E8A-4147-A177-3AD203B41FA5}">
                      <a16:colId xmlns:a16="http://schemas.microsoft.com/office/drawing/2014/main" val="3833629049"/>
                    </a:ext>
                  </a:extLst>
                </a:gridCol>
                <a:gridCol w="1087582">
                  <a:extLst>
                    <a:ext uri="{9D8B030D-6E8A-4147-A177-3AD203B41FA5}">
                      <a16:colId xmlns:a16="http://schemas.microsoft.com/office/drawing/2014/main" val="1099826257"/>
                    </a:ext>
                  </a:extLst>
                </a:gridCol>
                <a:gridCol w="1087582">
                  <a:extLst>
                    <a:ext uri="{9D8B030D-6E8A-4147-A177-3AD203B41FA5}">
                      <a16:colId xmlns:a16="http://schemas.microsoft.com/office/drawing/2014/main" val="992077428"/>
                    </a:ext>
                  </a:extLst>
                </a:gridCol>
                <a:gridCol w="212436">
                  <a:extLst>
                    <a:ext uri="{9D8B030D-6E8A-4147-A177-3AD203B41FA5}">
                      <a16:colId xmlns:a16="http://schemas.microsoft.com/office/drawing/2014/main" val="4006236101"/>
                    </a:ext>
                  </a:extLst>
                </a:gridCol>
              </a:tblGrid>
              <a:tr h="370840">
                <a:tc>
                  <a:txBody>
                    <a:bodyPr/>
                    <a:lstStyle/>
                    <a:p>
                      <a:endParaRPr lang="zh-CN" altLang="en-US" dirty="0"/>
                    </a:p>
                  </a:txBody>
                  <a:tcPr>
                    <a:lnL w="12700" cmpd="sng">
                      <a:noFill/>
                    </a:lnL>
                  </a:tcPr>
                </a:tc>
                <a:tc>
                  <a:txBody>
                    <a:bodyPr/>
                    <a:lstStyle/>
                    <a:p>
                      <a:pPr algn="ctr"/>
                      <a:r>
                        <a:rPr lang="en-US" altLang="zh-CN" dirty="0"/>
                        <a:t>VCPU</a:t>
                      </a:r>
                      <a:r>
                        <a:rPr lang="en-US" altLang="zh-CN" sz="1100" dirty="0"/>
                        <a:t>1x</a:t>
                      </a:r>
                      <a:endParaRPr lang="zh-CN" altLang="en-US" sz="1100" dirty="0"/>
                    </a:p>
                  </a:txBody>
                  <a:tcPr/>
                </a:tc>
                <a:tc>
                  <a:txBody>
                    <a:bodyPr/>
                    <a:lstStyle/>
                    <a:p>
                      <a:pPr algn="ctr"/>
                      <a:r>
                        <a:rPr lang="en-US" altLang="zh-CN" dirty="0"/>
                        <a:t>……</a:t>
                      </a:r>
                      <a:endParaRPr lang="zh-CN" altLang="en-US" dirty="0"/>
                    </a:p>
                  </a:txBody>
                  <a:tcPr/>
                </a:tc>
                <a:tc>
                  <a:txBody>
                    <a:bodyPr/>
                    <a:lstStyle/>
                    <a:p>
                      <a:pPr algn="ctr"/>
                      <a:r>
                        <a:rPr lang="en-US" altLang="zh-CN" dirty="0"/>
                        <a:t>VCPU</a:t>
                      </a:r>
                      <a:r>
                        <a:rPr lang="en-US" altLang="zh-CN" sz="1100" dirty="0"/>
                        <a:t>12</a:t>
                      </a:r>
                      <a:endParaRPr lang="zh-CN" altLang="en-US" sz="1100" dirty="0"/>
                    </a:p>
                  </a:txBody>
                  <a:tcPr/>
                </a:tc>
                <a:tc>
                  <a:txBody>
                    <a:bodyPr/>
                    <a:lstStyle/>
                    <a:p>
                      <a:pPr algn="ctr"/>
                      <a:r>
                        <a:rPr lang="en-US" altLang="zh-CN" dirty="0"/>
                        <a:t>VCPU</a:t>
                      </a:r>
                      <a:r>
                        <a:rPr lang="en-US" altLang="zh-CN" sz="1100" dirty="0"/>
                        <a:t>11</a:t>
                      </a:r>
                      <a:endParaRPr lang="zh-CN" altLang="en-US" sz="1100" dirty="0"/>
                    </a:p>
                  </a:txBody>
                  <a:tcPr/>
                </a:tc>
                <a:tc>
                  <a:txBody>
                    <a:bodyPr/>
                    <a:lstStyle/>
                    <a:p>
                      <a:endParaRPr lang="zh-CN" altLang="en-US"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4128595614"/>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008381605"/>
              </p:ext>
            </p:extLst>
          </p:nvPr>
        </p:nvGraphicFramePr>
        <p:xfrm>
          <a:off x="3851556" y="5658585"/>
          <a:ext cx="4784436" cy="370840"/>
        </p:xfrm>
        <a:graphic>
          <a:graphicData uri="http://schemas.openxmlformats.org/drawingml/2006/table">
            <a:tbl>
              <a:tblPr firstRow="1" bandRow="1">
                <a:tableStyleId>{5940675A-B579-460E-94D1-54222C63F5DA}</a:tableStyleId>
              </a:tblPr>
              <a:tblGrid>
                <a:gridCol w="221672">
                  <a:extLst>
                    <a:ext uri="{9D8B030D-6E8A-4147-A177-3AD203B41FA5}">
                      <a16:colId xmlns:a16="http://schemas.microsoft.com/office/drawing/2014/main" val="1365445971"/>
                    </a:ext>
                  </a:extLst>
                </a:gridCol>
                <a:gridCol w="1087582">
                  <a:extLst>
                    <a:ext uri="{9D8B030D-6E8A-4147-A177-3AD203B41FA5}">
                      <a16:colId xmlns:a16="http://schemas.microsoft.com/office/drawing/2014/main" val="3851926996"/>
                    </a:ext>
                  </a:extLst>
                </a:gridCol>
                <a:gridCol w="1087582">
                  <a:extLst>
                    <a:ext uri="{9D8B030D-6E8A-4147-A177-3AD203B41FA5}">
                      <a16:colId xmlns:a16="http://schemas.microsoft.com/office/drawing/2014/main" val="3833629049"/>
                    </a:ext>
                  </a:extLst>
                </a:gridCol>
                <a:gridCol w="1087582">
                  <a:extLst>
                    <a:ext uri="{9D8B030D-6E8A-4147-A177-3AD203B41FA5}">
                      <a16:colId xmlns:a16="http://schemas.microsoft.com/office/drawing/2014/main" val="1099826257"/>
                    </a:ext>
                  </a:extLst>
                </a:gridCol>
                <a:gridCol w="1087582">
                  <a:extLst>
                    <a:ext uri="{9D8B030D-6E8A-4147-A177-3AD203B41FA5}">
                      <a16:colId xmlns:a16="http://schemas.microsoft.com/office/drawing/2014/main" val="992077428"/>
                    </a:ext>
                  </a:extLst>
                </a:gridCol>
                <a:gridCol w="212436">
                  <a:extLst>
                    <a:ext uri="{9D8B030D-6E8A-4147-A177-3AD203B41FA5}">
                      <a16:colId xmlns:a16="http://schemas.microsoft.com/office/drawing/2014/main" val="4006236101"/>
                    </a:ext>
                  </a:extLst>
                </a:gridCol>
              </a:tblGrid>
              <a:tr h="370840">
                <a:tc>
                  <a:txBody>
                    <a:bodyPr/>
                    <a:lstStyle/>
                    <a:p>
                      <a:endParaRPr lang="zh-CN" altLang="en-US" dirty="0"/>
                    </a:p>
                  </a:txBody>
                  <a:tcPr>
                    <a:lnL w="12700" cmpd="sng">
                      <a:noFill/>
                    </a:lnL>
                  </a:tcPr>
                </a:tc>
                <a:tc>
                  <a:txBody>
                    <a:bodyPr/>
                    <a:lstStyle/>
                    <a:p>
                      <a:pPr algn="ctr"/>
                      <a:r>
                        <a:rPr lang="en-US" altLang="zh-CN" dirty="0"/>
                        <a:t>VCPU</a:t>
                      </a:r>
                      <a:r>
                        <a:rPr lang="en-US" altLang="zh-CN" sz="1100" dirty="0"/>
                        <a:t>2y</a:t>
                      </a:r>
                      <a:endParaRPr lang="zh-CN" altLang="en-US" sz="1100" dirty="0"/>
                    </a:p>
                  </a:txBody>
                  <a:tcPr/>
                </a:tc>
                <a:tc>
                  <a:txBody>
                    <a:bodyPr/>
                    <a:lstStyle/>
                    <a:p>
                      <a:pPr algn="ctr"/>
                      <a:r>
                        <a:rPr lang="en-US" altLang="zh-CN" dirty="0"/>
                        <a:t>……</a:t>
                      </a:r>
                      <a:endParaRPr lang="zh-CN" altLang="en-US" dirty="0"/>
                    </a:p>
                  </a:txBody>
                  <a:tcPr/>
                </a:tc>
                <a:tc>
                  <a:txBody>
                    <a:bodyPr/>
                    <a:lstStyle/>
                    <a:p>
                      <a:pPr algn="ctr"/>
                      <a:r>
                        <a:rPr lang="en-US" altLang="zh-CN" dirty="0"/>
                        <a:t>VCPU</a:t>
                      </a:r>
                      <a:r>
                        <a:rPr lang="en-US" altLang="zh-CN" sz="1100" dirty="0"/>
                        <a:t>22</a:t>
                      </a:r>
                      <a:endParaRPr lang="zh-CN" altLang="en-US" sz="1100" dirty="0"/>
                    </a:p>
                  </a:txBody>
                  <a:tcPr/>
                </a:tc>
                <a:tc>
                  <a:txBody>
                    <a:bodyPr/>
                    <a:lstStyle/>
                    <a:p>
                      <a:pPr algn="ctr"/>
                      <a:r>
                        <a:rPr lang="en-US" altLang="zh-CN" dirty="0"/>
                        <a:t>VCPU</a:t>
                      </a:r>
                      <a:r>
                        <a:rPr lang="en-US" altLang="zh-CN" sz="1100" dirty="0"/>
                        <a:t>21</a:t>
                      </a:r>
                      <a:endParaRPr lang="zh-CN" altLang="en-US" sz="1100" dirty="0"/>
                    </a:p>
                  </a:txBody>
                  <a:tcPr/>
                </a:tc>
                <a:tc>
                  <a:txBody>
                    <a:bodyPr/>
                    <a:lstStyle/>
                    <a:p>
                      <a:endParaRPr lang="zh-CN" altLang="en-US"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4128595614"/>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069655603"/>
              </p:ext>
            </p:extLst>
          </p:nvPr>
        </p:nvGraphicFramePr>
        <p:xfrm>
          <a:off x="3842319" y="6332327"/>
          <a:ext cx="4784436" cy="370840"/>
        </p:xfrm>
        <a:graphic>
          <a:graphicData uri="http://schemas.openxmlformats.org/drawingml/2006/table">
            <a:tbl>
              <a:tblPr firstRow="1" bandRow="1">
                <a:tableStyleId>{5940675A-B579-460E-94D1-54222C63F5DA}</a:tableStyleId>
              </a:tblPr>
              <a:tblGrid>
                <a:gridCol w="221672">
                  <a:extLst>
                    <a:ext uri="{9D8B030D-6E8A-4147-A177-3AD203B41FA5}">
                      <a16:colId xmlns:a16="http://schemas.microsoft.com/office/drawing/2014/main" val="1365445971"/>
                    </a:ext>
                  </a:extLst>
                </a:gridCol>
                <a:gridCol w="1087582">
                  <a:extLst>
                    <a:ext uri="{9D8B030D-6E8A-4147-A177-3AD203B41FA5}">
                      <a16:colId xmlns:a16="http://schemas.microsoft.com/office/drawing/2014/main" val="3851926996"/>
                    </a:ext>
                  </a:extLst>
                </a:gridCol>
                <a:gridCol w="1087582">
                  <a:extLst>
                    <a:ext uri="{9D8B030D-6E8A-4147-A177-3AD203B41FA5}">
                      <a16:colId xmlns:a16="http://schemas.microsoft.com/office/drawing/2014/main" val="3833629049"/>
                    </a:ext>
                  </a:extLst>
                </a:gridCol>
                <a:gridCol w="1087582">
                  <a:extLst>
                    <a:ext uri="{9D8B030D-6E8A-4147-A177-3AD203B41FA5}">
                      <a16:colId xmlns:a16="http://schemas.microsoft.com/office/drawing/2014/main" val="1099826257"/>
                    </a:ext>
                  </a:extLst>
                </a:gridCol>
                <a:gridCol w="1087582">
                  <a:extLst>
                    <a:ext uri="{9D8B030D-6E8A-4147-A177-3AD203B41FA5}">
                      <a16:colId xmlns:a16="http://schemas.microsoft.com/office/drawing/2014/main" val="992077428"/>
                    </a:ext>
                  </a:extLst>
                </a:gridCol>
                <a:gridCol w="212436">
                  <a:extLst>
                    <a:ext uri="{9D8B030D-6E8A-4147-A177-3AD203B41FA5}">
                      <a16:colId xmlns:a16="http://schemas.microsoft.com/office/drawing/2014/main" val="4006236101"/>
                    </a:ext>
                  </a:extLst>
                </a:gridCol>
              </a:tblGrid>
              <a:tr h="370840">
                <a:tc>
                  <a:txBody>
                    <a:bodyPr/>
                    <a:lstStyle/>
                    <a:p>
                      <a:endParaRPr lang="zh-CN" altLang="en-US" dirty="0"/>
                    </a:p>
                  </a:txBody>
                  <a:tcPr>
                    <a:lnL w="12700" cmpd="sng">
                      <a:noFill/>
                    </a:lnL>
                  </a:tcPr>
                </a:tc>
                <a:tc>
                  <a:txBody>
                    <a:bodyPr/>
                    <a:lstStyle/>
                    <a:p>
                      <a:pPr algn="ctr"/>
                      <a:r>
                        <a:rPr lang="en-US" altLang="zh-CN" dirty="0" err="1"/>
                        <a:t>VCPU</a:t>
                      </a:r>
                      <a:r>
                        <a:rPr lang="en-US" altLang="zh-CN" sz="1100" dirty="0" err="1"/>
                        <a:t>nz</a:t>
                      </a:r>
                      <a:endParaRPr lang="zh-CN" altLang="en-US" sz="1100" dirty="0"/>
                    </a:p>
                  </a:txBody>
                  <a:tcPr/>
                </a:tc>
                <a:tc>
                  <a:txBody>
                    <a:bodyPr/>
                    <a:lstStyle/>
                    <a:p>
                      <a:pPr algn="ctr"/>
                      <a:r>
                        <a:rPr lang="en-US" altLang="zh-CN" dirty="0"/>
                        <a:t>……</a:t>
                      </a:r>
                      <a:endParaRPr lang="zh-CN" altLang="en-US" dirty="0"/>
                    </a:p>
                  </a:txBody>
                  <a:tcPr/>
                </a:tc>
                <a:tc>
                  <a:txBody>
                    <a:bodyPr/>
                    <a:lstStyle/>
                    <a:p>
                      <a:pPr algn="ctr"/>
                      <a:r>
                        <a:rPr lang="en-US" altLang="zh-CN" dirty="0"/>
                        <a:t>VCPU</a:t>
                      </a:r>
                      <a:r>
                        <a:rPr lang="en-US" altLang="zh-CN" sz="1100" dirty="0"/>
                        <a:t>n2</a:t>
                      </a:r>
                      <a:endParaRPr lang="zh-CN" altLang="en-US" sz="1100" dirty="0"/>
                    </a:p>
                  </a:txBody>
                  <a:tcPr/>
                </a:tc>
                <a:tc>
                  <a:txBody>
                    <a:bodyPr/>
                    <a:lstStyle/>
                    <a:p>
                      <a:pPr algn="ctr"/>
                      <a:r>
                        <a:rPr lang="en-US" altLang="zh-CN" dirty="0"/>
                        <a:t>VCPU</a:t>
                      </a:r>
                      <a:r>
                        <a:rPr lang="en-US" altLang="zh-CN" sz="1100" dirty="0"/>
                        <a:t>n1</a:t>
                      </a:r>
                      <a:endParaRPr lang="zh-CN" altLang="en-US" sz="1100" dirty="0"/>
                    </a:p>
                  </a:txBody>
                  <a:tcPr/>
                </a:tc>
                <a:tc>
                  <a:txBody>
                    <a:bodyPr/>
                    <a:lstStyle/>
                    <a:p>
                      <a:endParaRPr lang="zh-CN" altLang="en-US"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4128595614"/>
                  </a:ext>
                </a:extLst>
              </a:tr>
            </a:tbl>
          </a:graphicData>
        </a:graphic>
      </p:graphicFrame>
      <p:sp>
        <p:nvSpPr>
          <p:cNvPr id="17" name="圆角矩形 16"/>
          <p:cNvSpPr/>
          <p:nvPr/>
        </p:nvSpPr>
        <p:spPr>
          <a:xfrm>
            <a:off x="9245588" y="5169564"/>
            <a:ext cx="1025237" cy="3708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CPU</a:t>
            </a:r>
            <a:r>
              <a:rPr lang="en-US" altLang="zh-CN" sz="1100" dirty="0"/>
              <a:t>1</a:t>
            </a:r>
            <a:endParaRPr lang="zh-CN" altLang="en-US" sz="1100" dirty="0"/>
          </a:p>
        </p:txBody>
      </p:sp>
      <p:sp>
        <p:nvSpPr>
          <p:cNvPr id="18" name="圆角矩形 17"/>
          <p:cNvSpPr/>
          <p:nvPr/>
        </p:nvSpPr>
        <p:spPr>
          <a:xfrm>
            <a:off x="9245586" y="5658585"/>
            <a:ext cx="1025237" cy="3708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CPU</a:t>
            </a:r>
            <a:r>
              <a:rPr lang="en-US" altLang="zh-CN" sz="1100" dirty="0"/>
              <a:t>2</a:t>
            </a:r>
            <a:endParaRPr lang="zh-CN" altLang="en-US" sz="1100" dirty="0"/>
          </a:p>
        </p:txBody>
      </p:sp>
      <p:sp>
        <p:nvSpPr>
          <p:cNvPr id="19" name="圆角矩形 18"/>
          <p:cNvSpPr/>
          <p:nvPr/>
        </p:nvSpPr>
        <p:spPr>
          <a:xfrm>
            <a:off x="9245587" y="6332327"/>
            <a:ext cx="1025237" cy="3708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CPU</a:t>
            </a:r>
            <a:r>
              <a:rPr lang="en-US" altLang="zh-CN" sz="1100" dirty="0" err="1"/>
              <a:t>n</a:t>
            </a:r>
            <a:endParaRPr lang="zh-CN" altLang="en-US" sz="1100" dirty="0"/>
          </a:p>
        </p:txBody>
      </p:sp>
      <p:sp>
        <p:nvSpPr>
          <p:cNvPr id="20" name="文本框 19"/>
          <p:cNvSpPr txBox="1"/>
          <p:nvPr/>
        </p:nvSpPr>
        <p:spPr>
          <a:xfrm>
            <a:off x="9527371" y="6073871"/>
            <a:ext cx="461665" cy="406322"/>
          </a:xfrm>
          <a:prstGeom prst="rect">
            <a:avLst/>
          </a:prstGeom>
          <a:noFill/>
        </p:spPr>
        <p:txBody>
          <a:bodyPr vert="eaVert" wrap="square" rtlCol="0">
            <a:spAutoFit/>
          </a:bodyPr>
          <a:lstStyle/>
          <a:p>
            <a:r>
              <a:rPr lang="en-US" altLang="zh-CN" b="1" dirty="0"/>
              <a:t>…</a:t>
            </a:r>
            <a:endParaRPr lang="zh-CN" altLang="en-US" b="1" dirty="0"/>
          </a:p>
        </p:txBody>
      </p:sp>
      <p:sp>
        <p:nvSpPr>
          <p:cNvPr id="21" name="文本框 20"/>
          <p:cNvSpPr txBox="1"/>
          <p:nvPr/>
        </p:nvSpPr>
        <p:spPr>
          <a:xfrm>
            <a:off x="6012941" y="6060017"/>
            <a:ext cx="461665" cy="406322"/>
          </a:xfrm>
          <a:prstGeom prst="rect">
            <a:avLst/>
          </a:prstGeom>
          <a:noFill/>
        </p:spPr>
        <p:txBody>
          <a:bodyPr vert="eaVert" wrap="square" rtlCol="0">
            <a:spAutoFit/>
          </a:bodyPr>
          <a:lstStyle/>
          <a:p>
            <a:r>
              <a:rPr lang="en-US" altLang="zh-CN" b="1" dirty="0"/>
              <a:t>…</a:t>
            </a:r>
            <a:endParaRPr lang="zh-CN" altLang="en-US" b="1" dirty="0"/>
          </a:p>
        </p:txBody>
      </p:sp>
      <p:cxnSp>
        <p:nvCxnSpPr>
          <p:cNvPr id="23" name="直接箭头连接符 22"/>
          <p:cNvCxnSpPr/>
          <p:nvPr/>
        </p:nvCxnSpPr>
        <p:spPr>
          <a:xfrm>
            <a:off x="8635992" y="5354984"/>
            <a:ext cx="51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8635992" y="5844005"/>
            <a:ext cx="51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8645227" y="6517747"/>
            <a:ext cx="51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流程图: 接点 25"/>
          <p:cNvSpPr/>
          <p:nvPr/>
        </p:nvSpPr>
        <p:spPr>
          <a:xfrm>
            <a:off x="2477619" y="5480327"/>
            <a:ext cx="965113" cy="94471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SimHei" panose="02010609060101010101" pitchFamily="49" charset="-122"/>
                <a:ea typeface="SimHei" panose="02010609060101010101" pitchFamily="49" charset="-122"/>
              </a:rPr>
              <a:t>调度</a:t>
            </a:r>
          </a:p>
        </p:txBody>
      </p:sp>
      <p:sp>
        <p:nvSpPr>
          <p:cNvPr id="45" name="任意多边形 44"/>
          <p:cNvSpPr/>
          <p:nvPr/>
        </p:nvSpPr>
        <p:spPr>
          <a:xfrm>
            <a:off x="2669168" y="5364298"/>
            <a:ext cx="1055348" cy="1182255"/>
          </a:xfrm>
          <a:custGeom>
            <a:avLst/>
            <a:gdLst>
              <a:gd name="connsiteX0" fmla="*/ 877596 w 933014"/>
              <a:gd name="connsiteY0" fmla="*/ 0 h 1182255"/>
              <a:gd name="connsiteX1" fmla="*/ 141 w 933014"/>
              <a:gd name="connsiteY1" fmla="*/ 563419 h 1182255"/>
              <a:gd name="connsiteX2" fmla="*/ 933014 w 933014"/>
              <a:gd name="connsiteY2" fmla="*/ 1182255 h 1182255"/>
            </a:gdLst>
            <a:ahLst/>
            <a:cxnLst>
              <a:cxn ang="0">
                <a:pos x="connsiteX0" y="connsiteY0"/>
              </a:cxn>
              <a:cxn ang="0">
                <a:pos x="connsiteX1" y="connsiteY1"/>
              </a:cxn>
              <a:cxn ang="0">
                <a:pos x="connsiteX2" y="connsiteY2"/>
              </a:cxn>
            </a:cxnLst>
            <a:rect l="l" t="t" r="r" b="b"/>
            <a:pathLst>
              <a:path w="933014" h="1182255">
                <a:moveTo>
                  <a:pt x="877596" y="0"/>
                </a:moveTo>
                <a:cubicBezTo>
                  <a:pt x="434250" y="183188"/>
                  <a:pt x="-9095" y="366377"/>
                  <a:pt x="141" y="563419"/>
                </a:cubicBezTo>
                <a:cubicBezTo>
                  <a:pt x="9377" y="760461"/>
                  <a:pt x="471195" y="971358"/>
                  <a:pt x="933014" y="1182255"/>
                </a:cubicBezTo>
              </a:path>
            </a:pathLst>
          </a:custGeom>
          <a:ln>
            <a:prstDash val="sysDash"/>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任意多边形 45"/>
          <p:cNvSpPr/>
          <p:nvPr/>
        </p:nvSpPr>
        <p:spPr>
          <a:xfrm>
            <a:off x="3442732" y="5480326"/>
            <a:ext cx="374139" cy="363679"/>
          </a:xfrm>
          <a:custGeom>
            <a:avLst/>
            <a:gdLst>
              <a:gd name="connsiteX0" fmla="*/ 877596 w 933014"/>
              <a:gd name="connsiteY0" fmla="*/ 0 h 1182255"/>
              <a:gd name="connsiteX1" fmla="*/ 141 w 933014"/>
              <a:gd name="connsiteY1" fmla="*/ 563419 h 1182255"/>
              <a:gd name="connsiteX2" fmla="*/ 933014 w 933014"/>
              <a:gd name="connsiteY2" fmla="*/ 1182255 h 1182255"/>
            </a:gdLst>
            <a:ahLst/>
            <a:cxnLst>
              <a:cxn ang="0">
                <a:pos x="connsiteX0" y="connsiteY0"/>
              </a:cxn>
              <a:cxn ang="0">
                <a:pos x="connsiteX1" y="connsiteY1"/>
              </a:cxn>
              <a:cxn ang="0">
                <a:pos x="connsiteX2" y="connsiteY2"/>
              </a:cxn>
            </a:cxnLst>
            <a:rect l="l" t="t" r="r" b="b"/>
            <a:pathLst>
              <a:path w="933014" h="1182255">
                <a:moveTo>
                  <a:pt x="877596" y="0"/>
                </a:moveTo>
                <a:cubicBezTo>
                  <a:pt x="434250" y="183188"/>
                  <a:pt x="-9095" y="366377"/>
                  <a:pt x="141" y="563419"/>
                </a:cubicBezTo>
                <a:cubicBezTo>
                  <a:pt x="9377" y="760461"/>
                  <a:pt x="471195" y="971358"/>
                  <a:pt x="933014" y="1182255"/>
                </a:cubicBezTo>
              </a:path>
            </a:pathLst>
          </a:custGeom>
          <a:ln>
            <a:prstDash val="sysDash"/>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7" name="任意多边形 46"/>
          <p:cNvSpPr/>
          <p:nvPr/>
        </p:nvSpPr>
        <p:spPr>
          <a:xfrm>
            <a:off x="3383307" y="5943468"/>
            <a:ext cx="400634" cy="481569"/>
          </a:xfrm>
          <a:custGeom>
            <a:avLst/>
            <a:gdLst>
              <a:gd name="connsiteX0" fmla="*/ 877596 w 933014"/>
              <a:gd name="connsiteY0" fmla="*/ 0 h 1182255"/>
              <a:gd name="connsiteX1" fmla="*/ 141 w 933014"/>
              <a:gd name="connsiteY1" fmla="*/ 563419 h 1182255"/>
              <a:gd name="connsiteX2" fmla="*/ 933014 w 933014"/>
              <a:gd name="connsiteY2" fmla="*/ 1182255 h 1182255"/>
            </a:gdLst>
            <a:ahLst/>
            <a:cxnLst>
              <a:cxn ang="0">
                <a:pos x="connsiteX0" y="connsiteY0"/>
              </a:cxn>
              <a:cxn ang="0">
                <a:pos x="connsiteX1" y="connsiteY1"/>
              </a:cxn>
              <a:cxn ang="0">
                <a:pos x="connsiteX2" y="connsiteY2"/>
              </a:cxn>
            </a:cxnLst>
            <a:rect l="l" t="t" r="r" b="b"/>
            <a:pathLst>
              <a:path w="933014" h="1182255">
                <a:moveTo>
                  <a:pt x="877596" y="0"/>
                </a:moveTo>
                <a:cubicBezTo>
                  <a:pt x="434250" y="183188"/>
                  <a:pt x="-9095" y="366377"/>
                  <a:pt x="141" y="563419"/>
                </a:cubicBezTo>
                <a:cubicBezTo>
                  <a:pt x="9377" y="760461"/>
                  <a:pt x="471195" y="971358"/>
                  <a:pt x="933014" y="1182255"/>
                </a:cubicBezTo>
              </a:path>
            </a:pathLst>
          </a:custGeom>
          <a:ln>
            <a:prstDash val="sysDash"/>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2593535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latin typeface="黑体" panose="02010609060101010101" pitchFamily="49" charset="-122"/>
                <a:ea typeface="黑体" panose="02010609060101010101" pitchFamily="49" charset="-122"/>
              </a:rPr>
              <a:t>虚拟化系统资源管理</a:t>
            </a:r>
            <a:r>
              <a:rPr lang="en-US" altLang="zh-CN" sz="4800" b="1" dirty="0">
                <a:solidFill>
                  <a:srgbClr val="3E2BFF"/>
                </a:solidFill>
                <a:latin typeface="黑体" panose="02010609060101010101" pitchFamily="49" charset="-122"/>
                <a:ea typeface="黑体" panose="02010609060101010101" pitchFamily="49" charset="-122"/>
              </a:rPr>
              <a:t>—</a:t>
            </a:r>
            <a:r>
              <a:rPr lang="zh-CN" altLang="en-US" sz="4800" b="1" dirty="0">
                <a:solidFill>
                  <a:srgbClr val="3E2BFF"/>
                </a:solidFill>
                <a:latin typeface="黑体" panose="02010609060101010101" pitchFamily="49" charset="-122"/>
                <a:ea typeface="黑体" panose="02010609060101010101" pitchFamily="49" charset="-122"/>
              </a:rPr>
              <a:t>虚拟内存调度</a:t>
            </a:r>
          </a:p>
        </p:txBody>
      </p:sp>
      <p:sp>
        <p:nvSpPr>
          <p:cNvPr id="5" name="内容占位符 4">
            <a:extLst>
              <a:ext uri="{FF2B5EF4-FFF2-40B4-BE49-F238E27FC236}">
                <a16:creationId xmlns:a16="http://schemas.microsoft.com/office/drawing/2014/main" id="{19A87B12-266B-7249-9BEB-99017FAE8509}"/>
              </a:ext>
            </a:extLst>
          </p:cNvPr>
          <p:cNvSpPr>
            <a:spLocks noGrp="1"/>
          </p:cNvSpPr>
          <p:nvPr>
            <p:ph idx="1"/>
          </p:nvPr>
        </p:nvSpPr>
        <p:spPr>
          <a:xfrm>
            <a:off x="230457" y="1166018"/>
            <a:ext cx="11860877" cy="5600744"/>
          </a:xfrm>
        </p:spPr>
        <p:txBody>
          <a:bodyPr/>
          <a:lstStyle/>
          <a:p>
            <a:pPr marL="342900" indent="-342900">
              <a:lnSpc>
                <a:spcPct val="114000"/>
              </a:lnSpc>
              <a:buFont typeface="Arial" panose="020B0604020202020204" pitchFamily="34" charset="0"/>
              <a:buChar char="•"/>
            </a:pPr>
            <a:r>
              <a:rPr lang="en-US" altLang="zh-CN" sz="2800" dirty="0">
                <a:ea typeface="黑体" panose="02010609060101010101" pitchFamily="49" charset="-122"/>
              </a:rPr>
              <a:t>balloon</a:t>
            </a:r>
            <a:r>
              <a:rPr lang="zh-CN" altLang="en-US" sz="2800" dirty="0">
                <a:ea typeface="黑体" panose="02010609060101010101" pitchFamily="49" charset="-122"/>
              </a:rPr>
              <a:t>技术：为虚拟机灵活分配内存，提高内存资源利用率</a:t>
            </a:r>
            <a:endParaRPr lang="en-US" altLang="zh-CN" sz="2800" dirty="0">
              <a:ea typeface="黑体" panose="02010609060101010101" pitchFamily="49" charset="-122"/>
            </a:endParaRPr>
          </a:p>
          <a:p>
            <a:pPr marL="800100" lvl="1" indent="-342900">
              <a:lnSpc>
                <a:spcPct val="114000"/>
              </a:lnSpc>
              <a:buFontTx/>
              <a:buChar char="-"/>
            </a:pPr>
            <a:r>
              <a:rPr lang="en-US" altLang="zh-CN" sz="2400" dirty="0">
                <a:ea typeface="黑体" panose="02010609060101010101" pitchFamily="49" charset="-122"/>
              </a:rPr>
              <a:t>VMM</a:t>
            </a:r>
            <a:r>
              <a:rPr lang="zh-CN" altLang="en-US" sz="2400" dirty="0">
                <a:ea typeface="黑体" panose="02010609060101010101" pitchFamily="49" charset="-122"/>
              </a:rPr>
              <a:t>发送请求到客户机操作系统中的</a:t>
            </a:r>
            <a:r>
              <a:rPr lang="en-US" altLang="zh-CN" sz="2400" dirty="0" err="1">
                <a:ea typeface="黑体" panose="02010609060101010101" pitchFamily="49" charset="-122"/>
              </a:rPr>
              <a:t>virtio_balloon</a:t>
            </a:r>
            <a:r>
              <a:rPr lang="zh-CN" altLang="en-US" sz="2400" dirty="0">
                <a:ea typeface="黑体" panose="02010609060101010101" pitchFamily="49" charset="-122"/>
              </a:rPr>
              <a:t>驱动，让其归还一定数量的内存给</a:t>
            </a:r>
            <a:r>
              <a:rPr lang="en-US" altLang="zh-CN" sz="2400" dirty="0">
                <a:ea typeface="黑体" panose="02010609060101010101" pitchFamily="49" charset="-122"/>
              </a:rPr>
              <a:t>VMM</a:t>
            </a:r>
          </a:p>
          <a:p>
            <a:pPr marL="800100" lvl="1" indent="-342900">
              <a:lnSpc>
                <a:spcPct val="114000"/>
              </a:lnSpc>
              <a:buFontTx/>
              <a:buChar char="-"/>
            </a:pPr>
            <a:r>
              <a:rPr lang="en-US" altLang="zh-CN" sz="2400" dirty="0" err="1">
                <a:ea typeface="黑体" panose="02010609060101010101" pitchFamily="49" charset="-122"/>
              </a:rPr>
              <a:t>virtio_balloon</a:t>
            </a:r>
            <a:r>
              <a:rPr lang="zh-CN" altLang="en-US" sz="2400" dirty="0">
                <a:ea typeface="黑体" panose="02010609060101010101" pitchFamily="49" charset="-122"/>
              </a:rPr>
              <a:t>驱动尽可能多地提供内存使客户</a:t>
            </a:r>
            <a:br>
              <a:rPr lang="en-US" altLang="zh-CN" sz="2400" dirty="0">
                <a:ea typeface="黑体" panose="02010609060101010101" pitchFamily="49" charset="-122"/>
              </a:rPr>
            </a:br>
            <a:r>
              <a:rPr lang="zh-CN" altLang="en-US" sz="2400" dirty="0">
                <a:ea typeface="黑体" panose="02010609060101010101" pitchFamily="49" charset="-122"/>
              </a:rPr>
              <a:t>机的内存气球膨胀，气球中的内存就不能被</a:t>
            </a:r>
            <a:br>
              <a:rPr lang="en-US" altLang="zh-CN" sz="2400" dirty="0">
                <a:ea typeface="黑体" panose="02010609060101010101" pitchFamily="49" charset="-122"/>
              </a:rPr>
            </a:br>
            <a:r>
              <a:rPr lang="zh-CN" altLang="en-US" sz="2400" dirty="0">
                <a:ea typeface="黑体" panose="02010609060101010101" pitchFamily="49" charset="-122"/>
              </a:rPr>
              <a:t>客户机访问</a:t>
            </a:r>
            <a:endParaRPr lang="en-US" altLang="zh-CN" sz="2400" dirty="0">
              <a:ea typeface="黑体" panose="02010609060101010101" pitchFamily="49" charset="-122"/>
            </a:endParaRPr>
          </a:p>
          <a:p>
            <a:pPr marL="800100" lvl="1" indent="-342900">
              <a:lnSpc>
                <a:spcPct val="114000"/>
              </a:lnSpc>
              <a:buFontTx/>
              <a:buChar char="-"/>
            </a:pPr>
            <a:r>
              <a:rPr lang="zh-CN" altLang="en-US" sz="2400" dirty="0">
                <a:ea typeface="黑体" panose="02010609060101010101" pitchFamily="49" charset="-122"/>
              </a:rPr>
              <a:t>客户机操作系统归还气球中的内存给</a:t>
            </a:r>
            <a:r>
              <a:rPr lang="en-US" altLang="zh-CN" sz="2400" dirty="0">
                <a:ea typeface="黑体" panose="02010609060101010101" pitchFamily="49" charset="-122"/>
              </a:rPr>
              <a:t>VMM</a:t>
            </a:r>
          </a:p>
          <a:p>
            <a:pPr marL="800100" lvl="1" indent="-342900">
              <a:lnSpc>
                <a:spcPct val="114000"/>
              </a:lnSpc>
              <a:buFontTx/>
              <a:buChar char="-"/>
            </a:pPr>
            <a:r>
              <a:rPr lang="en-US" altLang="zh-CN" sz="2400" dirty="0">
                <a:ea typeface="黑体" panose="02010609060101010101" pitchFamily="49" charset="-122"/>
              </a:rPr>
              <a:t>VMM</a:t>
            </a:r>
            <a:r>
              <a:rPr lang="zh-CN" altLang="en-US" sz="2400" dirty="0">
                <a:ea typeface="黑体" panose="02010609060101010101" pitchFamily="49" charset="-122"/>
              </a:rPr>
              <a:t>可以将从气球中得来的内存分配到任何</a:t>
            </a:r>
            <a:br>
              <a:rPr lang="en-US" altLang="zh-CN" sz="2400" dirty="0">
                <a:ea typeface="黑体" panose="02010609060101010101" pitchFamily="49" charset="-122"/>
              </a:rPr>
            </a:br>
            <a:r>
              <a:rPr lang="zh-CN" altLang="en-US" sz="2400" dirty="0">
                <a:ea typeface="黑体" panose="02010609060101010101" pitchFamily="49" charset="-122"/>
              </a:rPr>
              <a:t>需要的地方</a:t>
            </a:r>
            <a:endParaRPr lang="en-US" altLang="zh-CN" sz="2400" dirty="0">
              <a:ea typeface="黑体" panose="02010609060101010101" pitchFamily="49" charset="-122"/>
            </a:endParaRPr>
          </a:p>
          <a:p>
            <a:pPr marL="800100" lvl="1" indent="-342900">
              <a:lnSpc>
                <a:spcPct val="114000"/>
              </a:lnSpc>
              <a:buFontTx/>
              <a:buChar char="-"/>
            </a:pPr>
            <a:r>
              <a:rPr lang="zh-CN" altLang="en-US" sz="2400" dirty="0">
                <a:ea typeface="黑体" panose="02010609060101010101" pitchFamily="49" charset="-122"/>
              </a:rPr>
              <a:t>如果从气球中得来的内存没有处于使用中，</a:t>
            </a:r>
            <a:br>
              <a:rPr lang="en-US" altLang="zh-CN" sz="2400" dirty="0">
                <a:ea typeface="黑体" panose="02010609060101010101" pitchFamily="49" charset="-122"/>
              </a:rPr>
            </a:br>
            <a:r>
              <a:rPr lang="en-US" altLang="zh-CN" sz="2400" dirty="0">
                <a:ea typeface="黑体" panose="02010609060101010101" pitchFamily="49" charset="-122"/>
              </a:rPr>
              <a:t>VMM</a:t>
            </a:r>
            <a:r>
              <a:rPr lang="zh-CN" altLang="en-US" sz="2400" dirty="0">
                <a:ea typeface="黑体" panose="02010609060101010101" pitchFamily="49" charset="-122"/>
              </a:rPr>
              <a:t>也可以将内存返还到客户机中，即压缩</a:t>
            </a:r>
            <a:br>
              <a:rPr lang="en-US" altLang="zh-CN" sz="2400" dirty="0">
                <a:ea typeface="黑体" panose="02010609060101010101" pitchFamily="49" charset="-122"/>
              </a:rPr>
            </a:br>
            <a:r>
              <a:rPr lang="zh-CN" altLang="en-US" sz="2400" dirty="0">
                <a:ea typeface="黑体" panose="02010609060101010101" pitchFamily="49" charset="-122"/>
              </a:rPr>
              <a:t>气球的过程</a:t>
            </a:r>
            <a:endParaRPr lang="en-US" altLang="zh-CN" sz="2400" dirty="0">
              <a:ea typeface="黑体" panose="02010609060101010101" pitchFamily="49" charset="-122"/>
            </a:endParaRPr>
          </a:p>
          <a:p>
            <a:endParaRPr kumimoji="1" lang="zh-CN" altLang="en-US" sz="2800" dirty="0"/>
          </a:p>
        </p:txBody>
      </p:sp>
      <p:pic>
        <p:nvPicPr>
          <p:cNvPr id="4" name="图片 3"/>
          <p:cNvPicPr>
            <a:picLocks noChangeAspect="1"/>
          </p:cNvPicPr>
          <p:nvPr/>
        </p:nvPicPr>
        <p:blipFill>
          <a:blip r:embed="rId2"/>
          <a:stretch>
            <a:fillRect/>
          </a:stretch>
        </p:blipFill>
        <p:spPr>
          <a:xfrm>
            <a:off x="7335270" y="2476811"/>
            <a:ext cx="4756065" cy="3888509"/>
          </a:xfrm>
          <a:prstGeom prst="rect">
            <a:avLst/>
          </a:prstGeom>
        </p:spPr>
      </p:pic>
    </p:spTree>
    <p:extLst>
      <p:ext uri="{BB962C8B-B14F-4D97-AF65-F5344CB8AC3E}">
        <p14:creationId xmlns:p14="http://schemas.microsoft.com/office/powerpoint/2010/main" val="3923151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solidFill>
                  <a:srgbClr val="3E2BFF"/>
                </a:solidFill>
                <a:ea typeface="黑体" panose="02010609060101010101" pitchFamily="49" charset="-122"/>
              </a:rPr>
              <a:t>虚拟化系统资源管理</a:t>
            </a:r>
            <a:r>
              <a:rPr lang="en-US" altLang="zh-CN" sz="4800" b="1" dirty="0">
                <a:solidFill>
                  <a:srgbClr val="3E2BFF"/>
                </a:solidFill>
                <a:ea typeface="黑体" panose="02010609060101010101" pitchFamily="49" charset="-122"/>
              </a:rPr>
              <a:t>—</a:t>
            </a:r>
            <a:r>
              <a:rPr lang="zh-CN" altLang="en-US" sz="4800" b="1" dirty="0">
                <a:solidFill>
                  <a:srgbClr val="3E2BFF"/>
                </a:solidFill>
                <a:ea typeface="黑体" panose="02010609060101010101" pitchFamily="49" charset="-122"/>
              </a:rPr>
              <a:t>虚拟</a:t>
            </a:r>
            <a:r>
              <a:rPr lang="en-US" altLang="zh-CN" sz="4800" b="1" dirty="0">
                <a:solidFill>
                  <a:srgbClr val="3E2BFF"/>
                </a:solidFill>
                <a:ea typeface="黑体" panose="02010609060101010101" pitchFamily="49" charset="-122"/>
              </a:rPr>
              <a:t>I/O</a:t>
            </a:r>
            <a:r>
              <a:rPr lang="zh-CN" altLang="en-US" sz="4800" b="1" dirty="0">
                <a:solidFill>
                  <a:srgbClr val="3E2BFF"/>
                </a:solidFill>
                <a:ea typeface="黑体" panose="02010609060101010101" pitchFamily="49" charset="-122"/>
              </a:rPr>
              <a:t>调度</a:t>
            </a:r>
          </a:p>
        </p:txBody>
      </p:sp>
      <p:sp>
        <p:nvSpPr>
          <p:cNvPr id="6" name="内容占位符 5">
            <a:extLst>
              <a:ext uri="{FF2B5EF4-FFF2-40B4-BE49-F238E27FC236}">
                <a16:creationId xmlns:a16="http://schemas.microsoft.com/office/drawing/2014/main" id="{BB7B3F40-610C-3F41-A705-0B7C4EEF89E8}"/>
              </a:ext>
            </a:extLst>
          </p:cNvPr>
          <p:cNvSpPr>
            <a:spLocks noGrp="1"/>
          </p:cNvSpPr>
          <p:nvPr>
            <p:ph idx="1"/>
          </p:nvPr>
        </p:nvSpPr>
        <p:spPr>
          <a:xfrm>
            <a:off x="170872" y="1171599"/>
            <a:ext cx="11894748" cy="3071308"/>
          </a:xfrm>
        </p:spPr>
        <p:txBody>
          <a:bodyPr/>
          <a:lstStyle/>
          <a:p>
            <a:pPr marL="342900" indent="-342900">
              <a:lnSpc>
                <a:spcPct val="114000"/>
              </a:lnSpc>
              <a:buFont typeface="Arial" panose="020B0604020202020204" pitchFamily="34" charset="0"/>
              <a:buChar char="•"/>
            </a:pPr>
            <a:r>
              <a:rPr lang="en-US" altLang="zh-CN" sz="3200" dirty="0">
                <a:ea typeface="黑体" panose="02010609060101010101" pitchFamily="49" charset="-122"/>
              </a:rPr>
              <a:t>I/O</a:t>
            </a:r>
            <a:r>
              <a:rPr lang="zh-CN" altLang="en-US" sz="3200" dirty="0">
                <a:ea typeface="黑体" panose="02010609060101010101" pitchFamily="49" charset="-122"/>
              </a:rPr>
              <a:t>透传技术</a:t>
            </a:r>
            <a:endParaRPr lang="en-US" altLang="zh-CN" sz="3200" dirty="0">
              <a:ea typeface="黑体" panose="02010609060101010101" pitchFamily="49" charset="-122"/>
            </a:endParaRPr>
          </a:p>
          <a:p>
            <a:pPr marL="800100" lvl="1" indent="-342900">
              <a:lnSpc>
                <a:spcPct val="114000"/>
              </a:lnSpc>
              <a:buFontTx/>
              <a:buChar char="-"/>
            </a:pPr>
            <a:r>
              <a:rPr lang="zh-CN" altLang="en-US" sz="2800" dirty="0">
                <a:ea typeface="黑体" panose="02010609060101010101" pitchFamily="49" charset="-122"/>
              </a:rPr>
              <a:t>为提高</a:t>
            </a:r>
            <a:r>
              <a:rPr lang="en-US" altLang="zh-CN" sz="2800" dirty="0">
                <a:ea typeface="黑体" panose="02010609060101010101" pitchFamily="49" charset="-122"/>
              </a:rPr>
              <a:t>I/O</a:t>
            </a:r>
            <a:r>
              <a:rPr lang="zh-CN" altLang="en-US" sz="2800" dirty="0">
                <a:ea typeface="黑体" panose="02010609060101010101" pitchFamily="49" charset="-122"/>
              </a:rPr>
              <a:t>访问性能而提出</a:t>
            </a:r>
            <a:endParaRPr lang="en-US" altLang="zh-CN" sz="2800" dirty="0">
              <a:ea typeface="黑体" panose="02010609060101010101" pitchFamily="49" charset="-122"/>
            </a:endParaRPr>
          </a:p>
          <a:p>
            <a:pPr marL="800100" lvl="1" indent="-342900">
              <a:lnSpc>
                <a:spcPct val="114000"/>
              </a:lnSpc>
              <a:buFontTx/>
              <a:buChar char="-"/>
            </a:pPr>
            <a:r>
              <a:rPr lang="zh-CN" altLang="en-US" sz="2800" dirty="0">
                <a:ea typeface="黑体" panose="02010609060101010101" pitchFamily="49" charset="-122"/>
              </a:rPr>
              <a:t>通过硬件的辅助可以让虚拟机直接访问物理设备</a:t>
            </a:r>
            <a:endParaRPr lang="en-US" altLang="zh-CN" sz="2800" dirty="0">
              <a:ea typeface="黑体" panose="02010609060101010101" pitchFamily="49" charset="-122"/>
            </a:endParaRPr>
          </a:p>
          <a:p>
            <a:pPr marL="800100" lvl="1" indent="-342900">
              <a:lnSpc>
                <a:spcPct val="114000"/>
              </a:lnSpc>
              <a:buFontTx/>
              <a:buChar char="-"/>
            </a:pPr>
            <a:r>
              <a:rPr lang="en-US" altLang="zh-CN" sz="2800" dirty="0">
                <a:ea typeface="黑体" panose="02010609060101010101" pitchFamily="49" charset="-122"/>
              </a:rPr>
              <a:t>IOMMU</a:t>
            </a:r>
            <a:r>
              <a:rPr lang="zh-CN" altLang="en-US" sz="2800" dirty="0">
                <a:ea typeface="黑体" panose="02010609060101010101" pitchFamily="49" charset="-122"/>
              </a:rPr>
              <a:t>用来隔离虚拟机对内存资源访问</a:t>
            </a:r>
            <a:endParaRPr lang="en-US" altLang="zh-CN" sz="2800" dirty="0">
              <a:ea typeface="黑体" panose="02010609060101010101" pitchFamily="49" charset="-122"/>
            </a:endParaRPr>
          </a:p>
          <a:p>
            <a:pPr marL="800100" lvl="1" indent="-342900">
              <a:lnSpc>
                <a:spcPct val="114000"/>
              </a:lnSpc>
              <a:buFontTx/>
              <a:buChar char="-"/>
            </a:pPr>
            <a:r>
              <a:rPr lang="zh-CN" altLang="en-US" sz="2800" dirty="0">
                <a:ea typeface="黑体" panose="02010609060101010101" pitchFamily="49" charset="-122"/>
              </a:rPr>
              <a:t>需要硬件支持才能完成</a:t>
            </a:r>
          </a:p>
        </p:txBody>
      </p:sp>
      <p:grpSp>
        <p:nvGrpSpPr>
          <p:cNvPr id="8" name="组合 7">
            <a:extLst>
              <a:ext uri="{FF2B5EF4-FFF2-40B4-BE49-F238E27FC236}">
                <a16:creationId xmlns:a16="http://schemas.microsoft.com/office/drawing/2014/main" id="{49136169-484B-0D45-9392-438989C8CC9C}"/>
              </a:ext>
            </a:extLst>
          </p:cNvPr>
          <p:cNvGrpSpPr/>
          <p:nvPr/>
        </p:nvGrpSpPr>
        <p:grpSpPr>
          <a:xfrm>
            <a:off x="5613793" y="3642619"/>
            <a:ext cx="4433455" cy="3071308"/>
            <a:chOff x="3796145" y="3676073"/>
            <a:chExt cx="3633636" cy="2419927"/>
          </a:xfrm>
        </p:grpSpPr>
        <p:grpSp>
          <p:nvGrpSpPr>
            <p:cNvPr id="7" name="组合 6"/>
            <p:cNvGrpSpPr/>
            <p:nvPr/>
          </p:nvGrpSpPr>
          <p:grpSpPr>
            <a:xfrm>
              <a:off x="3796145" y="3676073"/>
              <a:ext cx="1025239" cy="932872"/>
              <a:chOff x="3796145" y="3676073"/>
              <a:chExt cx="1025239" cy="932872"/>
            </a:xfrm>
          </p:grpSpPr>
          <p:sp>
            <p:nvSpPr>
              <p:cNvPr id="4" name="圆角矩形 3"/>
              <p:cNvSpPr/>
              <p:nvPr/>
            </p:nvSpPr>
            <p:spPr>
              <a:xfrm>
                <a:off x="3796145" y="3676073"/>
                <a:ext cx="1025239" cy="93287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a:ea typeface="SimHei" panose="02010609060101010101" pitchFamily="49" charset="-122"/>
                  </a:rPr>
                  <a:t>Guest</a:t>
                </a:r>
              </a:p>
              <a:p>
                <a:pPr algn="ctr"/>
                <a:endParaRPr lang="en-US" altLang="zh-CN" sz="2400" dirty="0">
                  <a:ea typeface="SimHei" panose="02010609060101010101" pitchFamily="49" charset="-122"/>
                </a:endParaRPr>
              </a:p>
              <a:p>
                <a:pPr algn="ctr"/>
                <a:endParaRPr lang="zh-CN" altLang="en-US" sz="2400" dirty="0">
                  <a:ea typeface="SimHei" panose="02010609060101010101" pitchFamily="49" charset="-122"/>
                </a:endParaRPr>
              </a:p>
            </p:txBody>
          </p:sp>
          <p:sp>
            <p:nvSpPr>
              <p:cNvPr id="5" name="矩形 4"/>
              <p:cNvSpPr/>
              <p:nvPr/>
            </p:nvSpPr>
            <p:spPr>
              <a:xfrm>
                <a:off x="3849174" y="4052118"/>
                <a:ext cx="919179" cy="4401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ea typeface="SimHei" panose="02010609060101010101" pitchFamily="49" charset="-122"/>
                  </a:rPr>
                  <a:t>设备驱动</a:t>
                </a:r>
              </a:p>
            </p:txBody>
          </p:sp>
        </p:grpSp>
        <p:sp>
          <p:nvSpPr>
            <p:cNvPr id="9" name="圆角矩形 8"/>
            <p:cNvSpPr/>
            <p:nvPr/>
          </p:nvSpPr>
          <p:spPr>
            <a:xfrm>
              <a:off x="5097358" y="3676073"/>
              <a:ext cx="1025239" cy="93287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a:ea typeface="SimHei" panose="02010609060101010101" pitchFamily="49" charset="-122"/>
                </a:rPr>
                <a:t>Guest</a:t>
              </a:r>
            </a:p>
            <a:p>
              <a:pPr algn="ctr"/>
              <a:endParaRPr lang="en-US" altLang="zh-CN" sz="2400" dirty="0">
                <a:ea typeface="SimHei" panose="02010609060101010101" pitchFamily="49" charset="-122"/>
              </a:endParaRPr>
            </a:p>
            <a:p>
              <a:pPr algn="ctr"/>
              <a:endParaRPr lang="zh-CN" altLang="en-US" sz="2400" dirty="0">
                <a:ea typeface="SimHei" panose="02010609060101010101" pitchFamily="49" charset="-122"/>
              </a:endParaRPr>
            </a:p>
          </p:txBody>
        </p:sp>
        <p:sp>
          <p:nvSpPr>
            <p:cNvPr id="10" name="矩形 9"/>
            <p:cNvSpPr/>
            <p:nvPr/>
          </p:nvSpPr>
          <p:spPr>
            <a:xfrm>
              <a:off x="5150387" y="4052118"/>
              <a:ext cx="919179" cy="4401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ea typeface="SimHei" panose="02010609060101010101" pitchFamily="49" charset="-122"/>
                </a:rPr>
                <a:t>设备驱动</a:t>
              </a:r>
            </a:p>
          </p:txBody>
        </p:sp>
        <p:grpSp>
          <p:nvGrpSpPr>
            <p:cNvPr id="11" name="组合 10"/>
            <p:cNvGrpSpPr/>
            <p:nvPr/>
          </p:nvGrpSpPr>
          <p:grpSpPr>
            <a:xfrm>
              <a:off x="6404542" y="3680691"/>
              <a:ext cx="1025239" cy="932872"/>
              <a:chOff x="3796145" y="3676073"/>
              <a:chExt cx="1025239" cy="932872"/>
            </a:xfrm>
          </p:grpSpPr>
          <p:sp>
            <p:nvSpPr>
              <p:cNvPr id="12" name="圆角矩形 11"/>
              <p:cNvSpPr/>
              <p:nvPr/>
            </p:nvSpPr>
            <p:spPr>
              <a:xfrm>
                <a:off x="3796145" y="3676073"/>
                <a:ext cx="1025239" cy="93287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a:ea typeface="SimHei" panose="02010609060101010101" pitchFamily="49" charset="-122"/>
                  </a:rPr>
                  <a:t>Guest</a:t>
                </a:r>
              </a:p>
              <a:p>
                <a:pPr algn="ctr"/>
                <a:endParaRPr lang="en-US" altLang="zh-CN" sz="2400" dirty="0">
                  <a:ea typeface="SimHei" panose="02010609060101010101" pitchFamily="49" charset="-122"/>
                </a:endParaRPr>
              </a:p>
              <a:p>
                <a:pPr algn="ctr"/>
                <a:endParaRPr lang="zh-CN" altLang="en-US" sz="2400" dirty="0">
                  <a:ea typeface="SimHei" panose="02010609060101010101" pitchFamily="49" charset="-122"/>
                </a:endParaRPr>
              </a:p>
            </p:txBody>
          </p:sp>
          <p:sp>
            <p:nvSpPr>
              <p:cNvPr id="13" name="矩形 12"/>
              <p:cNvSpPr/>
              <p:nvPr/>
            </p:nvSpPr>
            <p:spPr>
              <a:xfrm>
                <a:off x="3849174" y="4052118"/>
                <a:ext cx="919179" cy="4401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ea typeface="SimHei" panose="02010609060101010101" pitchFamily="49" charset="-122"/>
                  </a:rPr>
                  <a:t>设备驱动</a:t>
                </a:r>
              </a:p>
            </p:txBody>
          </p:sp>
        </p:grpSp>
        <p:sp>
          <p:nvSpPr>
            <p:cNvPr id="14" name="圆角矩形 13"/>
            <p:cNvSpPr/>
            <p:nvPr/>
          </p:nvSpPr>
          <p:spPr>
            <a:xfrm>
              <a:off x="3796145" y="4761346"/>
              <a:ext cx="3633636" cy="70658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r"/>
              <a:endParaRPr lang="en-US" altLang="zh-CN" sz="2400" dirty="0">
                <a:ea typeface="SimHei" panose="02010609060101010101" pitchFamily="49" charset="-122"/>
              </a:endParaRPr>
            </a:p>
            <a:p>
              <a:pPr algn="r"/>
              <a:endParaRPr lang="en-US" altLang="zh-CN" sz="2400" dirty="0">
                <a:ea typeface="SimHei" panose="02010609060101010101" pitchFamily="49" charset="-122"/>
              </a:endParaRPr>
            </a:p>
            <a:p>
              <a:pPr algn="r"/>
              <a:r>
                <a:rPr lang="en-US" altLang="zh-CN" sz="1400" dirty="0">
                  <a:ea typeface="SimHei" panose="02010609060101010101" pitchFamily="49" charset="-122"/>
                </a:rPr>
                <a:t> VMM</a:t>
              </a:r>
            </a:p>
          </p:txBody>
        </p:sp>
        <p:sp>
          <p:nvSpPr>
            <p:cNvPr id="17" name="矩形 16"/>
            <p:cNvSpPr/>
            <p:nvPr/>
          </p:nvSpPr>
          <p:spPr>
            <a:xfrm>
              <a:off x="4064000" y="4868334"/>
              <a:ext cx="3186545" cy="350211"/>
            </a:xfrm>
            <a:prstGeom prst="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400" dirty="0">
                  <a:ea typeface="SimHei" panose="02010609060101010101" pitchFamily="49" charset="-122"/>
                </a:rPr>
                <a:t>              IOMMU</a:t>
              </a:r>
              <a:endParaRPr lang="zh-CN" altLang="en-US" sz="2400" dirty="0">
                <a:ea typeface="SimHei" panose="02010609060101010101" pitchFamily="49" charset="-122"/>
              </a:endParaRPr>
            </a:p>
          </p:txBody>
        </p:sp>
        <p:sp>
          <p:nvSpPr>
            <p:cNvPr id="18" name="圆角矩形 17"/>
            <p:cNvSpPr/>
            <p:nvPr/>
          </p:nvSpPr>
          <p:spPr>
            <a:xfrm>
              <a:off x="3849174" y="5574916"/>
              <a:ext cx="1025239" cy="5210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ea typeface="SimHei" panose="02010609060101010101" pitchFamily="49" charset="-122"/>
                </a:rPr>
                <a:t>物理设备</a:t>
              </a:r>
              <a:r>
                <a:rPr lang="en-US" altLang="zh-CN" sz="1600" dirty="0">
                  <a:ea typeface="SimHei" panose="02010609060101010101" pitchFamily="49" charset="-122"/>
                </a:rPr>
                <a:t>1</a:t>
              </a:r>
            </a:p>
          </p:txBody>
        </p:sp>
        <p:sp>
          <p:nvSpPr>
            <p:cNvPr id="19" name="圆角矩形 18"/>
            <p:cNvSpPr/>
            <p:nvPr/>
          </p:nvSpPr>
          <p:spPr>
            <a:xfrm>
              <a:off x="5097358" y="5574916"/>
              <a:ext cx="1025239" cy="5210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ea typeface="SimHei" panose="02010609060101010101" pitchFamily="49" charset="-122"/>
                </a:rPr>
                <a:t>物理设备</a:t>
              </a:r>
              <a:r>
                <a:rPr lang="en-US" altLang="zh-CN" sz="1600" dirty="0">
                  <a:ea typeface="SimHei" panose="02010609060101010101" pitchFamily="49" charset="-122"/>
                </a:rPr>
                <a:t>1</a:t>
              </a:r>
            </a:p>
          </p:txBody>
        </p:sp>
        <p:sp>
          <p:nvSpPr>
            <p:cNvPr id="20" name="圆角矩形 19"/>
            <p:cNvSpPr/>
            <p:nvPr/>
          </p:nvSpPr>
          <p:spPr>
            <a:xfrm>
              <a:off x="6403189" y="5574916"/>
              <a:ext cx="1025239" cy="5210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ea typeface="SimHei" panose="02010609060101010101" pitchFamily="49" charset="-122"/>
                </a:rPr>
                <a:t>物理设备</a:t>
              </a:r>
              <a:r>
                <a:rPr lang="en-US" altLang="zh-CN" sz="1600" dirty="0">
                  <a:ea typeface="SimHei" panose="02010609060101010101" pitchFamily="49" charset="-122"/>
                </a:rPr>
                <a:t>1</a:t>
              </a:r>
            </a:p>
          </p:txBody>
        </p:sp>
        <p:sp>
          <p:nvSpPr>
            <p:cNvPr id="21" name="上下箭头 20"/>
            <p:cNvSpPr/>
            <p:nvPr/>
          </p:nvSpPr>
          <p:spPr>
            <a:xfrm>
              <a:off x="4211783" y="4496907"/>
              <a:ext cx="142700" cy="107800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ea typeface="SimHei" panose="02010609060101010101" pitchFamily="49" charset="-122"/>
              </a:endParaRPr>
            </a:p>
          </p:txBody>
        </p:sp>
        <p:sp>
          <p:nvSpPr>
            <p:cNvPr id="22" name="上下箭头 21"/>
            <p:cNvSpPr/>
            <p:nvPr/>
          </p:nvSpPr>
          <p:spPr>
            <a:xfrm>
              <a:off x="5514572" y="4504434"/>
              <a:ext cx="142700" cy="107800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ea typeface="SimHei" panose="02010609060101010101" pitchFamily="49" charset="-122"/>
              </a:endParaRPr>
            </a:p>
          </p:txBody>
        </p:sp>
        <p:sp>
          <p:nvSpPr>
            <p:cNvPr id="23" name="上下箭头 22"/>
            <p:cNvSpPr/>
            <p:nvPr/>
          </p:nvSpPr>
          <p:spPr>
            <a:xfrm>
              <a:off x="6832683" y="4492289"/>
              <a:ext cx="142700" cy="1078009"/>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ea typeface="SimHei" panose="02010609060101010101" pitchFamily="49" charset="-122"/>
              </a:endParaRPr>
            </a:p>
          </p:txBody>
        </p:sp>
      </p:grpSp>
    </p:spTree>
    <p:extLst>
      <p:ext uri="{BB962C8B-B14F-4D97-AF65-F5344CB8AC3E}">
        <p14:creationId xmlns:p14="http://schemas.microsoft.com/office/powerpoint/2010/main" val="454911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虚拟化</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08155" y="1166019"/>
            <a:ext cx="11835161" cy="3606704"/>
          </a:xfrm>
        </p:spPr>
        <p:txBody>
          <a:bodyPr/>
          <a:lstStyle/>
          <a:p>
            <a:r>
              <a:rPr kumimoji="1" lang="zh-CN" altLang="en-US" sz="3200" dirty="0">
                <a:latin typeface="SimHei" panose="02010609060101010101" pitchFamily="49" charset="-122"/>
                <a:ea typeface="SimHei" panose="02010609060101010101" pitchFamily="49" charset="-122"/>
              </a:rPr>
              <a:t>什么是虚拟化？</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虚拟化的发展历史</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虚拟化的好处</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000000"/>
                </a:solidFill>
                <a:latin typeface="SimHei" panose="02010609060101010101" pitchFamily="49" charset="-122"/>
                <a:ea typeface="SimHei" panose="02010609060101010101" pitchFamily="49" charset="-122"/>
              </a:rPr>
              <a:t>虚拟化的不同类型及实现</a:t>
            </a:r>
            <a:endParaRPr kumimoji="1" lang="en-US" altLang="zh-CN" sz="3200" dirty="0">
              <a:solidFill>
                <a:srgbClr val="00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虚拟化资源管理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虚拟化案例</a:t>
            </a:r>
            <a:endParaRPr kumimoji="1" lang="en-US" altLang="zh-CN" sz="32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70799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F099090-2E1B-9841-9349-8555F19C9EBE}"/>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Xen</a:t>
            </a:r>
          </a:p>
        </p:txBody>
      </p:sp>
      <p:sp>
        <p:nvSpPr>
          <p:cNvPr id="23556" name="Content Placeholder 2">
            <a:extLst>
              <a:ext uri="{FF2B5EF4-FFF2-40B4-BE49-F238E27FC236}">
                <a16:creationId xmlns:a16="http://schemas.microsoft.com/office/drawing/2014/main" id="{7358D4E6-EE79-FB4D-8363-45A05A2A1F85}"/>
              </a:ext>
            </a:extLst>
          </p:cNvPr>
          <p:cNvSpPr>
            <a:spLocks noGrp="1" noChangeArrowheads="1"/>
          </p:cNvSpPr>
          <p:nvPr>
            <p:ph idx="1"/>
          </p:nvPr>
        </p:nvSpPr>
        <p:spPr>
          <a:xfrm>
            <a:off x="174702" y="1166019"/>
            <a:ext cx="12017297" cy="1953836"/>
          </a:xfrm>
        </p:spPr>
        <p:txBody>
          <a:bodyPr/>
          <a:lstStyle/>
          <a:p>
            <a:r>
              <a:rPr lang="en-US" altLang="zh-CN" sz="2800" dirty="0">
                <a:ea typeface="黑体" panose="02010609060101010101" pitchFamily="49" charset="-122"/>
                <a:cs typeface="MS PGothic" panose="020B0600070205080204" pitchFamily="34" charset="-128"/>
              </a:rPr>
              <a:t>Xen</a:t>
            </a:r>
            <a:r>
              <a:rPr lang="zh-CN" altLang="en-US" sz="2800" dirty="0">
                <a:ea typeface="黑体" panose="02010609060101010101" pitchFamily="49" charset="-122"/>
                <a:cs typeface="MS PGothic" panose="020B0600070205080204" pitchFamily="34" charset="-128"/>
              </a:rPr>
              <a:t>是一款开源的虚拟机监视器，直接在硬件上运行，控制硬件设备并管理其它虚拟机。这类</a:t>
            </a:r>
            <a:r>
              <a:rPr lang="en-US" altLang="zh-CN" sz="2800" dirty="0">
                <a:ea typeface="黑体" panose="02010609060101010101" pitchFamily="49" charset="-122"/>
                <a:cs typeface="MS PGothic" panose="020B0600070205080204" pitchFamily="34" charset="-128"/>
              </a:rPr>
              <a:t>hypervisor</a:t>
            </a:r>
            <a:r>
              <a:rPr lang="zh-CN" altLang="en-US" sz="2800" dirty="0">
                <a:ea typeface="黑体" panose="02010609060101010101" pitchFamily="49" charset="-122"/>
                <a:cs typeface="MS PGothic" panose="020B0600070205080204" pitchFamily="34" charset="-128"/>
              </a:rPr>
              <a:t>又被称为</a:t>
            </a:r>
            <a:r>
              <a:rPr lang="en-US" altLang="zh-CN" sz="2800" dirty="0">
                <a:ea typeface="黑体" panose="02010609060101010101" pitchFamily="49" charset="-122"/>
                <a:cs typeface="MS PGothic" panose="020B0600070205080204" pitchFamily="34" charset="-128"/>
              </a:rPr>
              <a:t>bare-mental hypervisor</a:t>
            </a:r>
          </a:p>
          <a:p>
            <a:r>
              <a:rPr lang="zh-CN" altLang="en-US" sz="2800" dirty="0">
                <a:ea typeface="黑体" panose="02010609060101010101" pitchFamily="49" charset="-122"/>
                <a:cs typeface="MS PGothic" panose="020B0600070205080204" pitchFamily="34" charset="-128"/>
              </a:rPr>
              <a:t>在</a:t>
            </a:r>
            <a:r>
              <a:rPr lang="en-US" altLang="zh-CN" sz="2800" dirty="0">
                <a:ea typeface="黑体" panose="02010609060101010101" pitchFamily="49" charset="-122"/>
                <a:cs typeface="MS PGothic" panose="020B0600070205080204" pitchFamily="34" charset="-128"/>
              </a:rPr>
              <a:t>Xen</a:t>
            </a:r>
            <a:r>
              <a:rPr lang="zh-CN" altLang="en-US" sz="2800" dirty="0">
                <a:ea typeface="黑体" panose="02010609060101010101" pitchFamily="49" charset="-122"/>
                <a:cs typeface="MS PGothic" panose="020B0600070205080204" pitchFamily="34" charset="-128"/>
              </a:rPr>
              <a:t>中，虚拟机被称为</a:t>
            </a:r>
            <a:r>
              <a:rPr lang="en-US" altLang="zh-CN" sz="2800" dirty="0">
                <a:ea typeface="黑体" panose="02010609060101010101" pitchFamily="49" charset="-122"/>
                <a:cs typeface="MS PGothic" panose="020B0600070205080204" pitchFamily="34" charset="-128"/>
              </a:rPr>
              <a:t>Domain</a:t>
            </a:r>
            <a:r>
              <a:rPr lang="zh-CN" altLang="en-US" sz="2800" dirty="0">
                <a:ea typeface="黑体" panose="02010609060101010101" pitchFamily="49" charset="-122"/>
                <a:cs typeface="MS PGothic" panose="020B0600070205080204" pitchFamily="34" charset="-128"/>
              </a:rPr>
              <a:t>或</a:t>
            </a:r>
            <a:r>
              <a:rPr lang="en-US" altLang="zh-CN" sz="2800" dirty="0">
                <a:ea typeface="黑体" panose="02010609060101010101" pitchFamily="49" charset="-122"/>
                <a:cs typeface="MS PGothic" panose="020B0600070205080204" pitchFamily="34" charset="-128"/>
              </a:rPr>
              <a:t>Guest</a:t>
            </a:r>
            <a:r>
              <a:rPr lang="zh-CN" altLang="en-US" sz="2800" dirty="0">
                <a:ea typeface="黑体" panose="02010609060101010101" pitchFamily="49" charset="-122"/>
                <a:cs typeface="MS PGothic" panose="020B0600070205080204" pitchFamily="34" charset="-128"/>
              </a:rPr>
              <a:t>。</a:t>
            </a:r>
            <a:r>
              <a:rPr lang="en-US" altLang="zh-CN" sz="2800" dirty="0">
                <a:ea typeface="黑体" panose="02010609060101010101" pitchFamily="49" charset="-122"/>
                <a:cs typeface="MS PGothic" panose="020B0600070205080204" pitchFamily="34" charset="-128"/>
              </a:rPr>
              <a:t>Domain 0</a:t>
            </a:r>
            <a:r>
              <a:rPr lang="zh-CN" altLang="en-US" sz="2800" dirty="0">
                <a:ea typeface="黑体" panose="02010609060101010101" pitchFamily="49" charset="-122"/>
                <a:cs typeface="MS PGothic" panose="020B0600070205080204" pitchFamily="34" charset="-128"/>
              </a:rPr>
              <a:t>很特殊，它包含所有的设备驱动与</a:t>
            </a:r>
            <a:r>
              <a:rPr lang="en-US" altLang="zh-CN" sz="2800" dirty="0">
                <a:ea typeface="黑体" panose="02010609060101010101" pitchFamily="49" charset="-122"/>
                <a:cs typeface="MS PGothic" panose="020B0600070205080204" pitchFamily="34" charset="-128"/>
              </a:rPr>
              <a:t>Xen</a:t>
            </a:r>
            <a:r>
              <a:rPr lang="zh-CN" altLang="en-US" sz="2800" dirty="0">
                <a:ea typeface="黑体" panose="02010609060101010101" pitchFamily="49" charset="-122"/>
                <a:cs typeface="MS PGothic" panose="020B0600070205080204" pitchFamily="34" charset="-128"/>
              </a:rPr>
              <a:t>的管理服务</a:t>
            </a:r>
            <a:endParaRPr lang="en-US" altLang="zh-CN" sz="2800" dirty="0">
              <a:ea typeface="黑体" panose="02010609060101010101" pitchFamily="49" charset="-122"/>
              <a:cs typeface="MS PGothic" panose="020B0600070205080204" pitchFamily="34" charset="-128"/>
            </a:endParaRPr>
          </a:p>
        </p:txBody>
      </p:sp>
      <p:sp>
        <p:nvSpPr>
          <p:cNvPr id="23557" name="AutoShape 2">
            <a:extLst>
              <a:ext uri="{FF2B5EF4-FFF2-40B4-BE49-F238E27FC236}">
                <a16:creationId xmlns:a16="http://schemas.microsoft.com/office/drawing/2014/main" id="{7C04EAD3-F196-B14D-8615-41EBE95EBDF6}"/>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3558" name="AutoShape 9">
            <a:extLst>
              <a:ext uri="{FF2B5EF4-FFF2-40B4-BE49-F238E27FC236}">
                <a16:creationId xmlns:a16="http://schemas.microsoft.com/office/drawing/2014/main" id="{8909026E-1758-7B47-BE68-BA9DD88FC178}"/>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3559" name="AutoShape 11" descr="Screenshot: QEMU running the ReactOS operating system on Linux.">
            <a:extLst>
              <a:ext uri="{FF2B5EF4-FFF2-40B4-BE49-F238E27FC236}">
                <a16:creationId xmlns:a16="http://schemas.microsoft.com/office/drawing/2014/main" id="{45B8ED8F-6217-F543-8860-90F61EDC50F2}"/>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3560" name="AutoShape 9">
            <a:extLst>
              <a:ext uri="{FF2B5EF4-FFF2-40B4-BE49-F238E27FC236}">
                <a16:creationId xmlns:a16="http://schemas.microsoft.com/office/drawing/2014/main" id="{1561604C-0A98-7E49-A53E-83149EE7C337}"/>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zh-CN" altLang="zh-CN"/>
          </a:p>
        </p:txBody>
      </p:sp>
      <p:grpSp>
        <p:nvGrpSpPr>
          <p:cNvPr id="23561" name="Group 4">
            <a:extLst>
              <a:ext uri="{FF2B5EF4-FFF2-40B4-BE49-F238E27FC236}">
                <a16:creationId xmlns:a16="http://schemas.microsoft.com/office/drawing/2014/main" id="{37141287-534B-0346-B1E7-0CC2F2CD8D36}"/>
              </a:ext>
            </a:extLst>
          </p:cNvPr>
          <p:cNvGrpSpPr>
            <a:grpSpLocks/>
          </p:cNvGrpSpPr>
          <p:nvPr/>
        </p:nvGrpSpPr>
        <p:grpSpPr bwMode="auto">
          <a:xfrm>
            <a:off x="3869977" y="3014642"/>
            <a:ext cx="6858000" cy="3811002"/>
            <a:chOff x="3869473" y="2869261"/>
            <a:chExt cx="6858000" cy="3811984"/>
          </a:xfrm>
        </p:grpSpPr>
        <p:pic>
          <p:nvPicPr>
            <p:cNvPr id="23562" name="Picture 2">
              <a:extLst>
                <a:ext uri="{FF2B5EF4-FFF2-40B4-BE49-F238E27FC236}">
                  <a16:creationId xmlns:a16="http://schemas.microsoft.com/office/drawing/2014/main" id="{B3784939-1D54-584F-A9D2-42E703476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473" y="2869261"/>
              <a:ext cx="6858000" cy="343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TextBox 3">
              <a:extLst>
                <a:ext uri="{FF2B5EF4-FFF2-40B4-BE49-F238E27FC236}">
                  <a16:creationId xmlns:a16="http://schemas.microsoft.com/office/drawing/2014/main" id="{42A7D190-A26B-F14B-9D30-FB68419E8869}"/>
                </a:ext>
              </a:extLst>
            </p:cNvPr>
            <p:cNvSpPr txBox="1">
              <a:spLocks noChangeArrowheads="1"/>
            </p:cNvSpPr>
            <p:nvPr/>
          </p:nvSpPr>
          <p:spPr bwMode="auto">
            <a:xfrm>
              <a:off x="5660599" y="6219580"/>
              <a:ext cx="44939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zh-CN" dirty="0">
                  <a:latin typeface="+mn-lt"/>
                  <a:ea typeface="黑体" panose="02010609060101010101" pitchFamily="49" charset="-122"/>
                </a:rPr>
                <a:t>Xen</a:t>
              </a:r>
              <a:r>
                <a:rPr lang="zh-CN" altLang="en-US" dirty="0">
                  <a:latin typeface="+mn-lt"/>
                  <a:ea typeface="黑体" panose="02010609060101010101" pitchFamily="49" charset="-122"/>
                </a:rPr>
                <a:t>的架构</a:t>
              </a:r>
            </a:p>
          </p:txBody>
        </p:sp>
      </p:grpSp>
    </p:spTree>
    <p:extLst>
      <p:ext uri="{BB962C8B-B14F-4D97-AF65-F5344CB8AC3E}">
        <p14:creationId xmlns:p14="http://schemas.microsoft.com/office/powerpoint/2010/main" val="3461510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7F5534C-8891-524B-804D-670B9DD02EB7}"/>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KVM</a:t>
            </a:r>
          </a:p>
        </p:txBody>
      </p:sp>
      <p:sp>
        <p:nvSpPr>
          <p:cNvPr id="24580" name="Content Placeholder 2">
            <a:extLst>
              <a:ext uri="{FF2B5EF4-FFF2-40B4-BE49-F238E27FC236}">
                <a16:creationId xmlns:a16="http://schemas.microsoft.com/office/drawing/2014/main" id="{ACD491A4-1012-8448-810A-2C54D1639B6F}"/>
              </a:ext>
            </a:extLst>
          </p:cNvPr>
          <p:cNvSpPr>
            <a:spLocks noGrp="1" noChangeArrowheads="1"/>
          </p:cNvSpPr>
          <p:nvPr>
            <p:ph idx="1"/>
          </p:nvPr>
        </p:nvSpPr>
        <p:spPr>
          <a:xfrm>
            <a:off x="96644" y="1166018"/>
            <a:ext cx="7402256" cy="5395466"/>
          </a:xfrm>
        </p:spPr>
        <p:txBody>
          <a:bodyPr/>
          <a:lstStyle/>
          <a:p>
            <a:r>
              <a:rPr lang="en-US" altLang="zh-CN" sz="3200" dirty="0">
                <a:ea typeface="黑体" panose="02010609060101010101" pitchFamily="49" charset="-122"/>
                <a:cs typeface="MS PGothic" panose="020B0600070205080204" pitchFamily="34" charset="-128"/>
              </a:rPr>
              <a:t>KVM</a:t>
            </a:r>
            <a:r>
              <a:rPr lang="zh-CN" altLang="en-US" sz="3200" dirty="0">
                <a:ea typeface="黑体" panose="02010609060101010101" pitchFamily="49" charset="-122"/>
                <a:cs typeface="MS PGothic" panose="020B0600070205080204" pitchFamily="34" charset="-128"/>
              </a:rPr>
              <a:t>全称</a:t>
            </a:r>
            <a:r>
              <a:rPr lang="en-US" altLang="zh-CN" sz="3200" dirty="0">
                <a:ea typeface="黑体" panose="02010609060101010101" pitchFamily="49" charset="-122"/>
                <a:cs typeface="MS PGothic" panose="020B0600070205080204" pitchFamily="34" charset="-128"/>
              </a:rPr>
              <a:t>Kernel-based Virtual Machine</a:t>
            </a:r>
            <a:r>
              <a:rPr lang="zh-CN" altLang="en-US" sz="3200" dirty="0">
                <a:ea typeface="黑体" panose="02010609060101010101" pitchFamily="49" charset="-122"/>
                <a:cs typeface="MS PGothic" panose="020B0600070205080204" pitchFamily="34" charset="-128"/>
              </a:rPr>
              <a:t>，依赖于处理器提供的硬件辅助虚拟化指令，是</a:t>
            </a:r>
            <a:r>
              <a:rPr lang="en-US" altLang="zh-CN" sz="3200" dirty="0">
                <a:ea typeface="黑体" panose="02010609060101010101" pitchFamily="49" charset="-122"/>
                <a:cs typeface="MS PGothic" panose="020B0600070205080204" pitchFamily="34" charset="-128"/>
              </a:rPr>
              <a:t>Linux</a:t>
            </a:r>
            <a:r>
              <a:rPr lang="zh-CN" altLang="en-US" sz="3200" dirty="0">
                <a:ea typeface="黑体" panose="02010609060101010101" pitchFamily="49" charset="-122"/>
                <a:cs typeface="MS PGothic" panose="020B0600070205080204" pitchFamily="34" charset="-128"/>
              </a:rPr>
              <a:t>内核的一个模块，可以将</a:t>
            </a:r>
            <a:r>
              <a:rPr lang="en-US" altLang="zh-CN" sz="3200" dirty="0">
                <a:ea typeface="黑体" panose="02010609060101010101" pitchFamily="49" charset="-122"/>
                <a:cs typeface="MS PGothic" panose="020B0600070205080204" pitchFamily="34" charset="-128"/>
              </a:rPr>
              <a:t>Linux</a:t>
            </a:r>
            <a:r>
              <a:rPr lang="zh-CN" altLang="en-US" sz="3200" dirty="0">
                <a:ea typeface="黑体" panose="02010609060101010101" pitchFamily="49" charset="-122"/>
                <a:cs typeface="MS PGothic" panose="020B0600070205080204" pitchFamily="34" charset="-128"/>
              </a:rPr>
              <a:t>系统转换为虚拟机监视器</a:t>
            </a:r>
            <a:endParaRPr lang="en-US" altLang="zh-CN" sz="3200" dirty="0">
              <a:ea typeface="黑体" panose="02010609060101010101" pitchFamily="49" charset="-122"/>
              <a:cs typeface="MS PGothic" panose="020B0600070205080204" pitchFamily="34" charset="-128"/>
            </a:endParaRPr>
          </a:p>
          <a:p>
            <a:r>
              <a:rPr lang="en-US" altLang="zh-CN" sz="3200" dirty="0">
                <a:ea typeface="黑体" panose="02010609060101010101" pitchFamily="49" charset="-122"/>
                <a:cs typeface="MS PGothic" panose="020B0600070205080204" pitchFamily="34" charset="-128"/>
              </a:rPr>
              <a:t>KVM</a:t>
            </a:r>
            <a:r>
              <a:rPr lang="zh-CN" altLang="en-US" sz="3200" dirty="0">
                <a:ea typeface="黑体" panose="02010609060101010101" pitchFamily="49" charset="-122"/>
                <a:cs typeface="MS PGothic" panose="020B0600070205080204" pitchFamily="34" charset="-128"/>
              </a:rPr>
              <a:t>提供了设备抽象，但并不模拟设备。用户态程序可通过</a:t>
            </a:r>
            <a:r>
              <a:rPr lang="en-US" altLang="zh-CN" sz="3200" dirty="0">
                <a:ea typeface="黑体" panose="02010609060101010101" pitchFamily="49" charset="-122"/>
                <a:cs typeface="MS PGothic" panose="020B0600070205080204" pitchFamily="34" charset="-128"/>
              </a:rPr>
              <a:t>KVM</a:t>
            </a:r>
            <a:r>
              <a:rPr lang="zh-CN" altLang="en-US" sz="3200" dirty="0">
                <a:ea typeface="黑体" panose="02010609060101010101" pitchFamily="49" charset="-122"/>
                <a:cs typeface="MS PGothic" panose="020B0600070205080204" pitchFamily="34" charset="-128"/>
              </a:rPr>
              <a:t>暴露的设备</a:t>
            </a:r>
            <a:r>
              <a:rPr lang="en-US" altLang="zh-CN" sz="3200" dirty="0">
                <a:ea typeface="黑体" panose="02010609060101010101" pitchFamily="49" charset="-122"/>
                <a:cs typeface="MS PGothic" panose="020B0600070205080204" pitchFamily="34" charset="-128"/>
              </a:rPr>
              <a:t>/dev/</a:t>
            </a:r>
            <a:r>
              <a:rPr lang="en-US" altLang="zh-CN" sz="3200" dirty="0" err="1">
                <a:ea typeface="黑体" panose="02010609060101010101" pitchFamily="49" charset="-122"/>
                <a:cs typeface="MS PGothic" panose="020B0600070205080204" pitchFamily="34" charset="-128"/>
              </a:rPr>
              <a:t>kvm</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设置虚拟机地址空间</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处理虚拟机发起的</a:t>
            </a:r>
            <a:r>
              <a:rPr lang="en-US" altLang="zh-CN" sz="2800" dirty="0">
                <a:ea typeface="黑体" panose="02010609060101010101" pitchFamily="49" charset="-122"/>
                <a:cs typeface="MS PGothic" panose="020B0600070205080204" pitchFamily="34" charset="-128"/>
              </a:rPr>
              <a:t>IO</a:t>
            </a:r>
          </a:p>
          <a:p>
            <a:pPr lvl="1"/>
            <a:r>
              <a:rPr lang="zh-CN" altLang="en-US" sz="2800" dirty="0">
                <a:ea typeface="黑体" panose="02010609060101010101" pitchFamily="49" charset="-122"/>
                <a:cs typeface="MS PGothic" panose="020B0600070205080204" pitchFamily="34" charset="-128"/>
              </a:rPr>
              <a:t>映射虚拟机的显示至宿主机</a:t>
            </a:r>
            <a:endParaRPr lang="en-US" altLang="zh-CN" sz="2800" dirty="0">
              <a:ea typeface="黑体" panose="02010609060101010101" pitchFamily="49" charset="-122"/>
              <a:cs typeface="MS PGothic" panose="020B0600070205080204" pitchFamily="34" charset="-128"/>
            </a:endParaRPr>
          </a:p>
          <a:p>
            <a:pPr lvl="1"/>
            <a:endParaRPr lang="en-US" altLang="zh-CN" sz="2800" dirty="0">
              <a:ea typeface="黑体" panose="02010609060101010101" pitchFamily="49" charset="-122"/>
              <a:cs typeface="MS PGothic" panose="020B0600070205080204" pitchFamily="34" charset="-128"/>
            </a:endParaRPr>
          </a:p>
        </p:txBody>
      </p:sp>
      <p:sp>
        <p:nvSpPr>
          <p:cNvPr id="24581" name="AutoShape 2">
            <a:extLst>
              <a:ext uri="{FF2B5EF4-FFF2-40B4-BE49-F238E27FC236}">
                <a16:creationId xmlns:a16="http://schemas.microsoft.com/office/drawing/2014/main" id="{5A85CF40-696E-F643-897A-0EDA917115B1}"/>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4582" name="AutoShape 9">
            <a:extLst>
              <a:ext uri="{FF2B5EF4-FFF2-40B4-BE49-F238E27FC236}">
                <a16:creationId xmlns:a16="http://schemas.microsoft.com/office/drawing/2014/main" id="{90ED1AB7-9FA3-9A4C-BEDA-A62B11428BA9}"/>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4583" name="AutoShape 11" descr="Screenshot: QEMU running the ReactOS operating system on Linux.">
            <a:extLst>
              <a:ext uri="{FF2B5EF4-FFF2-40B4-BE49-F238E27FC236}">
                <a16:creationId xmlns:a16="http://schemas.microsoft.com/office/drawing/2014/main" id="{68203FEF-D043-0242-8F35-AD53B2F7D588}"/>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4584" name="AutoShape 9">
            <a:extLst>
              <a:ext uri="{FF2B5EF4-FFF2-40B4-BE49-F238E27FC236}">
                <a16:creationId xmlns:a16="http://schemas.microsoft.com/office/drawing/2014/main" id="{C1E9EDD2-816D-B743-A1BB-5DF20EE503DA}"/>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zh-CN" altLang="zh-CN"/>
          </a:p>
        </p:txBody>
      </p:sp>
      <p:sp>
        <p:nvSpPr>
          <p:cNvPr id="24585" name="AutoShape 2">
            <a:extLst>
              <a:ext uri="{FF2B5EF4-FFF2-40B4-BE49-F238E27FC236}">
                <a16:creationId xmlns:a16="http://schemas.microsoft.com/office/drawing/2014/main" id="{D1361C7E-A0A9-574C-BCF2-8240F082FB05}"/>
              </a:ext>
            </a:extLst>
          </p:cNvPr>
          <p:cNvSpPr>
            <a:spLocks noChangeAspect="1" noChangeArrowheads="1"/>
          </p:cNvSpPr>
          <p:nvPr/>
        </p:nvSpPr>
        <p:spPr bwMode="auto">
          <a:xfrm>
            <a:off x="6400800"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zh-CN" altLang="zh-CN"/>
          </a:p>
        </p:txBody>
      </p:sp>
      <p:grpSp>
        <p:nvGrpSpPr>
          <p:cNvPr id="24586" name="Group 11">
            <a:extLst>
              <a:ext uri="{FF2B5EF4-FFF2-40B4-BE49-F238E27FC236}">
                <a16:creationId xmlns:a16="http://schemas.microsoft.com/office/drawing/2014/main" id="{80A7312A-E952-0646-AD4C-4F63D558BC9B}"/>
              </a:ext>
            </a:extLst>
          </p:cNvPr>
          <p:cNvGrpSpPr>
            <a:grpSpLocks/>
          </p:cNvGrpSpPr>
          <p:nvPr/>
        </p:nvGrpSpPr>
        <p:grpSpPr bwMode="auto">
          <a:xfrm>
            <a:off x="7484038" y="1106834"/>
            <a:ext cx="4465637" cy="5454650"/>
            <a:chOff x="6411956" y="895013"/>
            <a:chExt cx="4466214" cy="5454496"/>
          </a:xfrm>
        </p:grpSpPr>
        <p:pic>
          <p:nvPicPr>
            <p:cNvPr id="24587" name="Picture 9">
              <a:extLst>
                <a:ext uri="{FF2B5EF4-FFF2-40B4-BE49-F238E27FC236}">
                  <a16:creationId xmlns:a16="http://schemas.microsoft.com/office/drawing/2014/main" id="{C3D10E4F-F2B2-5E40-8750-095ACC25B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820" y="895013"/>
              <a:ext cx="4451350" cy="481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Box 10">
              <a:extLst>
                <a:ext uri="{FF2B5EF4-FFF2-40B4-BE49-F238E27FC236}">
                  <a16:creationId xmlns:a16="http://schemas.microsoft.com/office/drawing/2014/main" id="{FA3E2970-961B-A047-A066-E3610579EA51}"/>
                </a:ext>
              </a:extLst>
            </p:cNvPr>
            <p:cNvSpPr txBox="1">
              <a:spLocks noChangeArrowheads="1"/>
            </p:cNvSpPr>
            <p:nvPr/>
          </p:nvSpPr>
          <p:spPr bwMode="auto">
            <a:xfrm>
              <a:off x="6411956" y="5887844"/>
              <a:ext cx="4449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zh-CN" dirty="0">
                  <a:latin typeface="+mn-lt"/>
                  <a:ea typeface="黑体" panose="02010609060101010101" pitchFamily="49" charset="-122"/>
                </a:rPr>
                <a:t>KVM</a:t>
              </a:r>
              <a:r>
                <a:rPr lang="zh-CN" altLang="en-US" dirty="0">
                  <a:latin typeface="+mn-lt"/>
                  <a:ea typeface="黑体" panose="02010609060101010101" pitchFamily="49" charset="-122"/>
                </a:rPr>
                <a:t>虚拟化架构示意</a:t>
              </a:r>
            </a:p>
          </p:txBody>
        </p:sp>
      </p:grpSp>
    </p:spTree>
    <p:extLst>
      <p:ext uri="{BB962C8B-B14F-4D97-AF65-F5344CB8AC3E}">
        <p14:creationId xmlns:p14="http://schemas.microsoft.com/office/powerpoint/2010/main" val="3531004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877807C-B37B-B04A-B666-E32A3A6A44E5}"/>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QEMU</a:t>
            </a:r>
          </a:p>
        </p:txBody>
      </p:sp>
      <p:sp>
        <p:nvSpPr>
          <p:cNvPr id="23556" name="Content Placeholder 2">
            <a:extLst>
              <a:ext uri="{FF2B5EF4-FFF2-40B4-BE49-F238E27FC236}">
                <a16:creationId xmlns:a16="http://schemas.microsoft.com/office/drawing/2014/main" id="{EE6356B6-0FBA-694E-9F64-A249F4697E50}"/>
              </a:ext>
            </a:extLst>
          </p:cNvPr>
          <p:cNvSpPr>
            <a:spLocks noGrp="1" noChangeArrowheads="1"/>
          </p:cNvSpPr>
          <p:nvPr>
            <p:ph idx="1"/>
          </p:nvPr>
        </p:nvSpPr>
        <p:spPr>
          <a:xfrm>
            <a:off x="163551" y="1166018"/>
            <a:ext cx="11857464" cy="4525963"/>
          </a:xfrm>
        </p:spPr>
        <p:txBody>
          <a:bodyPr/>
          <a:lstStyle/>
          <a:p>
            <a:r>
              <a:rPr lang="en-US" altLang="zh-CN" sz="3200" dirty="0">
                <a:ea typeface="黑体" panose="02010609060101010101" pitchFamily="49" charset="-122"/>
                <a:cs typeface="MS PGothic" panose="020B0600070205080204" pitchFamily="34" charset="-128"/>
              </a:rPr>
              <a:t>QEMU</a:t>
            </a:r>
            <a:r>
              <a:rPr lang="zh-CN" altLang="en-US" sz="3200" dirty="0">
                <a:ea typeface="黑体" panose="02010609060101010101" pitchFamily="49" charset="-122"/>
                <a:cs typeface="MS PGothic" panose="020B0600070205080204" pitchFamily="34" charset="-128"/>
              </a:rPr>
              <a:t>是一款开源的虚拟机监视器</a:t>
            </a:r>
            <a:endParaRPr lang="en-US" altLang="zh-CN" sz="32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它有四种模式</a:t>
            </a:r>
            <a:endParaRPr lang="en-US" altLang="zh-CN" sz="32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用户模式：这种模式下</a:t>
            </a:r>
            <a:r>
              <a:rPr lang="en-US" altLang="zh-CN" sz="2800" dirty="0">
                <a:ea typeface="黑体" panose="02010609060101010101" pitchFamily="49" charset="-122"/>
                <a:cs typeface="MS PGothic" panose="020B0600070205080204" pitchFamily="34" charset="-128"/>
              </a:rPr>
              <a:t>QEMU</a:t>
            </a:r>
            <a:r>
              <a:rPr lang="zh-CN" altLang="en-US" sz="2800" dirty="0">
                <a:ea typeface="黑体" panose="02010609060101010101" pitchFamily="49" charset="-122"/>
                <a:cs typeface="MS PGothic" panose="020B0600070205080204" pitchFamily="34" charset="-128"/>
              </a:rPr>
              <a:t>运行针对不同</a:t>
            </a:r>
            <a:r>
              <a:rPr lang="en-US" altLang="zh-CN" sz="2800" dirty="0">
                <a:ea typeface="黑体" panose="02010609060101010101" pitchFamily="49" charset="-122"/>
                <a:cs typeface="MS PGothic" panose="020B0600070205080204" pitchFamily="34" charset="-128"/>
              </a:rPr>
              <a:t>CPU</a:t>
            </a:r>
            <a:r>
              <a:rPr lang="zh-CN" altLang="en-US" sz="2800" dirty="0">
                <a:ea typeface="黑体" panose="02010609060101010101" pitchFamily="49" charset="-122"/>
                <a:cs typeface="MS PGothic" panose="020B0600070205080204" pitchFamily="34" charset="-128"/>
              </a:rPr>
              <a:t>架构编译的单个</a:t>
            </a:r>
            <a:r>
              <a:rPr lang="en-US" altLang="zh-CN" sz="2800" dirty="0">
                <a:ea typeface="黑体" panose="02010609060101010101" pitchFamily="49" charset="-122"/>
                <a:cs typeface="MS PGothic" panose="020B0600070205080204" pitchFamily="34" charset="-128"/>
              </a:rPr>
              <a:t>ELF</a:t>
            </a:r>
            <a:r>
              <a:rPr lang="zh-CN" altLang="en-US" sz="2800" dirty="0">
                <a:ea typeface="黑体" panose="02010609060101010101" pitchFamily="49" charset="-122"/>
                <a:cs typeface="MS PGothic" panose="020B0600070205080204" pitchFamily="34" charset="-128"/>
              </a:rPr>
              <a:t>可执行程序</a:t>
            </a:r>
            <a:endParaRPr lang="en-US" altLang="zh-CN" sz="2800" dirty="0">
              <a:ea typeface="黑体" panose="02010609060101010101" pitchFamily="49" charset="-122"/>
              <a:cs typeface="MS PGothic" panose="020B0600070205080204" pitchFamily="34" charset="-128"/>
            </a:endParaRPr>
          </a:p>
          <a:p>
            <a:pPr lvl="1"/>
            <a:r>
              <a:rPr lang="zh-CN" altLang="en-US" sz="2800" dirty="0">
                <a:ea typeface="黑体" panose="02010609060101010101" pitchFamily="49" charset="-122"/>
                <a:cs typeface="MS PGothic" panose="020B0600070205080204" pitchFamily="34" charset="-128"/>
              </a:rPr>
              <a:t>系统模式：这种模式下</a:t>
            </a:r>
            <a:r>
              <a:rPr lang="en-US" altLang="zh-CN" sz="2800" dirty="0">
                <a:ea typeface="黑体" panose="02010609060101010101" pitchFamily="49" charset="-122"/>
                <a:cs typeface="MS PGothic" panose="020B0600070205080204" pitchFamily="34" charset="-128"/>
              </a:rPr>
              <a:t>QEMU</a:t>
            </a:r>
            <a:r>
              <a:rPr lang="zh-CN" altLang="en-US" sz="2800" dirty="0">
                <a:ea typeface="黑体" panose="02010609060101010101" pitchFamily="49" charset="-122"/>
                <a:cs typeface="MS PGothic" panose="020B0600070205080204" pitchFamily="34" charset="-128"/>
              </a:rPr>
              <a:t>模拟一个完整的计算机系统，包括外围设备</a:t>
            </a:r>
            <a:endParaRPr lang="en-US" altLang="zh-CN" sz="2800" dirty="0">
              <a:ea typeface="黑体" panose="02010609060101010101" pitchFamily="49" charset="-122"/>
              <a:cs typeface="MS PGothic" panose="020B0600070205080204" pitchFamily="34" charset="-128"/>
            </a:endParaRPr>
          </a:p>
          <a:p>
            <a:pPr lvl="1"/>
            <a:r>
              <a:rPr lang="en-US" altLang="zh-CN" sz="2800" dirty="0">
                <a:ea typeface="黑体" panose="02010609060101010101" pitchFamily="49" charset="-122"/>
                <a:cs typeface="MS PGothic" panose="020B0600070205080204" pitchFamily="34" charset="-128"/>
              </a:rPr>
              <a:t>KVM</a:t>
            </a:r>
            <a:r>
              <a:rPr lang="zh-CN" altLang="en-US" sz="2800" dirty="0">
                <a:ea typeface="黑体" panose="02010609060101010101" pitchFamily="49" charset="-122"/>
                <a:cs typeface="MS PGothic" panose="020B0600070205080204" pitchFamily="34" charset="-128"/>
              </a:rPr>
              <a:t>托管模式：这种模式下</a:t>
            </a:r>
            <a:r>
              <a:rPr lang="en-US" altLang="zh-CN" sz="2800" dirty="0">
                <a:ea typeface="黑体" panose="02010609060101010101" pitchFamily="49" charset="-122"/>
                <a:cs typeface="MS PGothic" panose="020B0600070205080204" pitchFamily="34" charset="-128"/>
              </a:rPr>
              <a:t>QEMU</a:t>
            </a:r>
            <a:r>
              <a:rPr lang="zh-CN" altLang="en-US" sz="2800" dirty="0">
                <a:ea typeface="黑体" panose="02010609060101010101" pitchFamily="49" charset="-122"/>
                <a:cs typeface="MS PGothic" panose="020B0600070205080204" pitchFamily="34" charset="-128"/>
              </a:rPr>
              <a:t>处理</a:t>
            </a:r>
            <a:r>
              <a:rPr lang="en-US" altLang="zh-CN" sz="2800" dirty="0">
                <a:ea typeface="黑体" panose="02010609060101010101" pitchFamily="49" charset="-122"/>
                <a:cs typeface="MS PGothic" panose="020B0600070205080204" pitchFamily="34" charset="-128"/>
              </a:rPr>
              <a:t>KVM</a:t>
            </a:r>
            <a:r>
              <a:rPr lang="zh-CN" altLang="en-US" sz="2800" dirty="0">
                <a:ea typeface="黑体" panose="02010609060101010101" pitchFamily="49" charset="-122"/>
                <a:cs typeface="MS PGothic" panose="020B0600070205080204" pitchFamily="34" charset="-128"/>
              </a:rPr>
              <a:t>操作，参与硬件仿真，客户端执行由</a:t>
            </a:r>
            <a:r>
              <a:rPr lang="en-US" altLang="zh-CN" sz="2800" dirty="0">
                <a:ea typeface="黑体" panose="02010609060101010101" pitchFamily="49" charset="-122"/>
                <a:cs typeface="MS PGothic" panose="020B0600070205080204" pitchFamily="34" charset="-128"/>
              </a:rPr>
              <a:t>KVM</a:t>
            </a:r>
            <a:r>
              <a:rPr lang="zh-CN" altLang="en-US" sz="2800" dirty="0">
                <a:ea typeface="黑体" panose="02010609060101010101" pitchFamily="49" charset="-122"/>
                <a:cs typeface="MS PGothic" panose="020B0600070205080204" pitchFamily="34" charset="-128"/>
              </a:rPr>
              <a:t>完成</a:t>
            </a:r>
            <a:endParaRPr lang="en-US" altLang="zh-CN" sz="2800" dirty="0">
              <a:ea typeface="黑体" panose="02010609060101010101" pitchFamily="49" charset="-122"/>
              <a:cs typeface="MS PGothic" panose="020B0600070205080204" pitchFamily="34" charset="-128"/>
            </a:endParaRPr>
          </a:p>
          <a:p>
            <a:pPr lvl="1"/>
            <a:r>
              <a:rPr lang="en-US" altLang="zh-CN" sz="2800" dirty="0">
                <a:ea typeface="黑体" panose="02010609060101010101" pitchFamily="49" charset="-122"/>
                <a:cs typeface="MS PGothic" panose="020B0600070205080204" pitchFamily="34" charset="-128"/>
              </a:rPr>
              <a:t>Xen</a:t>
            </a:r>
            <a:r>
              <a:rPr lang="zh-CN" altLang="en-US" sz="2800" dirty="0">
                <a:ea typeface="黑体" panose="02010609060101010101" pitchFamily="49" charset="-122"/>
                <a:cs typeface="MS PGothic" panose="020B0600070205080204" pitchFamily="34" charset="-128"/>
              </a:rPr>
              <a:t>托管模式：类似</a:t>
            </a:r>
            <a:r>
              <a:rPr lang="en-US" altLang="zh-CN" sz="2800" dirty="0">
                <a:ea typeface="黑体" panose="02010609060101010101" pitchFamily="49" charset="-122"/>
                <a:cs typeface="MS PGothic" panose="020B0600070205080204" pitchFamily="34" charset="-128"/>
              </a:rPr>
              <a:t>KVM</a:t>
            </a:r>
            <a:r>
              <a:rPr lang="zh-CN" altLang="en-US" sz="2800" dirty="0">
                <a:ea typeface="黑体" panose="02010609060101010101" pitchFamily="49" charset="-122"/>
                <a:cs typeface="MS PGothic" panose="020B0600070205080204" pitchFamily="34" charset="-128"/>
              </a:rPr>
              <a:t>托管模式，但</a:t>
            </a:r>
            <a:r>
              <a:rPr lang="en-US" altLang="zh-CN" sz="2800" dirty="0">
                <a:ea typeface="黑体" panose="02010609060101010101" pitchFamily="49" charset="-122"/>
                <a:cs typeface="MS PGothic" panose="020B0600070205080204" pitchFamily="34" charset="-128"/>
              </a:rPr>
              <a:t>QEMU</a:t>
            </a:r>
            <a:r>
              <a:rPr lang="zh-CN" altLang="en-US" sz="2800" dirty="0">
                <a:ea typeface="黑体" panose="02010609060101010101" pitchFamily="49" charset="-122"/>
                <a:cs typeface="MS PGothic" panose="020B0600070205080204" pitchFamily="34" charset="-128"/>
              </a:rPr>
              <a:t>只提供硬件仿真的支持</a:t>
            </a:r>
            <a:endParaRPr lang="en-US" altLang="zh-CN" sz="2800" dirty="0">
              <a:ea typeface="黑体" panose="02010609060101010101" pitchFamily="49" charset="-122"/>
              <a:cs typeface="MS PGothic" panose="020B0600070205080204" pitchFamily="34" charset="-128"/>
            </a:endParaRPr>
          </a:p>
        </p:txBody>
      </p:sp>
      <p:sp>
        <p:nvSpPr>
          <p:cNvPr id="23557" name="AutoShape 2">
            <a:extLst>
              <a:ext uri="{FF2B5EF4-FFF2-40B4-BE49-F238E27FC236}">
                <a16:creationId xmlns:a16="http://schemas.microsoft.com/office/drawing/2014/main" id="{2DE739B4-590C-5D4C-8A5C-9BB1292E072B}"/>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3558" name="AutoShape 9">
            <a:extLst>
              <a:ext uri="{FF2B5EF4-FFF2-40B4-BE49-F238E27FC236}">
                <a16:creationId xmlns:a16="http://schemas.microsoft.com/office/drawing/2014/main" id="{D282E466-F5C7-E244-8501-0EA582BC8272}"/>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zh-CN" altLang="zh-CN" sz="2400">
              <a:ea typeface="MS PGothic" panose="020B0600070205080204" pitchFamily="34" charset="-128"/>
            </a:endParaRPr>
          </a:p>
        </p:txBody>
      </p:sp>
      <p:sp>
        <p:nvSpPr>
          <p:cNvPr id="23559" name="AutoShape 11" descr="Screenshot: QEMU running the ReactOS operating system on Linux.">
            <a:extLst>
              <a:ext uri="{FF2B5EF4-FFF2-40B4-BE49-F238E27FC236}">
                <a16:creationId xmlns:a16="http://schemas.microsoft.com/office/drawing/2014/main" id="{54F252BC-C75C-4344-AFFE-BA9F09BE77FF}"/>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zh-CN" altLang="zh-CN" sz="2400">
              <a:ea typeface="MS PGothic" panose="020B0600070205080204" pitchFamily="34" charset="-128"/>
            </a:endParaRPr>
          </a:p>
        </p:txBody>
      </p:sp>
    </p:spTree>
    <p:extLst>
      <p:ext uri="{BB962C8B-B14F-4D97-AF65-F5344CB8AC3E}">
        <p14:creationId xmlns:p14="http://schemas.microsoft.com/office/powerpoint/2010/main" val="1537390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347980B-D1CD-C442-8D6A-0E8A5F96CEA7}"/>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Docker</a:t>
            </a:r>
          </a:p>
        </p:txBody>
      </p:sp>
      <p:sp>
        <p:nvSpPr>
          <p:cNvPr id="25604" name="Content Placeholder 2">
            <a:extLst>
              <a:ext uri="{FF2B5EF4-FFF2-40B4-BE49-F238E27FC236}">
                <a16:creationId xmlns:a16="http://schemas.microsoft.com/office/drawing/2014/main" id="{D5006FB2-1345-BA44-BD75-71BD361950E5}"/>
              </a:ext>
            </a:extLst>
          </p:cNvPr>
          <p:cNvSpPr>
            <a:spLocks noGrp="1" noChangeArrowheads="1"/>
          </p:cNvSpPr>
          <p:nvPr>
            <p:ph idx="1"/>
          </p:nvPr>
        </p:nvSpPr>
        <p:spPr>
          <a:xfrm>
            <a:off x="184149" y="1166019"/>
            <a:ext cx="11825713" cy="3863182"/>
          </a:xfrm>
        </p:spPr>
        <p:txBody>
          <a:bodyPr/>
          <a:lstStyle/>
          <a:p>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属于操作系统等级的虚拟化技术</a:t>
            </a:r>
            <a:endParaRPr lang="en-US" altLang="zh-CN" sz="3200" dirty="0">
              <a:ea typeface="黑体" panose="02010609060101010101" pitchFamily="49" charset="-122"/>
              <a:cs typeface="MS PGothic" panose="020B0600070205080204" pitchFamily="34" charset="-128"/>
            </a:endParaRPr>
          </a:p>
          <a:p>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使用</a:t>
            </a:r>
            <a:r>
              <a:rPr lang="en-US" altLang="zh-CN" sz="3200" dirty="0">
                <a:ea typeface="黑体" panose="02010609060101010101" pitchFamily="49" charset="-122"/>
                <a:cs typeface="MS PGothic" panose="020B0600070205080204" pitchFamily="34" charset="-128"/>
              </a:rPr>
              <a:t>Linux</a:t>
            </a:r>
            <a:r>
              <a:rPr lang="zh-CN" altLang="en-US" sz="3200" dirty="0">
                <a:ea typeface="黑体" panose="02010609060101010101" pitchFamily="49" charset="-122"/>
                <a:cs typeface="MS PGothic" panose="020B0600070205080204" pitchFamily="34" charset="-128"/>
              </a:rPr>
              <a:t>内核提供的视图隔离</a:t>
            </a:r>
            <a:r>
              <a:rPr lang="en-US" altLang="zh-CN" sz="3200" dirty="0">
                <a:ea typeface="黑体" panose="02010609060101010101" pitchFamily="49" charset="-122"/>
                <a:cs typeface="MS PGothic" panose="020B0600070205080204" pitchFamily="34" charset="-128"/>
              </a:rPr>
              <a:t>namespace</a:t>
            </a:r>
            <a:r>
              <a:rPr lang="zh-CN" altLang="en-US" sz="3200" dirty="0">
                <a:ea typeface="黑体" panose="02010609060101010101" pitchFamily="49" charset="-122"/>
                <a:cs typeface="MS PGothic" panose="020B0600070205080204" pitchFamily="34" charset="-128"/>
              </a:rPr>
              <a:t>与资源控制</a:t>
            </a:r>
            <a:r>
              <a:rPr lang="en-US" altLang="zh-CN" sz="3200" dirty="0" err="1">
                <a:ea typeface="黑体" panose="02010609060101010101" pitchFamily="49" charset="-122"/>
                <a:cs typeface="MS PGothic" panose="020B0600070205080204" pitchFamily="34" charset="-128"/>
              </a:rPr>
              <a:t>cgroup</a:t>
            </a:r>
            <a:r>
              <a:rPr lang="zh-CN" altLang="en-US" sz="3200" dirty="0">
                <a:ea typeface="黑体" panose="02010609060101010101" pitchFamily="49" charset="-122"/>
                <a:cs typeface="MS PGothic" panose="020B0600070205080204" pitchFamily="34" charset="-128"/>
              </a:rPr>
              <a:t>等技术令软件应用运行的环境互相隔离</a:t>
            </a:r>
            <a:endParaRPr lang="en-US" altLang="zh-CN" sz="3200" dirty="0">
              <a:ea typeface="黑体" panose="02010609060101010101" pitchFamily="49" charset="-122"/>
              <a:cs typeface="MS PGothic" panose="020B0600070205080204" pitchFamily="34" charset="-128"/>
            </a:endParaRPr>
          </a:p>
          <a:p>
            <a:r>
              <a:rPr lang="en-US" altLang="zh-CN" sz="3200" dirty="0">
                <a:ea typeface="黑体" panose="02010609060101010101" pitchFamily="49" charset="-122"/>
                <a:cs typeface="MS PGothic" panose="020B0600070205080204" pitchFamily="34" charset="-128"/>
              </a:rPr>
              <a:t>Build Once</a:t>
            </a:r>
            <a:r>
              <a:rPr lang="zh-CN" altLang="en-US" sz="3200" dirty="0">
                <a:ea typeface="黑体" panose="02010609060101010101" pitchFamily="49" charset="-122"/>
                <a:cs typeface="MS PGothic" panose="020B0600070205080204" pitchFamily="34" charset="-128"/>
              </a:rPr>
              <a:t>，</a:t>
            </a:r>
            <a:r>
              <a:rPr lang="en-US" altLang="zh-CN" sz="3200" dirty="0">
                <a:ea typeface="黑体" panose="02010609060101010101" pitchFamily="49" charset="-122"/>
                <a:cs typeface="MS PGothic" panose="020B0600070205080204" pitchFamily="34" charset="-128"/>
              </a:rPr>
              <a:t>Run Anywhere</a:t>
            </a:r>
            <a:r>
              <a:rPr lang="zh-CN" altLang="en-US" sz="3200" dirty="0">
                <a:ea typeface="黑体" panose="02010609060101010101" pitchFamily="49" charset="-122"/>
                <a:cs typeface="MS PGothic" panose="020B0600070205080204" pitchFamily="34" charset="-128"/>
              </a:rPr>
              <a:t>，解决了</a:t>
            </a:r>
            <a:br>
              <a:rPr lang="en-US" altLang="zh-CN" sz="3200" dirty="0">
                <a:ea typeface="黑体" panose="02010609060101010101" pitchFamily="49" charset="-122"/>
                <a:cs typeface="MS PGothic" panose="020B0600070205080204" pitchFamily="34" charset="-128"/>
              </a:rPr>
            </a:br>
            <a:r>
              <a:rPr lang="zh-CN" altLang="en-US" sz="3200" dirty="0">
                <a:ea typeface="黑体" panose="02010609060101010101" pitchFamily="49" charset="-122"/>
                <a:cs typeface="MS PGothic" panose="020B0600070205080204" pitchFamily="34" charset="-128"/>
              </a:rPr>
              <a:t>应用分发时遇到的依赖问题</a:t>
            </a:r>
            <a:endParaRPr lang="en-US" altLang="zh-CN" sz="32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当前软件开发提倡微服务架构风格，</a:t>
            </a:r>
            <a:br>
              <a:rPr lang="en-US" altLang="zh-CN" sz="3200" dirty="0">
                <a:ea typeface="黑体" panose="02010609060101010101" pitchFamily="49" charset="-122"/>
                <a:cs typeface="MS PGothic" panose="020B0600070205080204" pitchFamily="34" charset="-128"/>
              </a:rPr>
            </a:br>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的使用很适合这种应用场景</a:t>
            </a:r>
            <a:endParaRPr lang="en-US" altLang="zh-CN" sz="3200" dirty="0">
              <a:ea typeface="黑体" panose="02010609060101010101" pitchFamily="49" charset="-122"/>
              <a:cs typeface="MS PGothic" panose="020B0600070205080204" pitchFamily="34" charset="-128"/>
            </a:endParaRPr>
          </a:p>
        </p:txBody>
      </p:sp>
      <p:sp>
        <p:nvSpPr>
          <p:cNvPr id="25605" name="AutoShape 2">
            <a:extLst>
              <a:ext uri="{FF2B5EF4-FFF2-40B4-BE49-F238E27FC236}">
                <a16:creationId xmlns:a16="http://schemas.microsoft.com/office/drawing/2014/main" id="{71668258-46FA-5742-AFF2-3BB417A0E5D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5606" name="AutoShape 4">
            <a:extLst>
              <a:ext uri="{FF2B5EF4-FFF2-40B4-BE49-F238E27FC236}">
                <a16:creationId xmlns:a16="http://schemas.microsoft.com/office/drawing/2014/main" id="{851BD3B9-64C0-684E-9065-CE52A067867B}"/>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5607" name="AutoShape 9">
            <a:extLst>
              <a:ext uri="{FF2B5EF4-FFF2-40B4-BE49-F238E27FC236}">
                <a16:creationId xmlns:a16="http://schemas.microsoft.com/office/drawing/2014/main" id="{EC8A7EA1-D484-6E46-8E6C-5DCA60594629}"/>
              </a:ext>
            </a:extLst>
          </p:cNvPr>
          <p:cNvSpPr>
            <a:spLocks noChangeAspect="1" noChangeArrowheads="1"/>
          </p:cNvSpPr>
          <p:nvPr/>
        </p:nvSpPr>
        <p:spPr bwMode="auto">
          <a:xfrm>
            <a:off x="62484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zh-CN" altLang="zh-CN" sz="2400">
              <a:ea typeface="MS PGothic" panose="020B0600070205080204" pitchFamily="34" charset="-128"/>
            </a:endParaRPr>
          </a:p>
        </p:txBody>
      </p:sp>
      <p:pic>
        <p:nvPicPr>
          <p:cNvPr id="25608" name="Picture 5">
            <a:extLst>
              <a:ext uri="{FF2B5EF4-FFF2-40B4-BE49-F238E27FC236}">
                <a16:creationId xmlns:a16="http://schemas.microsoft.com/office/drawing/2014/main" id="{363D3B4C-31ED-EF4C-8F52-B5FBBFD85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561" y="2769923"/>
            <a:ext cx="4744689" cy="400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40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712B4-10CD-DA4F-90B1-6C3810304AC3}"/>
              </a:ext>
            </a:extLst>
          </p:cNvPr>
          <p:cNvSpPr>
            <a:spLocks noGrp="1"/>
          </p:cNvSpPr>
          <p:nvPr>
            <p:ph type="title"/>
          </p:nvPr>
        </p:nvSpPr>
        <p:spPr/>
        <p:txBody>
          <a:bodyPr/>
          <a:lstStyle/>
          <a:p>
            <a:pPr algn="ctr"/>
            <a:r>
              <a:rPr kumimoji="1" lang="zh-CN" altLang="en-US" sz="4800" b="1" dirty="0">
                <a:solidFill>
                  <a:srgbClr val="3E2BFF"/>
                </a:solidFill>
                <a:latin typeface="SimHei" panose="02010609060101010101" pitchFamily="49" charset="-122"/>
                <a:ea typeface="SimHei" panose="02010609060101010101" pitchFamily="49" charset="-122"/>
              </a:rPr>
              <a:t>云计算的概念模型</a:t>
            </a:r>
          </a:p>
        </p:txBody>
      </p:sp>
      <p:pic>
        <p:nvPicPr>
          <p:cNvPr id="3" name="Picture 3">
            <a:extLst>
              <a:ext uri="{FF2B5EF4-FFF2-40B4-BE49-F238E27FC236}">
                <a16:creationId xmlns:a16="http://schemas.microsoft.com/office/drawing/2014/main" id="{7D696D7F-E9BB-BA46-B394-157DDA3AB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701" y="1143000"/>
            <a:ext cx="705322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396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4FC305B-48EE-3242-A791-136D2DD5880F}"/>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Docker</a:t>
            </a:r>
            <a:r>
              <a:rPr lang="zh-CN" altLang="en-US" sz="4800" b="1" dirty="0">
                <a:solidFill>
                  <a:srgbClr val="3E2BFF"/>
                </a:solidFill>
                <a:ea typeface="黑体" panose="02010609060101010101" pitchFamily="49" charset="-122"/>
                <a:cs typeface="MS PGothic" panose="020B0600070205080204" pitchFamily="34" charset="-128"/>
              </a:rPr>
              <a:t>（续）</a:t>
            </a:r>
            <a:endParaRPr lang="en-US" altLang="zh-CN" sz="4800" b="1" dirty="0">
              <a:solidFill>
                <a:srgbClr val="3E2BFF"/>
              </a:solidFill>
              <a:ea typeface="黑体" panose="02010609060101010101" pitchFamily="49" charset="-122"/>
              <a:cs typeface="MS PGothic" panose="020B0600070205080204" pitchFamily="34" charset="-128"/>
            </a:endParaRPr>
          </a:p>
        </p:txBody>
      </p:sp>
      <p:sp>
        <p:nvSpPr>
          <p:cNvPr id="26628" name="Content Placeholder 2">
            <a:extLst>
              <a:ext uri="{FF2B5EF4-FFF2-40B4-BE49-F238E27FC236}">
                <a16:creationId xmlns:a16="http://schemas.microsoft.com/office/drawing/2014/main" id="{F2DC0F35-AF44-0E4A-9CA0-1358D0F0E764}"/>
              </a:ext>
            </a:extLst>
          </p:cNvPr>
          <p:cNvSpPr>
            <a:spLocks noGrp="1" noChangeArrowheads="1"/>
          </p:cNvSpPr>
          <p:nvPr>
            <p:ph idx="1"/>
          </p:nvPr>
        </p:nvSpPr>
        <p:spPr>
          <a:xfrm>
            <a:off x="260350" y="1166018"/>
            <a:ext cx="11626849" cy="1699845"/>
          </a:xfrm>
        </p:spPr>
        <p:txBody>
          <a:bodyPr/>
          <a:lstStyle/>
          <a:p>
            <a:r>
              <a:rPr lang="zh-CN" altLang="en-US" sz="3200" dirty="0">
                <a:ea typeface="黑体" panose="02010609060101010101" pitchFamily="49" charset="-122"/>
                <a:cs typeface="MS PGothic" panose="020B0600070205080204" pitchFamily="34" charset="-128"/>
              </a:rPr>
              <a:t>任何</a:t>
            </a:r>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镜像都可被托管</a:t>
            </a:r>
            <a:endParaRPr lang="en-US" altLang="zh-CN" sz="32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任何</a:t>
            </a:r>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仓库都可被使用</a:t>
            </a:r>
            <a:endParaRPr lang="en-US" altLang="zh-CN" sz="3200" dirty="0">
              <a:ea typeface="黑体" panose="02010609060101010101" pitchFamily="49" charset="-122"/>
              <a:cs typeface="MS PGothic" panose="020B0600070205080204" pitchFamily="34" charset="-128"/>
            </a:endParaRPr>
          </a:p>
          <a:p>
            <a:r>
              <a:rPr lang="zh-CN" altLang="en-US" sz="3200" dirty="0">
                <a:ea typeface="黑体" panose="02010609060101010101" pitchFamily="49" charset="-122"/>
                <a:cs typeface="MS PGothic" panose="020B0600070205080204" pitchFamily="34" charset="-128"/>
              </a:rPr>
              <a:t>任何</a:t>
            </a:r>
            <a:r>
              <a:rPr lang="en-US" altLang="zh-CN" sz="3200" dirty="0">
                <a:ea typeface="黑体" panose="02010609060101010101" pitchFamily="49" charset="-122"/>
                <a:cs typeface="MS PGothic" panose="020B0600070205080204" pitchFamily="34" charset="-128"/>
              </a:rPr>
              <a:t>docker</a:t>
            </a:r>
            <a:r>
              <a:rPr lang="zh-CN" altLang="en-US" sz="3200" dirty="0">
                <a:ea typeface="黑体" panose="02010609060101010101" pitchFamily="49" charset="-122"/>
                <a:cs typeface="MS PGothic" panose="020B0600070205080204" pitchFamily="34" charset="-128"/>
              </a:rPr>
              <a:t>操作都可在几秒内完成</a:t>
            </a:r>
            <a:endParaRPr lang="en-US" altLang="zh-CN" sz="3200" dirty="0">
              <a:ea typeface="黑体" panose="02010609060101010101" pitchFamily="49" charset="-122"/>
              <a:cs typeface="MS PGothic" panose="020B0600070205080204" pitchFamily="34" charset="-128"/>
            </a:endParaRPr>
          </a:p>
        </p:txBody>
      </p:sp>
      <p:sp>
        <p:nvSpPr>
          <p:cNvPr id="26629" name="AutoShape 2">
            <a:extLst>
              <a:ext uri="{FF2B5EF4-FFF2-40B4-BE49-F238E27FC236}">
                <a16:creationId xmlns:a16="http://schemas.microsoft.com/office/drawing/2014/main" id="{A4596657-C941-AB47-B295-B6080735620C}"/>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6630" name="AutoShape 4">
            <a:extLst>
              <a:ext uri="{FF2B5EF4-FFF2-40B4-BE49-F238E27FC236}">
                <a16:creationId xmlns:a16="http://schemas.microsoft.com/office/drawing/2014/main" id="{EA2CADD4-2A96-E046-9B27-FAACA0173976}"/>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pic>
        <p:nvPicPr>
          <p:cNvPr id="26631" name="Picture 1">
            <a:extLst>
              <a:ext uri="{FF2B5EF4-FFF2-40B4-BE49-F238E27FC236}">
                <a16:creationId xmlns:a16="http://schemas.microsoft.com/office/drawing/2014/main" id="{367D4257-54C7-9844-942D-B17E152CB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811"/>
          <a:stretch>
            <a:fillRect/>
          </a:stretch>
        </p:blipFill>
        <p:spPr bwMode="auto">
          <a:xfrm>
            <a:off x="373063" y="3171475"/>
            <a:ext cx="580707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3">
            <a:extLst>
              <a:ext uri="{FF2B5EF4-FFF2-40B4-BE49-F238E27FC236}">
                <a16:creationId xmlns:a16="http://schemas.microsoft.com/office/drawing/2014/main" id="{FD88713C-496F-9C43-9F96-D027CADC1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033"/>
          <a:stretch>
            <a:fillRect/>
          </a:stretch>
        </p:blipFill>
        <p:spPr bwMode="auto">
          <a:xfrm>
            <a:off x="6445250" y="3171475"/>
            <a:ext cx="54419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Box 4">
            <a:extLst>
              <a:ext uri="{FF2B5EF4-FFF2-40B4-BE49-F238E27FC236}">
                <a16:creationId xmlns:a16="http://schemas.microsoft.com/office/drawing/2014/main" id="{CE523808-B04B-6B43-ABD6-20601075250C}"/>
              </a:ext>
            </a:extLst>
          </p:cNvPr>
          <p:cNvSpPr txBox="1">
            <a:spLocks noChangeArrowheads="1"/>
          </p:cNvSpPr>
          <p:nvPr/>
        </p:nvSpPr>
        <p:spPr bwMode="auto">
          <a:xfrm>
            <a:off x="3527425" y="6276706"/>
            <a:ext cx="5441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gn="ctr">
              <a:lnSpc>
                <a:spcPct val="100000"/>
              </a:lnSpc>
              <a:spcBef>
                <a:spcPct val="0"/>
              </a:spcBef>
              <a:buClrTx/>
              <a:buFontTx/>
              <a:buNone/>
            </a:pPr>
            <a:r>
              <a:rPr kumimoji="0" lang="en-US" altLang="zh-CN" sz="2400" dirty="0">
                <a:latin typeface="+mn-lt"/>
                <a:ea typeface="黑体" panose="02010609060101010101" pitchFamily="49" charset="-122"/>
              </a:rPr>
              <a:t>Docker</a:t>
            </a:r>
            <a:r>
              <a:rPr kumimoji="0" lang="zh-CN" altLang="en-US" sz="2400" dirty="0">
                <a:latin typeface="+mn-lt"/>
                <a:ea typeface="黑体" panose="02010609060101010101" pitchFamily="49" charset="-122"/>
              </a:rPr>
              <a:t>系统概况与工作流程</a:t>
            </a:r>
          </a:p>
        </p:txBody>
      </p:sp>
    </p:spTree>
    <p:extLst>
      <p:ext uri="{BB962C8B-B14F-4D97-AF65-F5344CB8AC3E}">
        <p14:creationId xmlns:p14="http://schemas.microsoft.com/office/powerpoint/2010/main" val="3130810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AAC5E58-2F00-DA42-9B77-585F2FFEC445}"/>
              </a:ext>
            </a:extLst>
          </p:cNvPr>
          <p:cNvSpPr>
            <a:spLocks noGrp="1" noChangeArrowheads="1"/>
          </p:cNvSpPr>
          <p:nvPr>
            <p:ph type="title"/>
          </p:nvPr>
        </p:nvSpPr>
        <p:spPr/>
        <p:txBody>
          <a:bodyPr/>
          <a:lstStyle/>
          <a:p>
            <a:r>
              <a:rPr lang="en-US" altLang="zh-CN" sz="4800" b="1" dirty="0">
                <a:solidFill>
                  <a:srgbClr val="3E2BFF"/>
                </a:solidFill>
                <a:ea typeface="黑体" panose="02010609060101010101" pitchFamily="49" charset="-122"/>
                <a:cs typeface="MS PGothic" panose="020B0600070205080204" pitchFamily="34" charset="-128"/>
              </a:rPr>
              <a:t>Java Virtual Machine</a:t>
            </a:r>
          </a:p>
        </p:txBody>
      </p:sp>
      <p:sp>
        <p:nvSpPr>
          <p:cNvPr id="27652" name="Content Placeholder 2">
            <a:extLst>
              <a:ext uri="{FF2B5EF4-FFF2-40B4-BE49-F238E27FC236}">
                <a16:creationId xmlns:a16="http://schemas.microsoft.com/office/drawing/2014/main" id="{26C9CBEB-FC7E-2A46-AA0A-D1D6AF744EB1}"/>
              </a:ext>
            </a:extLst>
          </p:cNvPr>
          <p:cNvSpPr>
            <a:spLocks noGrp="1" noChangeArrowheads="1"/>
          </p:cNvSpPr>
          <p:nvPr>
            <p:ph idx="1"/>
          </p:nvPr>
        </p:nvSpPr>
        <p:spPr>
          <a:xfrm>
            <a:off x="130098" y="1166018"/>
            <a:ext cx="8405465" cy="5402050"/>
          </a:xfrm>
        </p:spPr>
        <p:txBody>
          <a:bodyPr/>
          <a:lstStyle/>
          <a:p>
            <a:r>
              <a:rPr lang="en-US" altLang="zh-CN" sz="3200" dirty="0">
                <a:ea typeface="黑体" panose="02010609060101010101" pitchFamily="49" charset="-122"/>
                <a:cs typeface="MS PGothic" panose="020B0600070205080204" pitchFamily="34" charset="-128"/>
              </a:rPr>
              <a:t>JVM</a:t>
            </a:r>
            <a:r>
              <a:rPr lang="zh-CN" altLang="en-US" sz="3200" dirty="0">
                <a:ea typeface="黑体" panose="02010609060101010101" pitchFamily="49" charset="-122"/>
                <a:cs typeface="MS PGothic" panose="020B0600070205080204" pitchFamily="34" charset="-128"/>
              </a:rPr>
              <a:t>（</a:t>
            </a:r>
            <a:r>
              <a:rPr lang="en-US" altLang="zh-CN" sz="3200" dirty="0">
                <a:ea typeface="黑体" panose="02010609060101010101" pitchFamily="49" charset="-122"/>
                <a:cs typeface="MS PGothic" panose="020B0600070205080204" pitchFamily="34" charset="-128"/>
              </a:rPr>
              <a:t>Java</a:t>
            </a:r>
            <a:r>
              <a:rPr lang="zh-CN" altLang="en-US" sz="3200" dirty="0">
                <a:ea typeface="黑体" panose="02010609060101010101" pitchFamily="49" charset="-122"/>
                <a:cs typeface="MS PGothic" panose="020B0600070205080204" pitchFamily="34" charset="-128"/>
              </a:rPr>
              <a:t> </a:t>
            </a:r>
            <a:r>
              <a:rPr lang="en-US" altLang="zh-CN" sz="3200" dirty="0">
                <a:ea typeface="黑体" panose="02010609060101010101" pitchFamily="49" charset="-122"/>
                <a:cs typeface="MS PGothic" panose="020B0600070205080204" pitchFamily="34" charset="-128"/>
              </a:rPr>
              <a:t>Virtual</a:t>
            </a:r>
            <a:r>
              <a:rPr lang="zh-CN" altLang="en-US" sz="3200" dirty="0">
                <a:ea typeface="黑体" panose="02010609060101010101" pitchFamily="49" charset="-122"/>
                <a:cs typeface="MS PGothic" panose="020B0600070205080204" pitchFamily="34" charset="-128"/>
              </a:rPr>
              <a:t> </a:t>
            </a:r>
            <a:r>
              <a:rPr lang="en-US" altLang="zh-CN" sz="3200" dirty="0">
                <a:ea typeface="黑体" panose="02010609060101010101" pitchFamily="49" charset="-122"/>
                <a:cs typeface="MS PGothic" panose="020B0600070205080204" pitchFamily="34" charset="-128"/>
              </a:rPr>
              <a:t>Machine</a:t>
            </a:r>
            <a:r>
              <a:rPr lang="zh-CN" altLang="en-US" sz="3200">
                <a:ea typeface="黑体" panose="02010609060101010101" pitchFamily="49" charset="-122"/>
                <a:cs typeface="MS PGothic" panose="020B0600070205080204" pitchFamily="34" charset="-128"/>
              </a:rPr>
              <a:t>）属于</a:t>
            </a:r>
            <a:r>
              <a:rPr lang="zh-CN" altLang="en-US" sz="3200" dirty="0">
                <a:ea typeface="黑体" panose="02010609060101010101" pitchFamily="49" charset="-122"/>
                <a:cs typeface="MS PGothic" panose="020B0600070205080204" pitchFamily="34" charset="-128"/>
              </a:rPr>
              <a:t>编程语言等级的虚拟化技术</a:t>
            </a:r>
            <a:endParaRPr lang="en-US" altLang="zh-CN" sz="3200" dirty="0">
              <a:ea typeface="黑体" panose="02010609060101010101" pitchFamily="49" charset="-122"/>
              <a:cs typeface="MS PGothic" panose="020B0600070205080204" pitchFamily="34" charset="-128"/>
            </a:endParaRPr>
          </a:p>
          <a:p>
            <a:r>
              <a:rPr lang="en-US" altLang="zh-CN" sz="3200" dirty="0">
                <a:ea typeface="黑体" panose="02010609060101010101" pitchFamily="49" charset="-122"/>
                <a:cs typeface="MS PGothic" panose="020B0600070205080204" pitchFamily="34" charset="-128"/>
              </a:rPr>
              <a:t>JVM</a:t>
            </a:r>
            <a:r>
              <a:rPr lang="zh-CN" altLang="en-US" sz="3200" dirty="0">
                <a:ea typeface="黑体" panose="02010609060101010101" pitchFamily="49" charset="-122"/>
                <a:cs typeface="MS PGothic" panose="020B0600070205080204" pitchFamily="34" charset="-128"/>
              </a:rPr>
              <a:t>实现了一套指令系统，屏蔽了与具体操作系统平台相关的信息，使得</a:t>
            </a:r>
            <a:r>
              <a:rPr lang="en-US" altLang="zh-CN" sz="3200" dirty="0">
                <a:ea typeface="黑体" panose="02010609060101010101" pitchFamily="49" charset="-122"/>
                <a:cs typeface="MS PGothic" panose="020B0600070205080204" pitchFamily="34" charset="-128"/>
              </a:rPr>
              <a:t>Java</a:t>
            </a:r>
            <a:r>
              <a:rPr lang="zh-CN" altLang="en-US" sz="3200" dirty="0">
                <a:ea typeface="黑体" panose="02010609060101010101" pitchFamily="49" charset="-122"/>
                <a:cs typeface="MS PGothic" panose="020B0600070205080204" pitchFamily="34" charset="-128"/>
              </a:rPr>
              <a:t>程序只需生成在</a:t>
            </a:r>
            <a:r>
              <a:rPr lang="en-US" altLang="zh-CN" sz="3200" dirty="0">
                <a:ea typeface="黑体" panose="02010609060101010101" pitchFamily="49" charset="-122"/>
                <a:cs typeface="MS PGothic" panose="020B0600070205080204" pitchFamily="34" charset="-128"/>
              </a:rPr>
              <a:t>JVM</a:t>
            </a:r>
            <a:r>
              <a:rPr lang="zh-CN" altLang="en-US" sz="3200" dirty="0">
                <a:ea typeface="黑体" panose="02010609060101010101" pitchFamily="49" charset="-122"/>
                <a:cs typeface="MS PGothic" panose="020B0600070205080204" pitchFamily="34" charset="-128"/>
              </a:rPr>
              <a:t>上运行的目标代码，便可在多种平台上不加修改地运行</a:t>
            </a:r>
            <a:endParaRPr lang="en-US" altLang="zh-CN" sz="3200" dirty="0">
              <a:ea typeface="黑体" panose="02010609060101010101" pitchFamily="49" charset="-122"/>
              <a:cs typeface="MS PGothic" panose="020B0600070205080204" pitchFamily="34" charset="-128"/>
            </a:endParaRPr>
          </a:p>
          <a:p>
            <a:r>
              <a:rPr lang="en-US" altLang="zh-CN" sz="3200" dirty="0">
                <a:ea typeface="黑体" panose="02010609060101010101" pitchFamily="49" charset="-122"/>
                <a:cs typeface="MS PGothic" panose="020B0600070205080204" pitchFamily="34" charset="-128"/>
              </a:rPr>
              <a:t>Write Once,</a:t>
            </a:r>
            <a:r>
              <a:rPr lang="zh-CN" altLang="en-US" sz="3200" dirty="0">
                <a:ea typeface="黑体" panose="02010609060101010101" pitchFamily="49" charset="-122"/>
                <a:cs typeface="MS PGothic" panose="020B0600070205080204" pitchFamily="34" charset="-128"/>
              </a:rPr>
              <a:t> </a:t>
            </a:r>
            <a:r>
              <a:rPr lang="en-US" altLang="zh-CN" sz="3200" dirty="0">
                <a:ea typeface="黑体" panose="02010609060101010101" pitchFamily="49" charset="-122"/>
                <a:cs typeface="MS PGothic" panose="020B0600070205080204" pitchFamily="34" charset="-128"/>
              </a:rPr>
              <a:t>Run Anywhere</a:t>
            </a:r>
          </a:p>
          <a:p>
            <a:r>
              <a:rPr lang="zh-CN" altLang="en-US" sz="3200" dirty="0">
                <a:ea typeface="黑体" panose="02010609060101010101" pitchFamily="49" charset="-122"/>
                <a:cs typeface="MS PGothic" panose="020B0600070205080204" pitchFamily="34" charset="-128"/>
              </a:rPr>
              <a:t>可以利用即时编译（</a:t>
            </a:r>
            <a:r>
              <a:rPr lang="en-US" altLang="zh-CN" sz="3200" dirty="0" err="1">
                <a:ea typeface="黑体" panose="02010609060101010101" pitchFamily="49" charset="-122"/>
                <a:cs typeface="MS PGothic" panose="020B0600070205080204" pitchFamily="34" charset="-128"/>
              </a:rPr>
              <a:t>Jist</a:t>
            </a:r>
            <a:r>
              <a:rPr lang="en-US" altLang="zh-CN" sz="3200" dirty="0">
                <a:ea typeface="黑体" panose="02010609060101010101" pitchFamily="49" charset="-122"/>
                <a:cs typeface="MS PGothic" panose="020B0600070205080204" pitchFamily="34" charset="-128"/>
              </a:rPr>
              <a:t>-in-time compilation</a:t>
            </a:r>
            <a:r>
              <a:rPr lang="zh-CN" altLang="en-US" sz="3200" dirty="0">
                <a:ea typeface="黑体" panose="02010609060101010101" pitchFamily="49" charset="-122"/>
                <a:cs typeface="MS PGothic" panose="020B0600070205080204" pitchFamily="34" charset="-128"/>
              </a:rPr>
              <a:t>，缩写</a:t>
            </a:r>
            <a:r>
              <a:rPr lang="en-US" altLang="zh-CN" sz="3200" dirty="0">
                <a:ea typeface="黑体" panose="02010609060101010101" pitchFamily="49" charset="-122"/>
                <a:cs typeface="MS PGothic" panose="020B0600070205080204" pitchFamily="34" charset="-128"/>
              </a:rPr>
              <a:t>JIT</a:t>
            </a:r>
            <a:r>
              <a:rPr lang="zh-CN" altLang="en-US" sz="3200" dirty="0">
                <a:ea typeface="黑体" panose="02010609060101010101" pitchFamily="49" charset="-122"/>
                <a:cs typeface="MS PGothic" panose="020B0600070205080204" pitchFamily="34" charset="-128"/>
              </a:rPr>
              <a:t>）技术提高程序运行效率</a:t>
            </a:r>
            <a:endParaRPr lang="en-US" altLang="zh-CN" sz="3200" dirty="0">
              <a:ea typeface="黑体" panose="02010609060101010101" pitchFamily="49" charset="-122"/>
              <a:cs typeface="MS PGothic" panose="020B0600070205080204" pitchFamily="34" charset="-128"/>
            </a:endParaRPr>
          </a:p>
        </p:txBody>
      </p:sp>
      <p:sp>
        <p:nvSpPr>
          <p:cNvPr id="27653" name="AutoShape 2">
            <a:extLst>
              <a:ext uri="{FF2B5EF4-FFF2-40B4-BE49-F238E27FC236}">
                <a16:creationId xmlns:a16="http://schemas.microsoft.com/office/drawing/2014/main" id="{1F4B074E-BC13-F747-895D-3A41AA1D311A}"/>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sp>
        <p:nvSpPr>
          <p:cNvPr id="27654" name="AutoShape 4">
            <a:extLst>
              <a:ext uri="{FF2B5EF4-FFF2-40B4-BE49-F238E27FC236}">
                <a16:creationId xmlns:a16="http://schemas.microsoft.com/office/drawing/2014/main" id="{5FEE2BB6-9800-724B-839E-63494A9EF6FE}"/>
              </a:ext>
            </a:extLst>
          </p:cNvPr>
          <p:cNvSpPr>
            <a:spLocks noChangeAspect="1" noChangeArrowheads="1"/>
          </p:cNvSpPr>
          <p:nvPr/>
        </p:nvSpPr>
        <p:spPr bwMode="auto">
          <a:xfrm>
            <a:off x="60960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10000"/>
              </a:spcBef>
              <a:buClr>
                <a:schemeClr val="accent2"/>
              </a:buClr>
              <a:buChar char="•"/>
              <a:defRPr kumimoji="1" sz="3200">
                <a:solidFill>
                  <a:schemeClr val="tx1"/>
                </a:solidFill>
                <a:latin typeface="Times New Roman" panose="02020603050405020304" pitchFamily="18" charset="0"/>
                <a:ea typeface="宋体" panose="02010600030101010101" pitchFamily="2" charset="-122"/>
                <a:cs typeface="MS PGothic" panose="020B0600070205080204" pitchFamily="34" charset="-128"/>
              </a:defRPr>
            </a:lvl1pPr>
            <a:lvl2pPr marL="742950" indent="-285750">
              <a:lnSpc>
                <a:spcPct val="90000"/>
              </a:lnSpc>
              <a:spcBef>
                <a:spcPct val="10000"/>
              </a:spcBef>
              <a:buClr>
                <a:schemeClr val="accent2"/>
              </a:buClr>
              <a:buChar char="–"/>
              <a:defRPr kumimoji="1" sz="28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2pPr>
            <a:lvl3pPr marL="1143000" indent="-228600">
              <a:lnSpc>
                <a:spcPct val="90000"/>
              </a:lnSpc>
              <a:spcBef>
                <a:spcPct val="10000"/>
              </a:spcBef>
              <a:buClr>
                <a:schemeClr val="accent2"/>
              </a:buClr>
              <a:buChar char="•"/>
              <a:defRPr kumimoji="1" sz="24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3pPr>
            <a:lvl4pPr marL="16002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4pPr>
            <a:lvl5pPr marL="2057400" indent="-228600">
              <a:lnSpc>
                <a:spcPct val="90000"/>
              </a:lnSpc>
              <a:spcBef>
                <a:spcPct val="10000"/>
              </a:spcBef>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5pPr>
            <a:lvl6pPr marL="25146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6pPr>
            <a:lvl7pPr marL="29718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7pPr>
            <a:lvl8pPr marL="34290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8pPr>
            <a:lvl9pPr marL="3886200" indent="-228600" eaLnBrk="0" fontAlgn="base" hangingPunct="0">
              <a:lnSpc>
                <a:spcPct val="90000"/>
              </a:lnSpc>
              <a:spcBef>
                <a:spcPct val="10000"/>
              </a:spcBef>
              <a:spcAft>
                <a:spcPct val="0"/>
              </a:spcAft>
              <a:buClr>
                <a:schemeClr val="accent2"/>
              </a:buClr>
              <a:buChar char="»"/>
              <a:defRPr kumimoji="1" sz="20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9pPr>
          </a:lstStyle>
          <a:p>
            <a:pPr>
              <a:lnSpc>
                <a:spcPct val="100000"/>
              </a:lnSpc>
              <a:spcBef>
                <a:spcPct val="0"/>
              </a:spcBef>
              <a:buClrTx/>
              <a:buFontTx/>
              <a:buNone/>
            </a:pPr>
            <a:endParaRPr kumimoji="0" lang="en-US" altLang="en-US" sz="2400">
              <a:ea typeface="MS PGothic" panose="020B0600070205080204" pitchFamily="34" charset="-128"/>
            </a:endParaRPr>
          </a:p>
        </p:txBody>
      </p:sp>
      <p:pic>
        <p:nvPicPr>
          <p:cNvPr id="27655" name="Picture 11">
            <a:extLst>
              <a:ext uri="{FF2B5EF4-FFF2-40B4-BE49-F238E27FC236}">
                <a16:creationId xmlns:a16="http://schemas.microsoft.com/office/drawing/2014/main" id="{088B28D7-7D28-174E-8AD0-3335B6B0E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894" y="1035666"/>
            <a:ext cx="3533775" cy="5753100"/>
          </a:xfrm>
          <a:prstGeom prst="rect">
            <a:avLst/>
          </a:prstGeom>
          <a:solidFill>
            <a:schemeClr val="bg1"/>
          </a:solidFill>
          <a:ln>
            <a:noFill/>
          </a:ln>
        </p:spPr>
      </p:pic>
    </p:spTree>
    <p:extLst>
      <p:ext uri="{BB962C8B-B14F-4D97-AF65-F5344CB8AC3E}">
        <p14:creationId xmlns:p14="http://schemas.microsoft.com/office/powerpoint/2010/main" val="2257882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目录</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174702" y="1166018"/>
            <a:ext cx="11734799" cy="4525963"/>
          </a:xfrm>
        </p:spPr>
        <p:txBody>
          <a:bodyPr/>
          <a:lstStyle/>
          <a:p>
            <a:r>
              <a:rPr kumimoji="1" lang="zh-CN" altLang="en-US" sz="3200" dirty="0">
                <a:latin typeface="SimHei" panose="02010609060101010101" pitchFamily="49" charset="-122"/>
                <a:ea typeface="SimHei" panose="02010609060101010101" pitchFamily="49" charset="-122"/>
              </a:rPr>
              <a:t>什么是云计算</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多种形式的“云”</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云计算关键技术</a:t>
            </a:r>
            <a:endParaRPr kumimoji="1" lang="en-US" altLang="zh-CN" sz="3200" dirty="0">
              <a:solidFill>
                <a:srgbClr val="FF0000"/>
              </a:solidFill>
              <a:latin typeface="SimHei" panose="02010609060101010101" pitchFamily="49" charset="-122"/>
              <a:ea typeface="SimHei" panose="02010609060101010101" pitchFamily="49" charset="-122"/>
            </a:endParaRPr>
          </a:p>
          <a:p>
            <a:pPr lvl="1"/>
            <a:r>
              <a:rPr lang="zh-CN" altLang="en-US" sz="2900" dirty="0">
                <a:latin typeface="SimHei" panose="02010609060101010101" pitchFamily="49" charset="-122"/>
                <a:ea typeface="SimHei" panose="02010609060101010101" pitchFamily="49" charset="-122"/>
              </a:rPr>
              <a:t>虚拟化</a:t>
            </a:r>
          </a:p>
          <a:p>
            <a:pPr lvl="1"/>
            <a:r>
              <a:rPr lang="zh-CN" altLang="en-US" sz="2900" dirty="0">
                <a:solidFill>
                  <a:srgbClr val="FF0000"/>
                </a:solidFill>
                <a:latin typeface="SimHei" panose="02010609060101010101" pitchFamily="49" charset="-122"/>
                <a:ea typeface="SimHei" panose="02010609060101010101" pitchFamily="49" charset="-122"/>
              </a:rPr>
              <a:t>数据中心</a:t>
            </a:r>
          </a:p>
          <a:p>
            <a:pPr lvl="1"/>
            <a:r>
              <a:rPr lang="zh-CN" altLang="en-US" sz="2900" dirty="0">
                <a:latin typeface="SimHei" panose="02010609060101010101" pitchFamily="49" charset="-122"/>
                <a:ea typeface="SimHei" panose="02010609060101010101" pitchFamily="49" charset="-122"/>
              </a:rPr>
              <a:t>云计算计费</a:t>
            </a:r>
            <a:endParaRPr kumimoji="1" lang="en-US" altLang="zh-CN" sz="29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云计算展望</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146578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19308" y="1166018"/>
            <a:ext cx="11701346" cy="2000927"/>
          </a:xfrm>
        </p:spPr>
        <p:txBody>
          <a:bodyPr/>
          <a:lstStyle/>
          <a:p>
            <a:r>
              <a:rPr kumimoji="1" lang="zh-CN" altLang="en-US" sz="3200" dirty="0">
                <a:solidFill>
                  <a:srgbClr val="FF0000"/>
                </a:solidFill>
                <a:latin typeface="SimHei" panose="02010609060101010101" pitchFamily="49" charset="-122"/>
                <a:ea typeface="SimHei" panose="02010609060101010101" pitchFamily="49" charset="-122"/>
              </a:rPr>
              <a:t>数据中心基础设施建设</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数据中心能耗管理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数据中心资源利用率</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754099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F4526-3B21-534C-A0FF-35B4A8C19B03}"/>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什么是数据中心</a:t>
            </a:r>
            <a:endParaRPr kumimoji="1" lang="zh-CN" altLang="en-US" sz="4400" dirty="0">
              <a:solidFill>
                <a:srgbClr val="3E2BFF"/>
              </a:solidFill>
            </a:endParaRPr>
          </a:p>
        </p:txBody>
      </p:sp>
      <p:sp>
        <p:nvSpPr>
          <p:cNvPr id="3" name="内容占位符 2">
            <a:extLst>
              <a:ext uri="{FF2B5EF4-FFF2-40B4-BE49-F238E27FC236}">
                <a16:creationId xmlns:a16="http://schemas.microsoft.com/office/drawing/2014/main" id="{7039B99A-B458-944D-A3E0-7E2447A283F5}"/>
              </a:ext>
            </a:extLst>
          </p:cNvPr>
          <p:cNvSpPr>
            <a:spLocks noGrp="1"/>
          </p:cNvSpPr>
          <p:nvPr>
            <p:ph idx="1"/>
          </p:nvPr>
        </p:nvSpPr>
        <p:spPr>
          <a:xfrm>
            <a:off x="143573" y="1166017"/>
            <a:ext cx="11904854" cy="2736909"/>
          </a:xfrm>
        </p:spPr>
        <p:txBody>
          <a:bodyPr/>
          <a:lstStyle/>
          <a:p>
            <a:r>
              <a:rPr lang="zh-CN" altLang="en-US" sz="3200" dirty="0">
                <a:latin typeface="SimHei" panose="02010609060101010101" pitchFamily="49" charset="-122"/>
                <a:ea typeface="SimHei" panose="02010609060101010101" pitchFamily="49" charset="-122"/>
              </a:rPr>
              <a:t>数据中心提供一系列信息技术服务</a:t>
            </a:r>
          </a:p>
          <a:p>
            <a:pPr lvl="1"/>
            <a:r>
              <a:rPr lang="zh-CN" altLang="en-US" sz="2800" dirty="0">
                <a:latin typeface="SimHei" panose="02010609060101010101" pitchFamily="49" charset="-122"/>
                <a:ea typeface="SimHei" panose="02010609060101010101" pitchFamily="49" charset="-122"/>
              </a:rPr>
              <a:t>邮件服务</a:t>
            </a:r>
          </a:p>
          <a:p>
            <a:pPr lvl="1"/>
            <a:r>
              <a:rPr lang="zh-CN" altLang="en-US" sz="2800" dirty="0">
                <a:latin typeface="SimHei" panose="02010609060101010101" pitchFamily="49" charset="-122"/>
                <a:ea typeface="SimHei" panose="02010609060101010101" pitchFamily="49" charset="-122"/>
              </a:rPr>
              <a:t>数据存储和管理</a:t>
            </a:r>
          </a:p>
          <a:p>
            <a:pPr lvl="1"/>
            <a:r>
              <a:rPr lang="zh-CN" altLang="en-US" sz="2800" dirty="0">
                <a:latin typeface="SimHei" panose="02010609060101010101" pitchFamily="49" charset="-122"/>
                <a:ea typeface="SimHei" panose="02010609060101010101" pitchFamily="49" charset="-122"/>
              </a:rPr>
              <a:t>虚拟主机</a:t>
            </a:r>
          </a:p>
          <a:p>
            <a:pPr lvl="1"/>
            <a:r>
              <a:rPr lang="zh-CN" altLang="en-US" sz="2800" dirty="0">
                <a:latin typeface="SimHei" panose="02010609060101010101" pitchFamily="49" charset="-122"/>
                <a:ea typeface="SimHei" panose="02010609060101010101" pitchFamily="49" charset="-122"/>
              </a:rPr>
              <a:t>应用托管</a:t>
            </a:r>
          </a:p>
          <a:p>
            <a:pPr marL="0" indent="0">
              <a:buNone/>
            </a:pPr>
            <a:endParaRPr kumimoji="1" lang="zh-CN" altLang="en-US" sz="3200" dirty="0"/>
          </a:p>
        </p:txBody>
      </p:sp>
      <p:pic>
        <p:nvPicPr>
          <p:cNvPr id="18" name="图片 1">
            <a:extLst>
              <a:ext uri="{FF2B5EF4-FFF2-40B4-BE49-F238E27FC236}">
                <a16:creationId xmlns:a16="http://schemas.microsoft.com/office/drawing/2014/main" id="{6BFA757D-4371-4703-A3CF-C4D9EAAA0365}"/>
              </a:ext>
            </a:extLst>
          </p:cNvPr>
          <p:cNvPicPr>
            <a:picLocks noChangeAspect="1"/>
          </p:cNvPicPr>
          <p:nvPr/>
        </p:nvPicPr>
        <p:blipFill rotWithShape="1">
          <a:blip r:embed="rId2">
            <a:extLst>
              <a:ext uri="{28A0092B-C50C-407E-A947-70E740481C1C}">
                <a14:useLocalDpi xmlns:a14="http://schemas.microsoft.com/office/drawing/2010/main" val="0"/>
              </a:ext>
            </a:extLst>
          </a:blip>
          <a:srcRect l="-1" r="596" b="6323"/>
          <a:stretch/>
        </p:blipFill>
        <p:spPr bwMode="auto">
          <a:xfrm>
            <a:off x="3462931" y="1984917"/>
            <a:ext cx="8663553" cy="482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009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7693440-36AD-F34D-95C4-75B138C17441}"/>
              </a:ext>
            </a:extLst>
          </p:cNvPr>
          <p:cNvSpPr>
            <a:spLocks noGrp="1"/>
          </p:cNvSpPr>
          <p:nvPr>
            <p:ph idx="1"/>
          </p:nvPr>
        </p:nvSpPr>
        <p:spPr>
          <a:xfrm>
            <a:off x="92901" y="1158670"/>
            <a:ext cx="5171983" cy="3905267"/>
          </a:xfrm>
        </p:spPr>
        <p:txBody>
          <a:bodyPr/>
          <a:lstStyle/>
          <a:p>
            <a:r>
              <a:rPr lang="zh-CN" altLang="en-US" sz="3200" dirty="0">
                <a:latin typeface="SimHei" panose="02010609060101010101" pitchFamily="49" charset="-122"/>
                <a:ea typeface="SimHei" panose="02010609060101010101" pitchFamily="49" charset="-122"/>
              </a:rPr>
              <a:t>重要考虑因素</a:t>
            </a:r>
          </a:p>
          <a:p>
            <a:pPr lvl="1"/>
            <a:r>
              <a:rPr lang="zh-CN" altLang="en-US" sz="2800" dirty="0">
                <a:latin typeface="SimHei" panose="02010609060101010101" pitchFamily="49" charset="-122"/>
                <a:ea typeface="SimHei" panose="02010609060101010101" pitchFamily="49" charset="-122"/>
              </a:rPr>
              <a:t>自然灾害发生频率</a:t>
            </a:r>
          </a:p>
          <a:p>
            <a:pPr lvl="1"/>
            <a:r>
              <a:rPr lang="zh-CN" altLang="en-US" sz="2800" dirty="0">
                <a:latin typeface="SimHei" panose="02010609060101010101" pitchFamily="49" charset="-122"/>
                <a:ea typeface="SimHei" panose="02010609060101010101" pitchFamily="49" charset="-122"/>
              </a:rPr>
              <a:t>与能源的距离</a:t>
            </a:r>
          </a:p>
          <a:p>
            <a:pPr lvl="1"/>
            <a:r>
              <a:rPr lang="zh-CN" altLang="en-US" sz="2800" dirty="0">
                <a:latin typeface="SimHei" panose="02010609060101010101" pitchFamily="49" charset="-122"/>
                <a:ea typeface="SimHei" panose="02010609060101010101" pitchFamily="49" charset="-122"/>
              </a:rPr>
              <a:t>能源的可靠性和稳定性</a:t>
            </a:r>
          </a:p>
          <a:p>
            <a:pPr lvl="1"/>
            <a:r>
              <a:rPr lang="zh-CN" altLang="en-US" sz="2800" dirty="0">
                <a:latin typeface="SimHei" panose="02010609060101010101" pitchFamily="49" charset="-122"/>
                <a:ea typeface="SimHei" panose="02010609060101010101" pitchFamily="49" charset="-122"/>
              </a:rPr>
              <a:t>气候条件</a:t>
            </a:r>
          </a:p>
          <a:p>
            <a:pPr lvl="2"/>
            <a:r>
              <a:rPr lang="zh-CN" altLang="en-US" sz="2400" dirty="0">
                <a:latin typeface="SimHei" panose="02010609060101010101" pitchFamily="49" charset="-122"/>
                <a:ea typeface="SimHei" panose="02010609060101010101" pitchFamily="49" charset="-122"/>
              </a:rPr>
              <a:t>选择一个凉爽，温和气候的位置，可以提供不需要空调装置的数据中心</a:t>
            </a:r>
          </a:p>
        </p:txBody>
      </p:sp>
      <p:sp>
        <p:nvSpPr>
          <p:cNvPr id="2" name="标题 1">
            <a:extLst>
              <a:ext uri="{FF2B5EF4-FFF2-40B4-BE49-F238E27FC236}">
                <a16:creationId xmlns:a16="http://schemas.microsoft.com/office/drawing/2014/main" id="{B47FF9C2-E13B-B642-B48E-3BE7B310DB0F}"/>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数据中心基础设施建设</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选址</a:t>
            </a:r>
            <a:endParaRPr kumimoji="1" lang="zh-CN" altLang="en-US" sz="4400" dirty="0">
              <a:solidFill>
                <a:srgbClr val="3E2BFF"/>
              </a:solidFill>
            </a:endParaRPr>
          </a:p>
        </p:txBody>
      </p:sp>
      <p:pic>
        <p:nvPicPr>
          <p:cNvPr id="32" name="图片 4">
            <a:extLst>
              <a:ext uri="{FF2B5EF4-FFF2-40B4-BE49-F238E27FC236}">
                <a16:creationId xmlns:a16="http://schemas.microsoft.com/office/drawing/2014/main" id="{13149FB1-F1C9-4577-9E98-8DCB59AE3DD8}"/>
              </a:ext>
            </a:extLst>
          </p:cNvPr>
          <p:cNvPicPr>
            <a:picLocks noChangeAspect="1"/>
          </p:cNvPicPr>
          <p:nvPr/>
        </p:nvPicPr>
        <p:blipFill>
          <a:blip r:embed="rId2">
            <a:extLst>
              <a:ext uri="{28A0092B-C50C-407E-A947-70E740481C1C}">
                <a14:useLocalDpi xmlns:a14="http://schemas.microsoft.com/office/drawing/2010/main" val="0"/>
              </a:ext>
            </a:extLst>
          </a:blip>
          <a:srcRect t="10135" b="25000"/>
          <a:stretch>
            <a:fillRect/>
          </a:stretch>
        </p:blipFill>
        <p:spPr bwMode="auto">
          <a:xfrm>
            <a:off x="5264884" y="1469018"/>
            <a:ext cx="6834215" cy="390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202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BCE30C-08E5-714D-B782-9D1B2929EC6D}"/>
              </a:ext>
            </a:extLst>
          </p:cNvPr>
          <p:cNvSpPr>
            <a:spLocks noGrp="1"/>
          </p:cNvSpPr>
          <p:nvPr>
            <p:ph idx="1"/>
          </p:nvPr>
        </p:nvSpPr>
        <p:spPr>
          <a:xfrm>
            <a:off x="219307" y="1179539"/>
            <a:ext cx="11857464" cy="2823750"/>
          </a:xfrm>
        </p:spPr>
        <p:txBody>
          <a:bodyPr/>
          <a:lstStyle/>
          <a:p>
            <a:r>
              <a:rPr lang="zh-CN" altLang="en-US" sz="3200" dirty="0">
                <a:ea typeface="SimHei" panose="02010609060101010101" pitchFamily="49" charset="-122"/>
              </a:rPr>
              <a:t>机房建设很重要，因为它会影响数据中心的效率</a:t>
            </a:r>
          </a:p>
          <a:p>
            <a:r>
              <a:rPr lang="zh-CN" altLang="en-US" sz="3200" dirty="0">
                <a:ea typeface="SimHei" panose="02010609060101010101" pitchFamily="49" charset="-122"/>
              </a:rPr>
              <a:t>世界上有许多高效的机房设计</a:t>
            </a:r>
          </a:p>
          <a:p>
            <a:r>
              <a:rPr lang="zh-CN" altLang="en-US" sz="3200" dirty="0">
                <a:ea typeface="SimHei" panose="02010609060101010101" pitchFamily="49" charset="-122"/>
              </a:rPr>
              <a:t>雅虎的“</a:t>
            </a:r>
            <a:r>
              <a:rPr lang="en-US" altLang="zh-CN" sz="3200" dirty="0">
                <a:ea typeface="SimHei" panose="02010609060101010101" pitchFamily="49" charset="-122"/>
              </a:rPr>
              <a:t>Chicken Coop</a:t>
            </a:r>
            <a:r>
              <a:rPr lang="zh-CN" altLang="en-US" sz="3200" dirty="0">
                <a:ea typeface="SimHei" panose="02010609060101010101" pitchFamily="49" charset="-122"/>
              </a:rPr>
              <a:t>”</a:t>
            </a:r>
          </a:p>
          <a:p>
            <a:pPr lvl="1"/>
            <a:r>
              <a:rPr lang="zh-CN" altLang="en-US" sz="2800" dirty="0">
                <a:ea typeface="SimHei" panose="02010609060101010101" pitchFamily="49" charset="-122"/>
              </a:rPr>
              <a:t>旨在利用“自由冷却”的优势</a:t>
            </a:r>
          </a:p>
          <a:p>
            <a:pPr lvl="1"/>
            <a:r>
              <a:rPr lang="en-US" altLang="zh-CN" sz="2800" dirty="0">
                <a:ea typeface="SimHei" panose="02010609060101010101" pitchFamily="49" charset="-122"/>
              </a:rPr>
              <a:t>PUE 1.1</a:t>
            </a:r>
            <a:endParaRPr lang="zh-CN" altLang="en-US" sz="2800" dirty="0">
              <a:ea typeface="SimHei" panose="02010609060101010101" pitchFamily="49" charset="-122"/>
            </a:endParaRPr>
          </a:p>
        </p:txBody>
      </p:sp>
      <p:sp>
        <p:nvSpPr>
          <p:cNvPr id="2" name="标题 1">
            <a:extLst>
              <a:ext uri="{FF2B5EF4-FFF2-40B4-BE49-F238E27FC236}">
                <a16:creationId xmlns:a16="http://schemas.microsoft.com/office/drawing/2014/main" id="{D8A0606D-F80F-2C4B-8CAA-6CFAB5CEE108}"/>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数据中心基础设施建设</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机房</a:t>
            </a:r>
            <a:endParaRPr kumimoji="1" lang="zh-CN" altLang="en-US" sz="4400" dirty="0">
              <a:solidFill>
                <a:srgbClr val="3E2BFF"/>
              </a:solidFill>
            </a:endParaRPr>
          </a:p>
        </p:txBody>
      </p:sp>
      <p:pic>
        <p:nvPicPr>
          <p:cNvPr id="35" name="Picture 491">
            <a:extLst>
              <a:ext uri="{FF2B5EF4-FFF2-40B4-BE49-F238E27FC236}">
                <a16:creationId xmlns:a16="http://schemas.microsoft.com/office/drawing/2014/main" id="{FD539F4D-67C7-48DD-90D0-17918647F003}"/>
              </a:ext>
            </a:extLst>
          </p:cNvPr>
          <p:cNvPicPr>
            <a:picLocks noChangeAspect="1"/>
          </p:cNvPicPr>
          <p:nvPr/>
        </p:nvPicPr>
        <p:blipFill>
          <a:blip r:embed="rId2"/>
          <a:stretch>
            <a:fillRect/>
          </a:stretch>
        </p:blipFill>
        <p:spPr>
          <a:xfrm>
            <a:off x="5575779" y="2444284"/>
            <a:ext cx="6567269" cy="4302202"/>
          </a:xfrm>
          <a:prstGeom prst="rect">
            <a:avLst/>
          </a:prstGeom>
        </p:spPr>
      </p:pic>
      <p:pic>
        <p:nvPicPr>
          <p:cNvPr id="4" name="图片 3">
            <a:extLst>
              <a:ext uri="{FF2B5EF4-FFF2-40B4-BE49-F238E27FC236}">
                <a16:creationId xmlns:a16="http://schemas.microsoft.com/office/drawing/2014/main" id="{DDFF5956-78E0-124F-B614-EDB9E13E45EC}"/>
              </a:ext>
            </a:extLst>
          </p:cNvPr>
          <p:cNvPicPr>
            <a:picLocks noChangeAspect="1"/>
          </p:cNvPicPr>
          <p:nvPr/>
        </p:nvPicPr>
        <p:blipFill rotWithShape="1">
          <a:blip r:embed="rId3"/>
          <a:srcRect l="14917" t="8644" r="21863" b="11454"/>
          <a:stretch/>
        </p:blipFill>
        <p:spPr>
          <a:xfrm>
            <a:off x="2029522" y="3840482"/>
            <a:ext cx="3468029" cy="2922135"/>
          </a:xfrm>
          <a:prstGeom prst="rect">
            <a:avLst/>
          </a:prstGeom>
        </p:spPr>
      </p:pic>
    </p:spTree>
    <p:extLst>
      <p:ext uri="{BB962C8B-B14F-4D97-AF65-F5344CB8AC3E}">
        <p14:creationId xmlns:p14="http://schemas.microsoft.com/office/powerpoint/2010/main" val="3259271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a:extLst>
              <a:ext uri="{FF2B5EF4-FFF2-40B4-BE49-F238E27FC236}">
                <a16:creationId xmlns:a16="http://schemas.microsoft.com/office/drawing/2014/main" id="{4035A5C5-BB99-CF40-A0D8-7BFB9FE1561D}"/>
              </a:ext>
            </a:extLst>
          </p:cNvPr>
          <p:cNvSpPr>
            <a:spLocks noGrp="1"/>
          </p:cNvSpPr>
          <p:nvPr>
            <p:ph idx="1"/>
          </p:nvPr>
        </p:nvSpPr>
        <p:spPr>
          <a:xfrm>
            <a:off x="219307" y="1179538"/>
            <a:ext cx="11857464" cy="1742081"/>
          </a:xfrm>
        </p:spPr>
        <p:txBody>
          <a:bodyPr/>
          <a:lstStyle/>
          <a:p>
            <a:r>
              <a:rPr lang="it-IT" altLang="zh-CN" sz="3200" dirty="0">
                <a:ea typeface="SimHei" panose="02010609060101010101" pitchFamily="49" charset="-122"/>
              </a:rPr>
              <a:t>Mare Nostrum </a:t>
            </a:r>
            <a:r>
              <a:rPr lang="zh-CN" altLang="en-US" sz="3200" dirty="0">
                <a:ea typeface="SimHei" panose="02010609060101010101" pitchFamily="49" charset="-122"/>
              </a:rPr>
              <a:t>的</a:t>
            </a:r>
            <a:r>
              <a:rPr lang="it-IT" altLang="zh-CN" sz="3200" dirty="0">
                <a:ea typeface="SimHei" panose="02010609060101010101" pitchFamily="49" charset="-122"/>
              </a:rPr>
              <a:t>“Divine Data </a:t>
            </a:r>
            <a:r>
              <a:rPr lang="it-IT" altLang="zh-CN" sz="3200" dirty="0" err="1">
                <a:ea typeface="SimHei" panose="02010609060101010101" pitchFamily="49" charset="-122"/>
              </a:rPr>
              <a:t>Cruncher</a:t>
            </a:r>
            <a:r>
              <a:rPr lang="it-IT" altLang="zh-CN" sz="3200" dirty="0">
                <a:ea typeface="SimHei" panose="02010609060101010101" pitchFamily="49" charset="-122"/>
              </a:rPr>
              <a:t>”</a:t>
            </a:r>
          </a:p>
          <a:p>
            <a:pPr lvl="1"/>
            <a:r>
              <a:rPr lang="zh-CN" altLang="en-US" sz="2800" dirty="0">
                <a:ea typeface="SimHei" panose="02010609060101010101" pitchFamily="49" charset="-122"/>
              </a:rPr>
              <a:t>数据中心在巴塞罗那大教堂</a:t>
            </a:r>
          </a:p>
          <a:p>
            <a:pPr lvl="1"/>
            <a:r>
              <a:rPr lang="en-US" altLang="zh-CN" sz="2800" dirty="0">
                <a:ea typeface="SimHei" panose="02010609060101010101" pitchFamily="49" charset="-122"/>
              </a:rPr>
              <a:t>PUE 1.3</a:t>
            </a:r>
            <a:endParaRPr lang="zh-CN" altLang="en-US" sz="2800" dirty="0">
              <a:ea typeface="SimHei" panose="02010609060101010101" pitchFamily="49" charset="-122"/>
            </a:endParaRPr>
          </a:p>
        </p:txBody>
      </p:sp>
      <p:pic>
        <p:nvPicPr>
          <p:cNvPr id="14" name="Picture 514">
            <a:extLst>
              <a:ext uri="{FF2B5EF4-FFF2-40B4-BE49-F238E27FC236}">
                <a16:creationId xmlns:a16="http://schemas.microsoft.com/office/drawing/2014/main" id="{5550A407-A34F-41BB-807C-DBC32C5E667F}"/>
              </a:ext>
            </a:extLst>
          </p:cNvPr>
          <p:cNvPicPr>
            <a:picLocks noChangeAspect="1"/>
          </p:cNvPicPr>
          <p:nvPr/>
        </p:nvPicPr>
        <p:blipFill>
          <a:blip r:embed="rId2"/>
          <a:stretch>
            <a:fillRect/>
          </a:stretch>
        </p:blipFill>
        <p:spPr>
          <a:xfrm>
            <a:off x="7425400" y="1179539"/>
            <a:ext cx="4718277" cy="5633857"/>
          </a:xfrm>
          <a:prstGeom prst="rect">
            <a:avLst/>
          </a:prstGeom>
        </p:spPr>
      </p:pic>
      <p:pic>
        <p:nvPicPr>
          <p:cNvPr id="15" name="Picture 516">
            <a:extLst>
              <a:ext uri="{FF2B5EF4-FFF2-40B4-BE49-F238E27FC236}">
                <a16:creationId xmlns:a16="http://schemas.microsoft.com/office/drawing/2014/main" id="{5496DA80-96CA-4F66-8DEA-608D3C717190}"/>
              </a:ext>
            </a:extLst>
          </p:cNvPr>
          <p:cNvPicPr>
            <a:picLocks noChangeAspect="1"/>
          </p:cNvPicPr>
          <p:nvPr/>
        </p:nvPicPr>
        <p:blipFill rotWithShape="1">
          <a:blip r:embed="rId3"/>
          <a:srcRect b="6772"/>
          <a:stretch/>
        </p:blipFill>
        <p:spPr>
          <a:xfrm>
            <a:off x="1626875" y="2779603"/>
            <a:ext cx="5731619" cy="4033793"/>
          </a:xfrm>
          <a:prstGeom prst="rect">
            <a:avLst/>
          </a:prstGeom>
        </p:spPr>
      </p:pic>
      <p:sp>
        <p:nvSpPr>
          <p:cNvPr id="18" name="标题 1">
            <a:extLst>
              <a:ext uri="{FF2B5EF4-FFF2-40B4-BE49-F238E27FC236}">
                <a16:creationId xmlns:a16="http://schemas.microsoft.com/office/drawing/2014/main" id="{15C011DF-5968-5E43-A671-CE38142A3F7D}"/>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SimHei" panose="02010609060101010101" pitchFamily="49" charset="-122"/>
                <a:ea typeface="SimHei" panose="02010609060101010101" pitchFamily="49" charset="-122"/>
              </a:rPr>
              <a:t>数据中心基础设施建设</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机房</a:t>
            </a:r>
            <a:endParaRPr kumimoji="1" lang="zh-CN" altLang="en-US" sz="4400" dirty="0">
              <a:solidFill>
                <a:srgbClr val="3E2BFF"/>
              </a:solidFill>
            </a:endParaRPr>
          </a:p>
        </p:txBody>
      </p:sp>
    </p:spTree>
    <p:extLst>
      <p:ext uri="{BB962C8B-B14F-4D97-AF65-F5344CB8AC3E}">
        <p14:creationId xmlns:p14="http://schemas.microsoft.com/office/powerpoint/2010/main" val="31434643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43">
            <a:extLst>
              <a:ext uri="{FF2B5EF4-FFF2-40B4-BE49-F238E27FC236}">
                <a16:creationId xmlns:a16="http://schemas.microsoft.com/office/drawing/2014/main" id="{AB008DB9-1B24-4DD5-AEC8-C379BA327102}"/>
              </a:ext>
            </a:extLst>
          </p:cNvPr>
          <p:cNvPicPr>
            <a:picLocks noChangeAspect="1"/>
          </p:cNvPicPr>
          <p:nvPr/>
        </p:nvPicPr>
        <p:blipFill rotWithShape="1">
          <a:blip r:embed="rId2"/>
          <a:srcRect l="3698" t="5119" r="2846" b="5343"/>
          <a:stretch/>
        </p:blipFill>
        <p:spPr>
          <a:xfrm>
            <a:off x="128508" y="3272885"/>
            <a:ext cx="5514007" cy="3464425"/>
          </a:xfrm>
          <a:prstGeom prst="rect">
            <a:avLst/>
          </a:prstGeom>
        </p:spPr>
      </p:pic>
      <p:pic>
        <p:nvPicPr>
          <p:cNvPr id="14" name="Picture 541">
            <a:extLst>
              <a:ext uri="{FF2B5EF4-FFF2-40B4-BE49-F238E27FC236}">
                <a16:creationId xmlns:a16="http://schemas.microsoft.com/office/drawing/2014/main" id="{953B1F91-74D8-44F0-937A-B0198833424B}"/>
              </a:ext>
            </a:extLst>
          </p:cNvPr>
          <p:cNvPicPr>
            <a:picLocks noChangeAspect="1"/>
          </p:cNvPicPr>
          <p:nvPr/>
        </p:nvPicPr>
        <p:blipFill rotWithShape="1">
          <a:blip r:embed="rId3"/>
          <a:srcRect l="2470" t="4739" r="3147" b="5637"/>
          <a:stretch/>
        </p:blipFill>
        <p:spPr>
          <a:xfrm>
            <a:off x="5752578" y="2362175"/>
            <a:ext cx="6411273" cy="4395463"/>
          </a:xfrm>
          <a:prstGeom prst="rect">
            <a:avLst/>
          </a:prstGeom>
        </p:spPr>
      </p:pic>
      <p:sp>
        <p:nvSpPr>
          <p:cNvPr id="18" name="标题 1">
            <a:extLst>
              <a:ext uri="{FF2B5EF4-FFF2-40B4-BE49-F238E27FC236}">
                <a16:creationId xmlns:a16="http://schemas.microsoft.com/office/drawing/2014/main" id="{9FDABB68-8B74-1340-BD50-70158976C799}"/>
              </a:ext>
            </a:extLst>
          </p:cNvPr>
          <p:cNvSpPr>
            <a:spLocks noGrp="1"/>
          </p:cNvSpPr>
          <p:nvPr>
            <p:ph type="title"/>
          </p:nvPr>
        </p:nvSpPr>
        <p:spPr>
          <a:xfrm>
            <a:off x="0" y="-27384"/>
            <a:ext cx="12192000" cy="1143000"/>
          </a:xfrm>
        </p:spPr>
        <p:txBody>
          <a:bodyPr/>
          <a:lstStyle/>
          <a:p>
            <a:r>
              <a:rPr lang="zh-CN" altLang="en-US" sz="4800" b="1" dirty="0">
                <a:solidFill>
                  <a:srgbClr val="3E2BFF"/>
                </a:solidFill>
                <a:latin typeface="SimHei" panose="02010609060101010101" pitchFamily="49" charset="-122"/>
                <a:ea typeface="SimHei" panose="02010609060101010101" pitchFamily="49" charset="-122"/>
              </a:rPr>
              <a:t>数据中心基础设施建设</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机房</a:t>
            </a:r>
            <a:endParaRPr kumimoji="1" lang="zh-CN" altLang="en-US" sz="4400" dirty="0">
              <a:solidFill>
                <a:srgbClr val="3E2BFF"/>
              </a:solidFill>
            </a:endParaRPr>
          </a:p>
        </p:txBody>
      </p:sp>
      <p:sp>
        <p:nvSpPr>
          <p:cNvPr id="19" name="内容占位符 2">
            <a:extLst>
              <a:ext uri="{FF2B5EF4-FFF2-40B4-BE49-F238E27FC236}">
                <a16:creationId xmlns:a16="http://schemas.microsoft.com/office/drawing/2014/main" id="{DCFBAE83-CC97-1848-AC9A-F31163363E96}"/>
              </a:ext>
            </a:extLst>
          </p:cNvPr>
          <p:cNvSpPr>
            <a:spLocks noGrp="1"/>
          </p:cNvSpPr>
          <p:nvPr>
            <p:ph idx="1"/>
          </p:nvPr>
        </p:nvSpPr>
        <p:spPr>
          <a:xfrm>
            <a:off x="219306" y="1179539"/>
            <a:ext cx="11846313" cy="1597116"/>
          </a:xfrm>
        </p:spPr>
        <p:txBody>
          <a:bodyPr/>
          <a:lstStyle/>
          <a:p>
            <a:r>
              <a:rPr lang="it-IT" altLang="zh-CN" sz="3200" dirty="0">
                <a:ea typeface="SimHei" panose="02010609060101010101" pitchFamily="49" charset="-122"/>
              </a:rPr>
              <a:t>“The Spy </a:t>
            </a:r>
            <a:r>
              <a:rPr lang="it-IT" altLang="zh-CN" sz="3200" dirty="0" err="1">
                <a:ea typeface="SimHei" panose="02010609060101010101" pitchFamily="49" charset="-122"/>
              </a:rPr>
              <a:t>Who</a:t>
            </a:r>
            <a:r>
              <a:rPr lang="it-IT" altLang="zh-CN" sz="3200" dirty="0">
                <a:ea typeface="SimHei" panose="02010609060101010101" pitchFamily="49" charset="-122"/>
              </a:rPr>
              <a:t> </a:t>
            </a:r>
            <a:r>
              <a:rPr lang="it-IT" altLang="zh-CN" sz="3200" dirty="0" err="1">
                <a:ea typeface="SimHei" panose="02010609060101010101" pitchFamily="49" charset="-122"/>
              </a:rPr>
              <a:t>Loved</a:t>
            </a:r>
            <a:r>
              <a:rPr lang="it-IT" altLang="zh-CN" sz="3200" dirty="0">
                <a:ea typeface="SimHei" panose="02010609060101010101" pitchFamily="49" charset="-122"/>
              </a:rPr>
              <a:t> Me” Bunker</a:t>
            </a:r>
          </a:p>
          <a:p>
            <a:pPr lvl="1"/>
            <a:r>
              <a:rPr lang="zh-CN" altLang="en-US" sz="2800" dirty="0">
                <a:ea typeface="SimHei" panose="02010609060101010101" pitchFamily="49" charset="-122"/>
              </a:rPr>
              <a:t>由斯德哥尔摩核燃料库改造而成，同样充分利用了自然冷却</a:t>
            </a:r>
          </a:p>
          <a:p>
            <a:pPr lvl="1"/>
            <a:r>
              <a:rPr lang="en-US" altLang="zh-CN" sz="2800" dirty="0">
                <a:ea typeface="SimHei" panose="02010609060101010101" pitchFamily="49" charset="-122"/>
              </a:rPr>
              <a:t>PUE 1.1</a:t>
            </a:r>
            <a:endParaRPr lang="zh-CN" altLang="en-US" sz="2800" dirty="0">
              <a:ea typeface="SimHei" panose="02010609060101010101" pitchFamily="49" charset="-122"/>
            </a:endParaRPr>
          </a:p>
        </p:txBody>
      </p:sp>
    </p:spTree>
    <p:extLst>
      <p:ext uri="{BB962C8B-B14F-4D97-AF65-F5344CB8AC3E}">
        <p14:creationId xmlns:p14="http://schemas.microsoft.com/office/powerpoint/2010/main" val="1172524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E48308-B80B-6446-9DBC-E8F330DE5F94}"/>
              </a:ext>
            </a:extLst>
          </p:cNvPr>
          <p:cNvSpPr>
            <a:spLocks noGrp="1"/>
          </p:cNvSpPr>
          <p:nvPr>
            <p:ph idx="1"/>
          </p:nvPr>
        </p:nvSpPr>
        <p:spPr>
          <a:xfrm>
            <a:off x="218114" y="1146025"/>
            <a:ext cx="11869808" cy="4525963"/>
          </a:xfrm>
        </p:spPr>
        <p:txBody>
          <a:bodyPr/>
          <a:lstStyle/>
          <a:p>
            <a:r>
              <a:rPr lang="zh-CN" altLang="en-US" sz="3200" dirty="0">
                <a:ea typeface="SimHei" panose="02010609060101010101" pitchFamily="49" charset="-122"/>
              </a:rPr>
              <a:t>服务器产生热量</a:t>
            </a:r>
          </a:p>
          <a:p>
            <a:pPr lvl="1"/>
            <a:r>
              <a:rPr lang="zh-CN" altLang="en-US" sz="2800" dirty="0">
                <a:ea typeface="SimHei" panose="02010609060101010101" pitchFamily="49" charset="-122"/>
              </a:rPr>
              <a:t>高温的环境将对服务器产生损害</a:t>
            </a:r>
          </a:p>
          <a:p>
            <a:pPr lvl="1"/>
            <a:r>
              <a:rPr lang="zh-CN" altLang="en-US" sz="2800" dirty="0">
                <a:ea typeface="SimHei" panose="02010609060101010101" pitchFamily="49" charset="-122"/>
              </a:rPr>
              <a:t>根据亚马逊数据，数据中心排气口温度高达</a:t>
            </a:r>
            <a:r>
              <a:rPr lang="en-US" altLang="zh-CN" sz="2800" dirty="0">
                <a:ea typeface="SimHei" panose="02010609060101010101" pitchFamily="49" charset="-122"/>
              </a:rPr>
              <a:t>50</a:t>
            </a:r>
            <a:r>
              <a:rPr lang="zh-CN" altLang="en-US" sz="2800" dirty="0">
                <a:ea typeface="SimHei" panose="02010609060101010101" pitchFamily="49" charset="-122"/>
              </a:rPr>
              <a:t>摄氏度</a:t>
            </a:r>
          </a:p>
          <a:p>
            <a:r>
              <a:rPr lang="zh-CN" altLang="en-US" sz="3200" dirty="0">
                <a:ea typeface="SimHei" panose="02010609060101010101" pitchFamily="49" charset="-122"/>
              </a:rPr>
              <a:t>数据中心消耗的大约一半功率用于冷却</a:t>
            </a:r>
          </a:p>
          <a:p>
            <a:r>
              <a:rPr lang="zh-CN" altLang="en-US" sz="3200" dirty="0">
                <a:ea typeface="SimHei" panose="02010609060101010101" pitchFamily="49" charset="-122"/>
              </a:rPr>
              <a:t>冷却选项</a:t>
            </a:r>
          </a:p>
          <a:p>
            <a:pPr lvl="1"/>
            <a:r>
              <a:rPr lang="zh-CN" altLang="en-US" sz="2800" dirty="0">
                <a:ea typeface="SimHei" panose="02010609060101010101" pitchFamily="49" charset="-122"/>
              </a:rPr>
              <a:t>机房空调（</a:t>
            </a:r>
            <a:r>
              <a:rPr lang="en-US" altLang="zh-CN" sz="2800" dirty="0">
                <a:ea typeface="SimHei" panose="02010609060101010101" pitchFamily="49" charset="-122"/>
              </a:rPr>
              <a:t>CRAC</a:t>
            </a:r>
            <a:r>
              <a:rPr lang="zh-CN" altLang="en-US" sz="2800" dirty="0">
                <a:ea typeface="SimHei" panose="02010609060101010101" pitchFamily="49" charset="-122"/>
              </a:rPr>
              <a:t>）</a:t>
            </a:r>
          </a:p>
          <a:p>
            <a:pPr lvl="1"/>
            <a:r>
              <a:rPr lang="zh-CN" altLang="en-US" sz="2800" dirty="0">
                <a:ea typeface="SimHei" panose="02010609060101010101" pitchFamily="49" charset="-122"/>
              </a:rPr>
              <a:t>液体冷却</a:t>
            </a:r>
          </a:p>
          <a:p>
            <a:pPr lvl="1"/>
            <a:r>
              <a:rPr lang="zh-CN" altLang="en-US" sz="2800" dirty="0">
                <a:ea typeface="SimHei" panose="02010609060101010101" pitchFamily="49" charset="-122"/>
              </a:rPr>
              <a:t>空气侧省煤器</a:t>
            </a:r>
          </a:p>
        </p:txBody>
      </p:sp>
      <p:sp>
        <p:nvSpPr>
          <p:cNvPr id="2" name="标题 1">
            <a:extLst>
              <a:ext uri="{FF2B5EF4-FFF2-40B4-BE49-F238E27FC236}">
                <a16:creationId xmlns:a16="http://schemas.microsoft.com/office/drawing/2014/main" id="{337D07AE-E517-5749-8185-2C1ABBD4FA42}"/>
              </a:ext>
            </a:extLst>
          </p:cNvPr>
          <p:cNvSpPr>
            <a:spLocks noGrp="1"/>
          </p:cNvSpPr>
          <p:nvPr>
            <p:ph type="title"/>
          </p:nvPr>
        </p:nvSpPr>
        <p:spPr/>
        <p:txBody>
          <a:bodyPr/>
          <a:lstStyle/>
          <a:p>
            <a:r>
              <a:rPr lang="zh-CN" altLang="en-US" sz="4800" b="1" dirty="0">
                <a:solidFill>
                  <a:srgbClr val="3E2BFF"/>
                </a:solidFill>
                <a:latin typeface="SimHei" panose="02010609060101010101" pitchFamily="49" charset="-122"/>
                <a:ea typeface="SimHei" panose="02010609060101010101" pitchFamily="49" charset="-122"/>
              </a:rPr>
              <a:t>数据中心基础设施建设</a:t>
            </a:r>
            <a:r>
              <a:rPr lang="en-US" altLang="zh-CN" sz="4800" b="1" dirty="0">
                <a:solidFill>
                  <a:srgbClr val="3E2BFF"/>
                </a:solidFill>
                <a:latin typeface="SimHei" panose="02010609060101010101" pitchFamily="49" charset="-122"/>
                <a:ea typeface="SimHei" panose="02010609060101010101" pitchFamily="49" charset="-122"/>
              </a:rPr>
              <a:t>—</a:t>
            </a:r>
            <a:r>
              <a:rPr lang="zh-CN" altLang="en-US" sz="4800" b="1" dirty="0">
                <a:solidFill>
                  <a:srgbClr val="3E2BFF"/>
                </a:solidFill>
                <a:latin typeface="SimHei" panose="02010609060101010101" pitchFamily="49" charset="-122"/>
                <a:ea typeface="SimHei" panose="02010609060101010101" pitchFamily="49" charset="-122"/>
              </a:rPr>
              <a:t>冷却系统</a:t>
            </a:r>
            <a:endParaRPr kumimoji="1" lang="zh-CN" altLang="en-US" sz="4400" dirty="0">
              <a:solidFill>
                <a:srgbClr val="3E2BFF"/>
              </a:solidFill>
            </a:endParaRPr>
          </a:p>
        </p:txBody>
      </p:sp>
      <p:pic>
        <p:nvPicPr>
          <p:cNvPr id="1026" name="Picture 2" descr="https://p1.ssl.qhimg.com/dmtfd/384_384_/t01ff04e1fa2d707bfe.jpg">
            <a:extLst>
              <a:ext uri="{FF2B5EF4-FFF2-40B4-BE49-F238E27FC236}">
                <a16:creationId xmlns:a16="http://schemas.microsoft.com/office/drawing/2014/main" id="{0C1C421D-06D0-4605-B08C-5988D24C2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965" y="3330337"/>
            <a:ext cx="4556993" cy="352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74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a:extLst>
              <a:ext uri="{FF2B5EF4-FFF2-40B4-BE49-F238E27FC236}">
                <a16:creationId xmlns:a16="http://schemas.microsoft.com/office/drawing/2014/main" id="{31FB39A4-2F48-E344-A25D-B418C076819F}"/>
              </a:ext>
            </a:extLst>
          </p:cNvPr>
          <p:cNvSpPr>
            <a:spLocks noGrp="1" noChangeArrowheads="1"/>
          </p:cNvSpPr>
          <p:nvPr>
            <p:ph type="title"/>
          </p:nvPr>
        </p:nvSpPr>
        <p:spPr/>
        <p:txBody>
          <a:bodyPr numCol="1" anchorCtr="0" compatLnSpc="1">
            <a:prstTxWarp prst="textNoShape">
              <a:avLst/>
            </a:prstTxWarp>
            <a:noAutofit/>
          </a:bodyPr>
          <a:lstStyle/>
          <a:p>
            <a:pPr eaLnBrk="1" hangingPunct="1">
              <a:defRPr/>
            </a:pPr>
            <a:r>
              <a:rPr altLang="zh-CN" sz="4800" b="1" dirty="0" err="1">
                <a:solidFill>
                  <a:srgbClr val="3E2BFF"/>
                </a:solidFill>
                <a:latin typeface="SimHei" panose="02010609060101010101" pitchFamily="49" charset="-122"/>
                <a:ea typeface="SimHei" panose="02010609060101010101" pitchFamily="49" charset="-122"/>
                <a:cs typeface="华文中宋" charset="0"/>
              </a:rPr>
              <a:t>云计算的特点</a:t>
            </a:r>
            <a:endParaRPr altLang="zh-CN" sz="4800" b="1" dirty="0">
              <a:solidFill>
                <a:srgbClr val="3E2BFF"/>
              </a:solidFill>
              <a:latin typeface="SimHei" panose="02010609060101010101" pitchFamily="49" charset="-122"/>
              <a:ea typeface="SimHei" panose="02010609060101010101" pitchFamily="49" charset="-122"/>
              <a:cs typeface="华文中宋" charset="0"/>
            </a:endParaRPr>
          </a:p>
        </p:txBody>
      </p:sp>
      <p:sp>
        <p:nvSpPr>
          <p:cNvPr id="8" name="圆角矩形 7">
            <a:extLst>
              <a:ext uri="{FF2B5EF4-FFF2-40B4-BE49-F238E27FC236}">
                <a16:creationId xmlns:a16="http://schemas.microsoft.com/office/drawing/2014/main" id="{1EC8A5EC-24A6-354A-A625-8DCE60AA60C3}"/>
              </a:ext>
            </a:extLst>
          </p:cNvPr>
          <p:cNvSpPr/>
          <p:nvPr/>
        </p:nvSpPr>
        <p:spPr bwMode="auto">
          <a:xfrm>
            <a:off x="2309814" y="1281113"/>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dirty="0">
                <a:solidFill>
                  <a:schemeClr val="tx1"/>
                </a:solidFill>
                <a:latin typeface="黑体" charset="0"/>
                <a:ea typeface="黑体" charset="0"/>
                <a:cs typeface="黑体" charset="0"/>
              </a:rPr>
              <a:t>超大规模</a:t>
            </a:r>
          </a:p>
        </p:txBody>
      </p:sp>
      <p:sp>
        <p:nvSpPr>
          <p:cNvPr id="17" name="圆角矩形 16">
            <a:extLst>
              <a:ext uri="{FF2B5EF4-FFF2-40B4-BE49-F238E27FC236}">
                <a16:creationId xmlns:a16="http://schemas.microsoft.com/office/drawing/2014/main" id="{AE2FF2DE-1C6F-324A-A389-01D76107463E}"/>
              </a:ext>
            </a:extLst>
          </p:cNvPr>
          <p:cNvSpPr/>
          <p:nvPr/>
        </p:nvSpPr>
        <p:spPr bwMode="auto">
          <a:xfrm>
            <a:off x="4238626" y="2281238"/>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a:solidFill>
                  <a:schemeClr val="tx1"/>
                </a:solidFill>
                <a:latin typeface="黑体" charset="0"/>
                <a:ea typeface="黑体" charset="0"/>
                <a:cs typeface="黑体" charset="0"/>
              </a:rPr>
              <a:t>虚拟化</a:t>
            </a:r>
          </a:p>
        </p:txBody>
      </p:sp>
      <p:sp>
        <p:nvSpPr>
          <p:cNvPr id="18" name="圆角矩形 17">
            <a:extLst>
              <a:ext uri="{FF2B5EF4-FFF2-40B4-BE49-F238E27FC236}">
                <a16:creationId xmlns:a16="http://schemas.microsoft.com/office/drawing/2014/main" id="{A6D8061A-22BB-AD47-B212-CAC325069102}"/>
              </a:ext>
            </a:extLst>
          </p:cNvPr>
          <p:cNvSpPr/>
          <p:nvPr/>
        </p:nvSpPr>
        <p:spPr bwMode="auto">
          <a:xfrm>
            <a:off x="2809876" y="3276600"/>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dirty="0">
                <a:solidFill>
                  <a:schemeClr val="tx1"/>
                </a:solidFill>
                <a:latin typeface="黑体" pitchFamily="2" charset="-122"/>
                <a:ea typeface="黑体" pitchFamily="2" charset="-122"/>
              </a:rPr>
              <a:t>高可靠性</a:t>
            </a:r>
          </a:p>
        </p:txBody>
      </p:sp>
      <p:sp>
        <p:nvSpPr>
          <p:cNvPr id="19" name="圆角矩形 18">
            <a:extLst>
              <a:ext uri="{FF2B5EF4-FFF2-40B4-BE49-F238E27FC236}">
                <a16:creationId xmlns:a16="http://schemas.microsoft.com/office/drawing/2014/main" id="{6E679BCA-0E72-6740-8565-33B1C72A791D}"/>
              </a:ext>
            </a:extLst>
          </p:cNvPr>
          <p:cNvSpPr/>
          <p:nvPr/>
        </p:nvSpPr>
        <p:spPr bwMode="auto">
          <a:xfrm>
            <a:off x="3452814" y="4495800"/>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dirty="0">
                <a:solidFill>
                  <a:schemeClr val="tx1"/>
                </a:solidFill>
                <a:latin typeface="黑体" pitchFamily="2" charset="-122"/>
                <a:ea typeface="黑体" pitchFamily="2" charset="-122"/>
              </a:rPr>
              <a:t>通用性</a:t>
            </a:r>
          </a:p>
        </p:txBody>
      </p:sp>
      <p:sp>
        <p:nvSpPr>
          <p:cNvPr id="20" name="圆角矩形 19">
            <a:extLst>
              <a:ext uri="{FF2B5EF4-FFF2-40B4-BE49-F238E27FC236}">
                <a16:creationId xmlns:a16="http://schemas.microsoft.com/office/drawing/2014/main" id="{38B19CB9-B8E3-8A4D-B0F1-B9BFCAF023D3}"/>
              </a:ext>
            </a:extLst>
          </p:cNvPr>
          <p:cNvSpPr/>
          <p:nvPr/>
        </p:nvSpPr>
        <p:spPr bwMode="auto">
          <a:xfrm>
            <a:off x="7453314" y="1352550"/>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a:solidFill>
                  <a:schemeClr val="tx1"/>
                </a:solidFill>
                <a:latin typeface="黑体" charset="0"/>
                <a:ea typeface="黑体" charset="0"/>
                <a:cs typeface="黑体" charset="0"/>
              </a:rPr>
              <a:t>高可扩展性</a:t>
            </a:r>
          </a:p>
        </p:txBody>
      </p:sp>
      <p:sp>
        <p:nvSpPr>
          <p:cNvPr id="21" name="圆角矩形 20">
            <a:extLst>
              <a:ext uri="{FF2B5EF4-FFF2-40B4-BE49-F238E27FC236}">
                <a16:creationId xmlns:a16="http://schemas.microsoft.com/office/drawing/2014/main" id="{D2CE774E-202C-3F42-AC00-C61A5733EC35}"/>
              </a:ext>
            </a:extLst>
          </p:cNvPr>
          <p:cNvSpPr/>
          <p:nvPr/>
        </p:nvSpPr>
        <p:spPr bwMode="auto">
          <a:xfrm>
            <a:off x="7381876" y="2667000"/>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a:solidFill>
                  <a:schemeClr val="tx1"/>
                </a:solidFill>
                <a:latin typeface="黑体" charset="0"/>
                <a:ea typeface="黑体" charset="0"/>
                <a:cs typeface="黑体" charset="0"/>
              </a:rPr>
              <a:t>按需服务</a:t>
            </a:r>
          </a:p>
        </p:txBody>
      </p:sp>
      <p:sp>
        <p:nvSpPr>
          <p:cNvPr id="22" name="圆角矩形 21">
            <a:extLst>
              <a:ext uri="{FF2B5EF4-FFF2-40B4-BE49-F238E27FC236}">
                <a16:creationId xmlns:a16="http://schemas.microsoft.com/office/drawing/2014/main" id="{1DBF947D-B5EE-3E41-8DE5-8D69A0BBE8A9}"/>
              </a:ext>
            </a:extLst>
          </p:cNvPr>
          <p:cNvSpPr/>
          <p:nvPr/>
        </p:nvSpPr>
        <p:spPr bwMode="auto">
          <a:xfrm>
            <a:off x="6953251" y="3733800"/>
            <a:ext cx="2714625" cy="7239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3600">
                <a:solidFill>
                  <a:schemeClr val="tx1"/>
                </a:solidFill>
                <a:latin typeface="黑体" charset="0"/>
                <a:ea typeface="黑体" charset="0"/>
                <a:cs typeface="黑体" charset="0"/>
              </a:rPr>
              <a:t>极其廉价</a:t>
            </a:r>
          </a:p>
        </p:txBody>
      </p:sp>
    </p:spTree>
    <p:extLst>
      <p:ext uri="{BB962C8B-B14F-4D97-AF65-F5344CB8AC3E}">
        <p14:creationId xmlns:p14="http://schemas.microsoft.com/office/powerpoint/2010/main" val="232981365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2ACE783-C6D1-BA4C-852E-D160BA507D3E}"/>
              </a:ext>
            </a:extLst>
          </p:cNvPr>
          <p:cNvSpPr>
            <a:spLocks noGrp="1"/>
          </p:cNvSpPr>
          <p:nvPr>
            <p:ph idx="1"/>
          </p:nvPr>
        </p:nvSpPr>
        <p:spPr>
          <a:xfrm>
            <a:off x="118945" y="1200814"/>
            <a:ext cx="11980127" cy="3728026"/>
          </a:xfrm>
        </p:spPr>
        <p:txBody>
          <a:bodyPr/>
          <a:lstStyle/>
          <a:p>
            <a:r>
              <a:rPr lang="zh-CN" altLang="en-US" sz="3200" dirty="0">
                <a:ea typeface="SimHei" panose="02010609060101010101" pitchFamily="49" charset="-122"/>
              </a:rPr>
              <a:t>不间断电源（</a:t>
            </a:r>
            <a:r>
              <a:rPr lang="en-US" altLang="zh-CN" sz="3200" dirty="0">
                <a:ea typeface="SimHei" panose="02010609060101010101" pitchFamily="49" charset="-122"/>
              </a:rPr>
              <a:t>UPS</a:t>
            </a:r>
            <a:r>
              <a:rPr lang="zh-CN" altLang="en-US" sz="3200" dirty="0">
                <a:ea typeface="SimHei" panose="02010609060101010101" pitchFamily="49" charset="-122"/>
              </a:rPr>
              <a:t>）</a:t>
            </a:r>
          </a:p>
          <a:p>
            <a:pPr lvl="1"/>
            <a:r>
              <a:rPr lang="zh-CN" altLang="en-US" sz="2800" dirty="0">
                <a:ea typeface="SimHei" panose="02010609060101010101" pitchFamily="49" charset="-122"/>
              </a:rPr>
              <a:t>提供电力以避免在电源故障持续数秒或数分钟内停电</a:t>
            </a:r>
          </a:p>
          <a:p>
            <a:pPr lvl="1"/>
            <a:r>
              <a:rPr lang="zh-CN" altLang="en-US" sz="2800" dirty="0">
                <a:ea typeface="SimHei" panose="02010609060101010101" pitchFamily="49" charset="-122"/>
              </a:rPr>
              <a:t>为较长的停机提供关闭，故障转移或启动备用电源</a:t>
            </a:r>
          </a:p>
          <a:p>
            <a:r>
              <a:rPr lang="zh-CN" altLang="en-US" sz="3200" dirty="0">
                <a:ea typeface="SimHei" panose="02010609060101010101" pitchFamily="49" charset="-122"/>
              </a:rPr>
              <a:t>传统数据中心</a:t>
            </a:r>
            <a:r>
              <a:rPr lang="en-US" altLang="zh-CN" sz="3200" dirty="0">
                <a:ea typeface="SimHei" panose="02010609060101010101" pitchFamily="49" charset="-122"/>
              </a:rPr>
              <a:t>UPS</a:t>
            </a:r>
          </a:p>
          <a:p>
            <a:pPr lvl="1"/>
            <a:r>
              <a:rPr lang="zh-CN" altLang="en-US" sz="2800" dirty="0">
                <a:ea typeface="SimHei" panose="02010609060101010101" pitchFamily="49" charset="-122"/>
              </a:rPr>
              <a:t>典型的</a:t>
            </a:r>
            <a:r>
              <a:rPr lang="en-US" altLang="zh-CN" sz="2800" dirty="0">
                <a:ea typeface="SimHei" panose="02010609060101010101" pitchFamily="49" charset="-122"/>
              </a:rPr>
              <a:t>UPS</a:t>
            </a:r>
            <a:r>
              <a:rPr lang="zh-CN" altLang="en-US" sz="2800" dirty="0">
                <a:ea typeface="SimHei" panose="02010609060101010101" pitchFamily="49" charset="-122"/>
              </a:rPr>
              <a:t>将提供大约</a:t>
            </a:r>
            <a:r>
              <a:rPr lang="en-US" altLang="zh-CN" sz="2800" dirty="0">
                <a:ea typeface="SimHei" panose="02010609060101010101" pitchFamily="49" charset="-122"/>
              </a:rPr>
              <a:t>15</a:t>
            </a:r>
            <a:r>
              <a:rPr lang="zh-CN" altLang="en-US" sz="2800" dirty="0">
                <a:ea typeface="SimHei" panose="02010609060101010101" pitchFamily="49" charset="-122"/>
              </a:rPr>
              <a:t>分钟的电力</a:t>
            </a:r>
          </a:p>
          <a:p>
            <a:pPr lvl="1"/>
            <a:r>
              <a:rPr lang="zh-CN" altLang="en-US" sz="2800" dirty="0">
                <a:ea typeface="SimHei" panose="02010609060101010101" pitchFamily="49" charset="-122"/>
              </a:rPr>
              <a:t>双转换</a:t>
            </a:r>
          </a:p>
          <a:p>
            <a:pPr lvl="1"/>
            <a:r>
              <a:rPr lang="zh-CN" altLang="en-US" sz="2800" dirty="0">
                <a:ea typeface="SimHei" panose="02010609060101010101" pitchFamily="49" charset="-122"/>
              </a:rPr>
              <a:t>通常由大量电池组成</a:t>
            </a:r>
          </a:p>
        </p:txBody>
      </p:sp>
      <p:sp>
        <p:nvSpPr>
          <p:cNvPr id="2" name="标题 1">
            <a:extLst>
              <a:ext uri="{FF2B5EF4-FFF2-40B4-BE49-F238E27FC236}">
                <a16:creationId xmlns:a16="http://schemas.microsoft.com/office/drawing/2014/main" id="{F16DB442-209B-344B-8337-76E6B6ACE4E1}"/>
              </a:ext>
            </a:extLst>
          </p:cNvPr>
          <p:cNvSpPr>
            <a:spLocks noGrp="1"/>
          </p:cNvSpPr>
          <p:nvPr>
            <p:ph type="title"/>
          </p:nvPr>
        </p:nvSpPr>
        <p:spPr/>
        <p:txBody>
          <a:bodyPr/>
          <a:lstStyle/>
          <a:p>
            <a:r>
              <a:rPr lang="zh-CN" altLang="en-US" sz="4800" b="1" dirty="0">
                <a:solidFill>
                  <a:srgbClr val="3E2BFF"/>
                </a:solidFill>
                <a:ea typeface="SimHei" panose="02010609060101010101" pitchFamily="49" charset="-122"/>
              </a:rPr>
              <a:t>数据中心基础设施建设</a:t>
            </a:r>
            <a:r>
              <a:rPr lang="en-US" altLang="zh-CN" sz="4800" b="1" dirty="0">
                <a:solidFill>
                  <a:srgbClr val="3E2BFF"/>
                </a:solidFill>
                <a:ea typeface="SimHei" panose="02010609060101010101" pitchFamily="49" charset="-122"/>
              </a:rPr>
              <a:t>—UPS</a:t>
            </a:r>
            <a:endParaRPr kumimoji="1" lang="zh-CN" altLang="en-US" sz="4400" dirty="0">
              <a:solidFill>
                <a:srgbClr val="3E2BFF"/>
              </a:solidFill>
            </a:endParaRPr>
          </a:p>
        </p:txBody>
      </p:sp>
      <p:pic>
        <p:nvPicPr>
          <p:cNvPr id="22" name="Picture 654">
            <a:extLst>
              <a:ext uri="{FF2B5EF4-FFF2-40B4-BE49-F238E27FC236}">
                <a16:creationId xmlns:a16="http://schemas.microsoft.com/office/drawing/2014/main" id="{4276AE07-49E1-4AE0-A9B1-9698AB04AB23}"/>
              </a:ext>
            </a:extLst>
          </p:cNvPr>
          <p:cNvPicPr>
            <a:picLocks noChangeAspect="1"/>
          </p:cNvPicPr>
          <p:nvPr/>
        </p:nvPicPr>
        <p:blipFill>
          <a:blip r:embed="rId2"/>
          <a:stretch>
            <a:fillRect/>
          </a:stretch>
        </p:blipFill>
        <p:spPr>
          <a:xfrm>
            <a:off x="6411950" y="3201182"/>
            <a:ext cx="5695713" cy="3540909"/>
          </a:xfrm>
          <a:prstGeom prst="rect">
            <a:avLst/>
          </a:prstGeom>
        </p:spPr>
      </p:pic>
    </p:spTree>
    <p:extLst>
      <p:ext uri="{BB962C8B-B14F-4D97-AF65-F5344CB8AC3E}">
        <p14:creationId xmlns:p14="http://schemas.microsoft.com/office/powerpoint/2010/main" val="889412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C6A05F-8D3C-6246-9C68-E352D91BE095}"/>
              </a:ext>
            </a:extLst>
          </p:cNvPr>
          <p:cNvSpPr>
            <a:spLocks noGrp="1"/>
          </p:cNvSpPr>
          <p:nvPr>
            <p:ph idx="1"/>
          </p:nvPr>
        </p:nvSpPr>
        <p:spPr>
          <a:xfrm>
            <a:off x="141249" y="1174141"/>
            <a:ext cx="10972800" cy="4312260"/>
          </a:xfrm>
        </p:spPr>
        <p:txBody>
          <a:bodyPr/>
          <a:lstStyle/>
          <a:p>
            <a:r>
              <a:rPr lang="zh-CN" altLang="en-US" sz="3200" dirty="0">
                <a:ea typeface="SimHei" panose="02010609060101010101" pitchFamily="49" charset="-122"/>
              </a:rPr>
              <a:t>将电压转换为标准电压以进行分配</a:t>
            </a:r>
          </a:p>
          <a:p>
            <a:pPr lvl="1"/>
            <a:r>
              <a:rPr lang="en-US" altLang="zh-CN" sz="2800" dirty="0">
                <a:ea typeface="SimHei" panose="02010609060101010101" pitchFamily="49" charset="-122"/>
              </a:rPr>
              <a:t>480V to 120V or 277V</a:t>
            </a:r>
            <a:endParaRPr lang="zh-CN" altLang="en-US" sz="2800" dirty="0">
              <a:ea typeface="SimHei" panose="02010609060101010101" pitchFamily="49" charset="-122"/>
            </a:endParaRPr>
          </a:p>
          <a:p>
            <a:pPr lvl="1"/>
            <a:r>
              <a:rPr lang="zh-CN" altLang="en-US" sz="2800" dirty="0">
                <a:ea typeface="SimHei" panose="02010609060101010101" pitchFamily="49" charset="-122"/>
              </a:rPr>
              <a:t>通过电源插座分配</a:t>
            </a:r>
          </a:p>
          <a:p>
            <a:pPr lvl="1"/>
            <a:r>
              <a:rPr lang="zh-CN" altLang="en-US" sz="2800" dirty="0">
                <a:ea typeface="SimHei" panose="02010609060101010101" pitchFamily="49" charset="-122"/>
              </a:rPr>
              <a:t>提供电源监控和额外的电源调节</a:t>
            </a:r>
          </a:p>
          <a:p>
            <a:r>
              <a:rPr lang="en-US" altLang="zh-CN" sz="3200" dirty="0">
                <a:ea typeface="SimHei" panose="02010609060101010101" pitchFamily="49" charset="-122"/>
              </a:rPr>
              <a:t>PUD</a:t>
            </a:r>
            <a:r>
              <a:rPr lang="zh-CN" altLang="en-US" sz="3200" dirty="0">
                <a:ea typeface="SimHei" panose="02010609060101010101" pitchFamily="49" charset="-122"/>
              </a:rPr>
              <a:t>类型</a:t>
            </a:r>
          </a:p>
          <a:p>
            <a:pPr lvl="1"/>
            <a:r>
              <a:rPr lang="en-US" altLang="zh-CN" sz="2800" dirty="0">
                <a:ea typeface="SimHei" panose="02010609060101010101" pitchFamily="49" charset="-122"/>
              </a:rPr>
              <a:t>Panel</a:t>
            </a:r>
            <a:endParaRPr lang="zh-CN" altLang="en-US" sz="2800" dirty="0">
              <a:ea typeface="SimHei" panose="02010609060101010101" pitchFamily="49" charset="-122"/>
            </a:endParaRPr>
          </a:p>
          <a:p>
            <a:pPr lvl="1"/>
            <a:r>
              <a:rPr lang="zh-CN" altLang="en-US" sz="2800" dirty="0">
                <a:ea typeface="SimHei" panose="02010609060101010101" pitchFamily="49" charset="-122"/>
              </a:rPr>
              <a:t>Room</a:t>
            </a:r>
          </a:p>
          <a:p>
            <a:pPr lvl="1"/>
            <a:r>
              <a:rPr lang="zh-CN" altLang="en-US" sz="2800" dirty="0">
                <a:ea typeface="SimHei" panose="02010609060101010101" pitchFamily="49" charset="-122"/>
              </a:rPr>
              <a:t>Rack</a:t>
            </a:r>
          </a:p>
        </p:txBody>
      </p:sp>
      <p:sp>
        <p:nvSpPr>
          <p:cNvPr id="2" name="标题 1">
            <a:extLst>
              <a:ext uri="{FF2B5EF4-FFF2-40B4-BE49-F238E27FC236}">
                <a16:creationId xmlns:a16="http://schemas.microsoft.com/office/drawing/2014/main" id="{8F8FF91F-5991-A348-8011-65637A68B2C8}"/>
              </a:ext>
            </a:extLst>
          </p:cNvPr>
          <p:cNvSpPr>
            <a:spLocks noGrp="1"/>
          </p:cNvSpPr>
          <p:nvPr>
            <p:ph type="title"/>
          </p:nvPr>
        </p:nvSpPr>
        <p:spPr/>
        <p:txBody>
          <a:bodyPr/>
          <a:lstStyle/>
          <a:p>
            <a:r>
              <a:rPr lang="zh-CN" altLang="en-US" sz="4800" b="1" dirty="0">
                <a:solidFill>
                  <a:srgbClr val="3E2BFF"/>
                </a:solidFill>
                <a:ea typeface="SimHei" panose="02010609060101010101" pitchFamily="49" charset="-122"/>
              </a:rPr>
              <a:t>数据中心基础设施建设</a:t>
            </a:r>
            <a:r>
              <a:rPr lang="en-US" altLang="zh-CN" sz="4800" b="1" dirty="0">
                <a:solidFill>
                  <a:srgbClr val="3E2BFF"/>
                </a:solidFill>
                <a:ea typeface="SimHei" panose="02010609060101010101" pitchFamily="49" charset="-122"/>
              </a:rPr>
              <a:t>—PDU</a:t>
            </a:r>
            <a:endParaRPr kumimoji="1" lang="zh-CN" altLang="en-US" sz="4400" dirty="0">
              <a:solidFill>
                <a:srgbClr val="3E2BFF"/>
              </a:solidFill>
            </a:endParaRPr>
          </a:p>
        </p:txBody>
      </p:sp>
      <p:pic>
        <p:nvPicPr>
          <p:cNvPr id="26" name="Picture 717">
            <a:extLst>
              <a:ext uri="{FF2B5EF4-FFF2-40B4-BE49-F238E27FC236}">
                <a16:creationId xmlns:a16="http://schemas.microsoft.com/office/drawing/2014/main" id="{65AC1FAA-05B2-4371-B6C1-DFDADE2E5F2B}"/>
              </a:ext>
            </a:extLst>
          </p:cNvPr>
          <p:cNvPicPr>
            <a:picLocks noChangeAspect="1"/>
          </p:cNvPicPr>
          <p:nvPr/>
        </p:nvPicPr>
        <p:blipFill>
          <a:blip r:embed="rId2"/>
          <a:stretch>
            <a:fillRect/>
          </a:stretch>
        </p:blipFill>
        <p:spPr>
          <a:xfrm>
            <a:off x="7486386" y="1377121"/>
            <a:ext cx="4681063" cy="5253861"/>
          </a:xfrm>
          <a:prstGeom prst="rect">
            <a:avLst/>
          </a:prstGeom>
        </p:spPr>
      </p:pic>
      <p:pic>
        <p:nvPicPr>
          <p:cNvPr id="31" name="Picture 719">
            <a:extLst>
              <a:ext uri="{FF2B5EF4-FFF2-40B4-BE49-F238E27FC236}">
                <a16:creationId xmlns:a16="http://schemas.microsoft.com/office/drawing/2014/main" id="{09CBAB0A-2F95-4D6F-B663-F9D173ACD51B}"/>
              </a:ext>
            </a:extLst>
          </p:cNvPr>
          <p:cNvPicPr/>
          <p:nvPr/>
        </p:nvPicPr>
        <p:blipFill>
          <a:blip r:embed="rId3"/>
          <a:stretch>
            <a:fillRect/>
          </a:stretch>
        </p:blipFill>
        <p:spPr>
          <a:xfrm>
            <a:off x="1593823" y="4896556"/>
            <a:ext cx="5989929" cy="1769605"/>
          </a:xfrm>
          <a:prstGeom prst="rect">
            <a:avLst/>
          </a:prstGeom>
        </p:spPr>
      </p:pic>
    </p:spTree>
    <p:extLst>
      <p:ext uri="{BB962C8B-B14F-4D97-AF65-F5344CB8AC3E}">
        <p14:creationId xmlns:p14="http://schemas.microsoft.com/office/powerpoint/2010/main" val="340299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19308" y="1166018"/>
            <a:ext cx="11701346" cy="2000927"/>
          </a:xfrm>
        </p:spPr>
        <p:txBody>
          <a:bodyPr/>
          <a:lstStyle/>
          <a:p>
            <a:r>
              <a:rPr kumimoji="1" lang="zh-CN" altLang="en-US" sz="3200" dirty="0">
                <a:latin typeface="SimHei" panose="02010609060101010101" pitchFamily="49" charset="-122"/>
                <a:ea typeface="SimHei" panose="02010609060101010101" pitchFamily="49" charset="-122"/>
              </a:rPr>
              <a:t>数据中心基础设施建设</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数据中心能耗管理</a:t>
            </a:r>
            <a:endParaRPr kumimoji="1" lang="en-US" altLang="zh-CN" sz="3200" dirty="0">
              <a:solidFill>
                <a:srgbClr val="FF0000"/>
              </a:solidFill>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数据中心资源利用率</a:t>
            </a:r>
            <a:endParaRPr kumimoji="1" lang="en-US" altLang="zh-CN" sz="32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39351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8F96-AF64-6A4A-8469-628243654933}"/>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数据中心能耗管理</a:t>
            </a:r>
          </a:p>
        </p:txBody>
      </p:sp>
      <p:pic>
        <p:nvPicPr>
          <p:cNvPr id="8" name="图片 7">
            <a:extLst>
              <a:ext uri="{FF2B5EF4-FFF2-40B4-BE49-F238E27FC236}">
                <a16:creationId xmlns:a16="http://schemas.microsoft.com/office/drawing/2014/main" id="{A58C3C5B-4A4D-D244-9714-4C96FC34119F}"/>
              </a:ext>
            </a:extLst>
          </p:cNvPr>
          <p:cNvPicPr>
            <a:picLocks noChangeAspect="1"/>
          </p:cNvPicPr>
          <p:nvPr/>
        </p:nvPicPr>
        <p:blipFill rotWithShape="1">
          <a:blip r:embed="rId2"/>
          <a:srcRect b="55238"/>
          <a:stretch/>
        </p:blipFill>
        <p:spPr>
          <a:xfrm>
            <a:off x="66906" y="1238400"/>
            <a:ext cx="6786561" cy="5411070"/>
          </a:xfrm>
          <a:prstGeom prst="rect">
            <a:avLst/>
          </a:prstGeom>
        </p:spPr>
      </p:pic>
      <p:sp>
        <p:nvSpPr>
          <p:cNvPr id="9" name="内容占位符 2">
            <a:extLst>
              <a:ext uri="{FF2B5EF4-FFF2-40B4-BE49-F238E27FC236}">
                <a16:creationId xmlns:a16="http://schemas.microsoft.com/office/drawing/2014/main" id="{7F21D2D2-D88D-5C46-BA03-1028C01C79EA}"/>
              </a:ext>
            </a:extLst>
          </p:cNvPr>
          <p:cNvSpPr txBox="1">
            <a:spLocks/>
          </p:cNvSpPr>
          <p:nvPr/>
        </p:nvSpPr>
        <p:spPr>
          <a:xfrm>
            <a:off x="7043039" y="1143000"/>
            <a:ext cx="4977976" cy="3863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dirty="0">
                <a:ea typeface="SimHei" panose="02010609060101010101" pitchFamily="49" charset="-122"/>
              </a:rPr>
              <a:t>据预测，到</a:t>
            </a:r>
            <a:r>
              <a:rPr kumimoji="1" lang="en-US" altLang="zh-CN" dirty="0">
                <a:ea typeface="SimHei" panose="02010609060101010101" pitchFamily="49" charset="-122"/>
              </a:rPr>
              <a:t>2030</a:t>
            </a:r>
            <a:r>
              <a:rPr kumimoji="1" lang="zh-CN" altLang="en-US" dirty="0">
                <a:ea typeface="SimHei" panose="02010609060101010101" pitchFamily="49" charset="-122"/>
              </a:rPr>
              <a:t>年，信息和通讯技术（</a:t>
            </a:r>
            <a:r>
              <a:rPr kumimoji="1" lang="en-US" altLang="zh-CN" dirty="0">
                <a:ea typeface="SimHei" panose="02010609060101010101" pitchFamily="49" charset="-122"/>
              </a:rPr>
              <a:t>ICT</a:t>
            </a:r>
            <a:r>
              <a:rPr kumimoji="1" lang="zh-CN" altLang="en-US" dirty="0">
                <a:ea typeface="SimHei" panose="02010609060101010101" pitchFamily="49" charset="-122"/>
              </a:rPr>
              <a:t>）每年的总能耗将超过全球总用电量的</a:t>
            </a:r>
            <a:r>
              <a:rPr kumimoji="1" lang="en-US" altLang="zh-CN" dirty="0">
                <a:ea typeface="SimHei" panose="02010609060101010101" pitchFamily="49" charset="-122"/>
              </a:rPr>
              <a:t>20%</a:t>
            </a:r>
            <a:r>
              <a:rPr kumimoji="1" lang="zh-CN" altLang="en-US" dirty="0">
                <a:ea typeface="SimHei" panose="02010609060101010101" pitchFamily="49" charset="-122"/>
              </a:rPr>
              <a:t>。</a:t>
            </a:r>
            <a:endParaRPr kumimoji="1" lang="en-US" altLang="zh-CN" dirty="0">
              <a:ea typeface="SimHei" panose="02010609060101010101" pitchFamily="49" charset="-122"/>
            </a:endParaRPr>
          </a:p>
          <a:p>
            <a:pPr marL="0" indent="0">
              <a:lnSpc>
                <a:spcPct val="150000"/>
              </a:lnSpc>
              <a:buNone/>
            </a:pPr>
            <a:endParaRPr kumimoji="1" lang="en-US" altLang="zh-CN" sz="1050" dirty="0">
              <a:ea typeface="SimHei" panose="02010609060101010101" pitchFamily="49" charset="-122"/>
            </a:endParaRPr>
          </a:p>
          <a:p>
            <a:pPr marL="0" indent="0">
              <a:lnSpc>
                <a:spcPct val="150000"/>
              </a:lnSpc>
              <a:buNone/>
            </a:pPr>
            <a:r>
              <a:rPr kumimoji="1" lang="zh-CN" altLang="en-US" dirty="0">
                <a:ea typeface="SimHei" panose="02010609060101010101" pitchFamily="49" charset="-122"/>
              </a:rPr>
              <a:t>其中，数据中心能耗将超过</a:t>
            </a:r>
            <a:r>
              <a:rPr kumimoji="1" lang="en-US" altLang="zh-CN" dirty="0">
                <a:ea typeface="SimHei" panose="02010609060101010101" pitchFamily="49" charset="-122"/>
              </a:rPr>
              <a:t>ICT</a:t>
            </a:r>
            <a:r>
              <a:rPr kumimoji="1" lang="zh-CN" altLang="en-US" dirty="0">
                <a:ea typeface="SimHei" panose="02010609060101010101" pitchFamily="49" charset="-122"/>
              </a:rPr>
              <a:t>总能耗的三分之一。</a:t>
            </a:r>
            <a:endParaRPr kumimoji="1" lang="en-US" altLang="zh-CN" dirty="0"/>
          </a:p>
        </p:txBody>
      </p:sp>
    </p:spTree>
    <p:extLst>
      <p:ext uri="{BB962C8B-B14F-4D97-AF65-F5344CB8AC3E}">
        <p14:creationId xmlns:p14="http://schemas.microsoft.com/office/powerpoint/2010/main" val="3056401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8F96-AF64-6A4A-8469-628243654933}"/>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数据中心内部能耗构成</a:t>
            </a:r>
          </a:p>
        </p:txBody>
      </p:sp>
      <p:pic>
        <p:nvPicPr>
          <p:cNvPr id="7" name="图片 6">
            <a:extLst>
              <a:ext uri="{FF2B5EF4-FFF2-40B4-BE49-F238E27FC236}">
                <a16:creationId xmlns:a16="http://schemas.microsoft.com/office/drawing/2014/main" id="{7F02A13A-5709-324F-BDAD-EB4F87C179C8}"/>
              </a:ext>
            </a:extLst>
          </p:cNvPr>
          <p:cNvPicPr>
            <a:picLocks noChangeAspect="1"/>
          </p:cNvPicPr>
          <p:nvPr/>
        </p:nvPicPr>
        <p:blipFill>
          <a:blip r:embed="rId2"/>
          <a:stretch>
            <a:fillRect/>
          </a:stretch>
        </p:blipFill>
        <p:spPr>
          <a:xfrm>
            <a:off x="0" y="1180016"/>
            <a:ext cx="6849712" cy="4351338"/>
          </a:xfrm>
          <a:prstGeom prst="rect">
            <a:avLst/>
          </a:prstGeom>
        </p:spPr>
      </p:pic>
      <p:sp>
        <p:nvSpPr>
          <p:cNvPr id="9" name="内容占位符 2">
            <a:extLst>
              <a:ext uri="{FF2B5EF4-FFF2-40B4-BE49-F238E27FC236}">
                <a16:creationId xmlns:a16="http://schemas.microsoft.com/office/drawing/2014/main" id="{DAC3BD3E-54F5-3248-932E-120D5499DCE5}"/>
              </a:ext>
            </a:extLst>
          </p:cNvPr>
          <p:cNvSpPr txBox="1">
            <a:spLocks/>
          </p:cNvSpPr>
          <p:nvPr/>
        </p:nvSpPr>
        <p:spPr>
          <a:xfrm>
            <a:off x="7023177" y="1253331"/>
            <a:ext cx="4997838" cy="35751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dirty="0">
                <a:ea typeface="SimHei" panose="02010609060101010101" pitchFamily="49" charset="-122"/>
              </a:rPr>
              <a:t>数据中心能耗主要由</a:t>
            </a:r>
            <a:r>
              <a:rPr kumimoji="1" lang="en-US" altLang="zh-CN" dirty="0">
                <a:ea typeface="SimHei" panose="02010609060101010101" pitchFamily="49" charset="-122"/>
              </a:rPr>
              <a:t>IT</a:t>
            </a:r>
            <a:r>
              <a:rPr kumimoji="1" lang="zh-CN" altLang="en-US" dirty="0">
                <a:ea typeface="SimHei" panose="02010609060101010101" pitchFamily="49" charset="-122"/>
              </a:rPr>
              <a:t>设备、制冷系统、电力系统、照明和其他设备构成。</a:t>
            </a:r>
            <a:endParaRPr kumimoji="1" lang="en-US" altLang="zh-CN" dirty="0">
              <a:ea typeface="SimHei" panose="02010609060101010101" pitchFamily="49" charset="-122"/>
            </a:endParaRPr>
          </a:p>
          <a:p>
            <a:pPr marL="0" indent="0">
              <a:lnSpc>
                <a:spcPct val="150000"/>
              </a:lnSpc>
              <a:buNone/>
            </a:pPr>
            <a:r>
              <a:rPr kumimoji="1" lang="zh-CN" altLang="en-US" dirty="0">
                <a:ea typeface="SimHei" panose="02010609060101010101" pitchFamily="49" charset="-122"/>
              </a:rPr>
              <a:t>用于服务器等</a:t>
            </a:r>
            <a:r>
              <a:rPr kumimoji="1" lang="en-US" altLang="zh-CN" dirty="0">
                <a:ea typeface="SimHei" panose="02010609060101010101" pitchFamily="49" charset="-122"/>
              </a:rPr>
              <a:t>IT</a:t>
            </a:r>
            <a:r>
              <a:rPr kumimoji="1" lang="zh-CN" altLang="en-US" dirty="0">
                <a:ea typeface="SimHei" panose="02010609060101010101" pitchFamily="49" charset="-122"/>
              </a:rPr>
              <a:t>设备的能耗只有数据中心总能耗的</a:t>
            </a:r>
            <a:r>
              <a:rPr kumimoji="1" lang="en-US" altLang="zh-CN" dirty="0">
                <a:ea typeface="SimHei" panose="02010609060101010101" pitchFamily="49" charset="-122"/>
              </a:rPr>
              <a:t>52%</a:t>
            </a:r>
            <a:r>
              <a:rPr kumimoji="1" lang="zh-CN" altLang="en-US" dirty="0">
                <a:ea typeface="SimHei" panose="02010609060101010101" pitchFamily="49" charset="-122"/>
              </a:rPr>
              <a:t>。</a:t>
            </a:r>
            <a:endParaRPr kumimoji="1" lang="en-US" altLang="zh-CN" sz="1050" dirty="0">
              <a:ea typeface="SimHei" panose="02010609060101010101" pitchFamily="49" charset="-122"/>
            </a:endParaRPr>
          </a:p>
        </p:txBody>
      </p:sp>
      <p:sp>
        <p:nvSpPr>
          <p:cNvPr id="3" name="矩形 2">
            <a:extLst>
              <a:ext uri="{FF2B5EF4-FFF2-40B4-BE49-F238E27FC236}">
                <a16:creationId xmlns:a16="http://schemas.microsoft.com/office/drawing/2014/main" id="{822B0A8A-C748-5E48-B232-8D9F202BE176}"/>
              </a:ext>
            </a:extLst>
          </p:cNvPr>
          <p:cNvSpPr/>
          <p:nvPr/>
        </p:nvSpPr>
        <p:spPr>
          <a:xfrm>
            <a:off x="2171053" y="5966487"/>
            <a:ext cx="8221884" cy="618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3E2BFF"/>
                </a:solidFill>
                <a:ea typeface="SimHei" panose="02010609060101010101" pitchFamily="49" charset="-122"/>
              </a:rPr>
              <a:t>降低</a:t>
            </a:r>
            <a:r>
              <a:rPr kumimoji="1" lang="en-US" altLang="zh-CN" sz="2800" dirty="0">
                <a:solidFill>
                  <a:srgbClr val="3E2BFF"/>
                </a:solidFill>
                <a:ea typeface="SimHei" panose="02010609060101010101" pitchFamily="49" charset="-122"/>
              </a:rPr>
              <a:t>IT</a:t>
            </a:r>
            <a:r>
              <a:rPr kumimoji="1" lang="zh-CN" altLang="en-US" sz="2800" dirty="0">
                <a:solidFill>
                  <a:srgbClr val="3E2BFF"/>
                </a:solidFill>
                <a:ea typeface="SimHei" panose="02010609060101010101" pitchFamily="49" charset="-122"/>
              </a:rPr>
              <a:t>设备能耗是降低数据中心总能耗的有效方法</a:t>
            </a:r>
          </a:p>
        </p:txBody>
      </p:sp>
    </p:spTree>
    <p:extLst>
      <p:ext uri="{BB962C8B-B14F-4D97-AF65-F5344CB8AC3E}">
        <p14:creationId xmlns:p14="http://schemas.microsoft.com/office/powerpoint/2010/main" val="11343362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8F96-AF64-6A4A-8469-628243654933}"/>
              </a:ext>
            </a:extLst>
          </p:cNvPr>
          <p:cNvSpPr>
            <a:spLocks noGrp="1"/>
          </p:cNvSpPr>
          <p:nvPr>
            <p:ph type="title"/>
          </p:nvPr>
        </p:nvSpPr>
        <p:spPr/>
        <p:txBody>
          <a:bodyPr/>
          <a:lstStyle/>
          <a:p>
            <a:r>
              <a:rPr kumimoji="1" lang="zh-CN" altLang="en-US" sz="4800" b="1" dirty="0">
                <a:solidFill>
                  <a:srgbClr val="3E2BFF"/>
                </a:solidFill>
                <a:ea typeface="SimHei" panose="02010609060101010101" pitchFamily="49" charset="-122"/>
              </a:rPr>
              <a:t>如何降低</a:t>
            </a:r>
            <a:r>
              <a:rPr kumimoji="1" lang="en-US" altLang="zh-CN" sz="4800" b="1" dirty="0">
                <a:solidFill>
                  <a:srgbClr val="3E2BFF"/>
                </a:solidFill>
                <a:ea typeface="SimHei" panose="02010609060101010101" pitchFamily="49" charset="-122"/>
              </a:rPr>
              <a:t>IT</a:t>
            </a:r>
            <a:r>
              <a:rPr kumimoji="1" lang="zh-CN" altLang="en-US" sz="4800" b="1" dirty="0">
                <a:solidFill>
                  <a:srgbClr val="3E2BFF"/>
                </a:solidFill>
                <a:ea typeface="SimHei" panose="02010609060101010101" pitchFamily="49" charset="-122"/>
              </a:rPr>
              <a:t>设备能耗？</a:t>
            </a:r>
          </a:p>
        </p:txBody>
      </p:sp>
      <p:sp>
        <p:nvSpPr>
          <p:cNvPr id="4" name="内容占位符 3">
            <a:extLst>
              <a:ext uri="{FF2B5EF4-FFF2-40B4-BE49-F238E27FC236}">
                <a16:creationId xmlns:a16="http://schemas.microsoft.com/office/drawing/2014/main" id="{D91304F6-DB0A-A94A-8260-6220ED44CC80}"/>
              </a:ext>
            </a:extLst>
          </p:cNvPr>
          <p:cNvSpPr>
            <a:spLocks noGrp="1"/>
          </p:cNvSpPr>
          <p:nvPr>
            <p:ph idx="1"/>
          </p:nvPr>
        </p:nvSpPr>
        <p:spPr>
          <a:xfrm>
            <a:off x="163551" y="1165202"/>
            <a:ext cx="11846312" cy="1789909"/>
          </a:xfrm>
        </p:spPr>
        <p:txBody>
          <a:bodyPr/>
          <a:lstStyle/>
          <a:p>
            <a:r>
              <a:rPr lang="zh-CN" altLang="en-US" sz="3200" dirty="0">
                <a:ea typeface="SimHei" panose="02010609060101010101" pitchFamily="49" charset="-122"/>
              </a:rPr>
              <a:t>优化</a:t>
            </a:r>
            <a:r>
              <a:rPr lang="en-US" altLang="zh-CN" sz="3200" dirty="0">
                <a:ea typeface="SimHei" panose="02010609060101010101" pitchFamily="49" charset="-122"/>
              </a:rPr>
              <a:t>IT</a:t>
            </a:r>
            <a:r>
              <a:rPr lang="zh-CN" altLang="en-US" sz="3200" dirty="0">
                <a:ea typeface="SimHei" panose="02010609060101010101" pitchFamily="49" charset="-122"/>
              </a:rPr>
              <a:t>设备的硬件设计</a:t>
            </a:r>
            <a:endParaRPr lang="en-US" altLang="zh-CN" sz="3200" dirty="0"/>
          </a:p>
          <a:p>
            <a:pPr lvl="1"/>
            <a:r>
              <a:rPr lang="zh-CN" altLang="en-US" sz="2800" dirty="0">
                <a:ea typeface="SimHei" panose="02010609060101010101" pitchFamily="49" charset="-122"/>
              </a:rPr>
              <a:t>处理器是</a:t>
            </a:r>
            <a:r>
              <a:rPr lang="en-US" altLang="zh-CN" sz="2800" dirty="0">
                <a:ea typeface="SimHei" panose="02010609060101010101" pitchFamily="49" charset="-122"/>
              </a:rPr>
              <a:t>IT</a:t>
            </a:r>
            <a:r>
              <a:rPr lang="zh-CN" altLang="en-US" sz="2800" dirty="0">
                <a:ea typeface="SimHei" panose="02010609060101010101" pitchFamily="49" charset="-122"/>
              </a:rPr>
              <a:t>设备中最主要的发热元件，应选用低功耗的处理器</a:t>
            </a:r>
            <a:endParaRPr lang="en-US" altLang="zh-CN" sz="2800" dirty="0">
              <a:ea typeface="SimHei" panose="02010609060101010101" pitchFamily="49" charset="-122"/>
            </a:endParaRPr>
          </a:p>
          <a:p>
            <a:pPr lvl="1"/>
            <a:r>
              <a:rPr lang="zh-CN" altLang="en-US" sz="2800" dirty="0">
                <a:ea typeface="SimHei" panose="02010609060101010101" pitchFamily="49" charset="-122"/>
              </a:rPr>
              <a:t>采用一体化设计的，功耗更低的刀片式服务器</a:t>
            </a:r>
            <a:endParaRPr lang="en-US" altLang="zh-CN" sz="2800" dirty="0">
              <a:ea typeface="SimHei" panose="02010609060101010101" pitchFamily="49" charset="-122"/>
            </a:endParaRPr>
          </a:p>
        </p:txBody>
      </p:sp>
      <p:pic>
        <p:nvPicPr>
          <p:cNvPr id="10" name="图片 9">
            <a:extLst>
              <a:ext uri="{FF2B5EF4-FFF2-40B4-BE49-F238E27FC236}">
                <a16:creationId xmlns:a16="http://schemas.microsoft.com/office/drawing/2014/main" id="{38E17A03-2B40-2D46-B3E3-3BF03E698D89}"/>
              </a:ext>
            </a:extLst>
          </p:cNvPr>
          <p:cNvPicPr>
            <a:picLocks noChangeAspect="1"/>
          </p:cNvPicPr>
          <p:nvPr/>
        </p:nvPicPr>
        <p:blipFill rotWithShape="1">
          <a:blip r:embed="rId2"/>
          <a:srcRect l="3335" r="10713"/>
          <a:stretch/>
        </p:blipFill>
        <p:spPr>
          <a:xfrm>
            <a:off x="6008649" y="3205415"/>
            <a:ext cx="6062505" cy="3251137"/>
          </a:xfrm>
          <a:prstGeom prst="rect">
            <a:avLst/>
          </a:prstGeom>
        </p:spPr>
      </p:pic>
      <p:pic>
        <p:nvPicPr>
          <p:cNvPr id="8" name="图片 7">
            <a:extLst>
              <a:ext uri="{FF2B5EF4-FFF2-40B4-BE49-F238E27FC236}">
                <a16:creationId xmlns:a16="http://schemas.microsoft.com/office/drawing/2014/main" id="{51B76FAE-6010-2C47-98DC-A5E3FA99690F}"/>
              </a:ext>
            </a:extLst>
          </p:cNvPr>
          <p:cNvPicPr>
            <a:picLocks noChangeAspect="1"/>
          </p:cNvPicPr>
          <p:nvPr/>
        </p:nvPicPr>
        <p:blipFill>
          <a:blip r:embed="rId3"/>
          <a:stretch>
            <a:fillRect/>
          </a:stretch>
        </p:blipFill>
        <p:spPr>
          <a:xfrm>
            <a:off x="158714" y="2997087"/>
            <a:ext cx="5683405" cy="3782046"/>
          </a:xfrm>
          <a:prstGeom prst="rect">
            <a:avLst/>
          </a:prstGeom>
        </p:spPr>
      </p:pic>
    </p:spTree>
    <p:extLst>
      <p:ext uri="{BB962C8B-B14F-4D97-AF65-F5344CB8AC3E}">
        <p14:creationId xmlns:p14="http://schemas.microsoft.com/office/powerpoint/2010/main" val="1224052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8F96-AF64-6A4A-8469-628243654933}"/>
              </a:ext>
            </a:extLst>
          </p:cNvPr>
          <p:cNvSpPr>
            <a:spLocks noGrp="1"/>
          </p:cNvSpPr>
          <p:nvPr>
            <p:ph type="title"/>
          </p:nvPr>
        </p:nvSpPr>
        <p:spPr/>
        <p:txBody>
          <a:bodyPr/>
          <a:lstStyle/>
          <a:p>
            <a:r>
              <a:rPr kumimoji="1" lang="zh-CN" altLang="en-US" sz="4800" b="1" dirty="0">
                <a:solidFill>
                  <a:srgbClr val="3E2BFF"/>
                </a:solidFill>
                <a:latin typeface="+mn-lt"/>
                <a:ea typeface="SimHei" panose="02010609060101010101" pitchFamily="49" charset="-122"/>
              </a:rPr>
              <a:t>如何降低</a:t>
            </a:r>
            <a:r>
              <a:rPr kumimoji="1" lang="en-US" altLang="zh-CN" sz="4800" b="1" dirty="0">
                <a:solidFill>
                  <a:srgbClr val="3E2BFF"/>
                </a:solidFill>
                <a:latin typeface="+mn-lt"/>
                <a:ea typeface="SimHei" panose="02010609060101010101" pitchFamily="49" charset="-122"/>
              </a:rPr>
              <a:t>IT</a:t>
            </a:r>
            <a:r>
              <a:rPr kumimoji="1" lang="zh-CN" altLang="en-US" sz="4800" b="1" dirty="0">
                <a:solidFill>
                  <a:srgbClr val="3E2BFF"/>
                </a:solidFill>
                <a:latin typeface="+mn-lt"/>
                <a:ea typeface="SimHei" panose="02010609060101010101" pitchFamily="49" charset="-122"/>
              </a:rPr>
              <a:t>设备能耗？</a:t>
            </a:r>
          </a:p>
        </p:txBody>
      </p:sp>
      <p:sp>
        <p:nvSpPr>
          <p:cNvPr id="6" name="内容占位符 5">
            <a:extLst>
              <a:ext uri="{FF2B5EF4-FFF2-40B4-BE49-F238E27FC236}">
                <a16:creationId xmlns:a16="http://schemas.microsoft.com/office/drawing/2014/main" id="{0CEB7B9F-BD99-B140-9411-395A6B45877F}"/>
              </a:ext>
            </a:extLst>
          </p:cNvPr>
          <p:cNvSpPr>
            <a:spLocks noGrp="1"/>
          </p:cNvSpPr>
          <p:nvPr>
            <p:ph idx="1"/>
          </p:nvPr>
        </p:nvSpPr>
        <p:spPr>
          <a:xfrm>
            <a:off x="118947" y="1166018"/>
            <a:ext cx="11980126" cy="4699523"/>
          </a:xfrm>
        </p:spPr>
        <p:txBody>
          <a:bodyPr/>
          <a:lstStyle/>
          <a:p>
            <a:r>
              <a:rPr lang="zh-CN" altLang="en-US" sz="3200" dirty="0">
                <a:latin typeface="SimHei" panose="02010609060101010101" pitchFamily="49" charset="-122"/>
                <a:ea typeface="SimHei" panose="02010609060101010101" pitchFamily="49" charset="-122"/>
              </a:rPr>
              <a:t>使用虚拟化技术</a:t>
            </a:r>
            <a:endParaRPr lang="en-US" altLang="zh-CN" sz="3200" dirty="0">
              <a:latin typeface="SimHei" panose="02010609060101010101" pitchFamily="49" charset="-122"/>
              <a:ea typeface="SimHei" panose="02010609060101010101" pitchFamily="49" charset="-122"/>
            </a:endParaRPr>
          </a:p>
          <a:p>
            <a:pPr lvl="1">
              <a:lnSpc>
                <a:spcPct val="150000"/>
              </a:lnSpc>
            </a:pPr>
            <a:r>
              <a:rPr lang="zh-CN" altLang="en-US" sz="2800" dirty="0">
                <a:latin typeface="SimHei" panose="02010609060101010101" pitchFamily="49" charset="-122"/>
                <a:ea typeface="SimHei" panose="02010609060101010101" pitchFamily="49" charset="-122"/>
              </a:rPr>
              <a:t>虚拟化技术将数据中心资源构成一个巨大的资源池，为用户提供按需的服务</a:t>
            </a:r>
            <a:endParaRPr lang="en-US" altLang="zh-CN" sz="2800" dirty="0">
              <a:latin typeface="SimHei" panose="02010609060101010101" pitchFamily="49" charset="-122"/>
              <a:ea typeface="SimHei" panose="02010609060101010101" pitchFamily="49" charset="-122"/>
            </a:endParaRPr>
          </a:p>
          <a:p>
            <a:pPr lvl="1">
              <a:lnSpc>
                <a:spcPct val="150000"/>
              </a:lnSpc>
            </a:pPr>
            <a:r>
              <a:rPr lang="zh-CN" altLang="en-US" sz="2800" dirty="0">
                <a:latin typeface="SimHei" panose="02010609060101010101" pitchFamily="49" charset="-122"/>
                <a:ea typeface="SimHei" panose="02010609060101010101" pitchFamily="49" charset="-122"/>
              </a:rPr>
              <a:t>数据中心能耗被分成两个部分：与负载无关的固定能耗和与负载相关的动态能耗</a:t>
            </a:r>
            <a:endParaRPr lang="en-US" altLang="zh-CN" sz="2800" dirty="0">
              <a:latin typeface="SimHei" panose="02010609060101010101" pitchFamily="49" charset="-122"/>
              <a:ea typeface="SimHei" panose="02010609060101010101" pitchFamily="49" charset="-122"/>
            </a:endParaRPr>
          </a:p>
          <a:p>
            <a:pPr lvl="1">
              <a:lnSpc>
                <a:spcPct val="150000"/>
              </a:lnSpc>
            </a:pPr>
            <a:r>
              <a:rPr lang="zh-CN" altLang="en-US" sz="2800" dirty="0">
                <a:latin typeface="SimHei" panose="02010609060101010101" pitchFamily="49" charset="-122"/>
                <a:ea typeface="SimHei" panose="02010609060101010101" pitchFamily="49" charset="-122"/>
              </a:rPr>
              <a:t>根据负载，动态调整动态能耗，</a:t>
            </a:r>
            <a:br>
              <a:rPr lang="en-US" altLang="zh-CN" sz="2800" dirty="0">
                <a:latin typeface="SimHei" panose="02010609060101010101" pitchFamily="49" charset="-122"/>
                <a:ea typeface="SimHei" panose="02010609060101010101" pitchFamily="49" charset="-122"/>
              </a:rPr>
            </a:br>
            <a:r>
              <a:rPr lang="zh-CN" altLang="en-US" sz="2800" dirty="0">
                <a:latin typeface="SimHei" panose="02010609060101010101" pitchFamily="49" charset="-122"/>
                <a:ea typeface="SimHei" panose="02010609060101010101" pitchFamily="49" charset="-122"/>
              </a:rPr>
              <a:t>可以有效降低数据中心能耗</a:t>
            </a:r>
            <a:endParaRPr lang="en-US" altLang="zh-CN" sz="2800" dirty="0">
              <a:latin typeface="SimHei" panose="02010609060101010101" pitchFamily="49" charset="-122"/>
              <a:ea typeface="SimHei" panose="02010609060101010101" pitchFamily="49" charset="-122"/>
            </a:endParaRPr>
          </a:p>
        </p:txBody>
      </p:sp>
      <p:pic>
        <p:nvPicPr>
          <p:cNvPr id="5" name="图片 4">
            <a:extLst>
              <a:ext uri="{FF2B5EF4-FFF2-40B4-BE49-F238E27FC236}">
                <a16:creationId xmlns:a16="http://schemas.microsoft.com/office/drawing/2014/main" id="{F558F957-2F24-2147-ACF7-77FB2A24585C}"/>
              </a:ext>
            </a:extLst>
          </p:cNvPr>
          <p:cNvPicPr>
            <a:picLocks noChangeAspect="1"/>
          </p:cNvPicPr>
          <p:nvPr/>
        </p:nvPicPr>
        <p:blipFill>
          <a:blip r:embed="rId2"/>
          <a:stretch>
            <a:fillRect/>
          </a:stretch>
        </p:blipFill>
        <p:spPr>
          <a:xfrm>
            <a:off x="6562658" y="3825004"/>
            <a:ext cx="5510395" cy="2966089"/>
          </a:xfrm>
          <a:prstGeom prst="rect">
            <a:avLst/>
          </a:prstGeom>
        </p:spPr>
      </p:pic>
    </p:spTree>
    <p:extLst>
      <p:ext uri="{BB962C8B-B14F-4D97-AF65-F5344CB8AC3E}">
        <p14:creationId xmlns:p14="http://schemas.microsoft.com/office/powerpoint/2010/main" val="2759105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A00FB79-C5C4-C54F-BD32-F819A9191336}"/>
                  </a:ext>
                </a:extLst>
              </p:cNvPr>
              <p:cNvSpPr txBox="1">
                <a:spLocks/>
              </p:cNvSpPr>
              <p:nvPr/>
            </p:nvSpPr>
            <p:spPr>
              <a:xfrm>
                <a:off x="139337" y="1143000"/>
                <a:ext cx="1191332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000000"/>
                    </a:solidFill>
                    <a:ea typeface="SimHei" panose="02010609060101010101" pitchFamily="49" charset="-122"/>
                  </a:rPr>
                  <a:t>实现数据中心节能，不仅要紧盯</a:t>
                </a:r>
                <a:r>
                  <a:rPr lang="en" altLang="zh-CN" dirty="0">
                    <a:solidFill>
                      <a:srgbClr val="000000"/>
                    </a:solidFill>
                    <a:ea typeface="SimHei" panose="02010609060101010101" pitchFamily="49" charset="-122"/>
                  </a:rPr>
                  <a:t>IT</a:t>
                </a:r>
                <a:r>
                  <a:rPr lang="zh-CN" altLang="en-US" dirty="0">
                    <a:solidFill>
                      <a:srgbClr val="000000"/>
                    </a:solidFill>
                    <a:ea typeface="SimHei" panose="02010609060101010101" pitchFamily="49" charset="-122"/>
                  </a:rPr>
                  <a:t>设备能耗，还需要关注数据中心能效</a:t>
                </a:r>
                <a:r>
                  <a:rPr lang="en-US" altLang="zh-CN" dirty="0">
                    <a:solidFill>
                      <a:srgbClr val="000000"/>
                    </a:solidFill>
                    <a:ea typeface="SimHei" panose="02010609060101010101" pitchFamily="49" charset="-122"/>
                  </a:rPr>
                  <a:t>PUE</a:t>
                </a:r>
                <a:r>
                  <a:rPr lang="zh-CN" altLang="en-US" dirty="0">
                    <a:solidFill>
                      <a:srgbClr val="000000"/>
                    </a:solidFill>
                    <a:ea typeface="SimHei" panose="02010609060101010101" pitchFamily="49" charset="-122"/>
                  </a:rPr>
                  <a:t>值（</a:t>
                </a:r>
                <a:r>
                  <a:rPr lang="en-US" altLang="zh-CN" dirty="0">
                    <a:solidFill>
                      <a:srgbClr val="000000"/>
                    </a:solidFill>
                    <a:ea typeface="SimHei" panose="02010609060101010101" pitchFamily="49" charset="-122"/>
                  </a:rPr>
                  <a:t>Power</a:t>
                </a:r>
                <a:r>
                  <a:rPr lang="zh-CN" altLang="en-US" dirty="0">
                    <a:solidFill>
                      <a:srgbClr val="000000"/>
                    </a:solidFill>
                    <a:ea typeface="SimHei" panose="02010609060101010101" pitchFamily="49" charset="-122"/>
                  </a:rPr>
                  <a:t> </a:t>
                </a:r>
                <a:r>
                  <a:rPr lang="en-US" altLang="zh-CN" dirty="0">
                    <a:solidFill>
                      <a:srgbClr val="000000"/>
                    </a:solidFill>
                    <a:ea typeface="SimHei" panose="02010609060101010101" pitchFamily="49" charset="-122"/>
                  </a:rPr>
                  <a:t>Usage</a:t>
                </a:r>
                <a:r>
                  <a:rPr lang="zh-CN" altLang="en-US" dirty="0">
                    <a:solidFill>
                      <a:srgbClr val="000000"/>
                    </a:solidFill>
                    <a:ea typeface="SimHei" panose="02010609060101010101" pitchFamily="49" charset="-122"/>
                  </a:rPr>
                  <a:t> </a:t>
                </a:r>
                <a:r>
                  <a:rPr lang="en-US" altLang="zh-CN" dirty="0">
                    <a:solidFill>
                      <a:srgbClr val="000000"/>
                    </a:solidFill>
                    <a:ea typeface="SimHei" panose="02010609060101010101" pitchFamily="49" charset="-122"/>
                  </a:rPr>
                  <a:t>Efficiency</a:t>
                </a:r>
                <a:r>
                  <a:rPr lang="zh-CN" altLang="en-US" dirty="0">
                    <a:solidFill>
                      <a:srgbClr val="000000"/>
                    </a:solidFill>
                    <a:ea typeface="SimHei" panose="02010609060101010101" pitchFamily="49" charset="-122"/>
                  </a:rPr>
                  <a:t>）</a:t>
                </a:r>
              </a:p>
              <a:p>
                <a:pPr marL="0" indent="0">
                  <a:buNone/>
                </a:pPr>
                <a:endParaRPr kumimoji="1" lang="en-US" altLang="zh-CN" sz="1100" i="1" dirty="0">
                  <a:ea typeface="SimHei"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sty m:val="p"/>
                        </m:rPr>
                        <a:rPr kumimoji="1" lang="en-US" altLang="zh-CN" i="1" dirty="0" smtClean="0">
                          <a:latin typeface="Cambria Math" panose="02040503050406030204" pitchFamily="18" charset="0"/>
                        </a:rPr>
                        <m:t>PUE</m:t>
                      </m:r>
                      <m:r>
                        <a:rPr kumimoji="1" lang="en-US" altLang="zh-CN" b="0" i="1" dirty="0" smtClean="0">
                          <a:latin typeface="Cambria Math" panose="02040503050406030204" pitchFamily="18" charset="0"/>
                        </a:rPr>
                        <m:t> </m:t>
                      </m:r>
                      <m:r>
                        <a:rPr kumimoji="1" lang="en"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f>
                        <m:fPr>
                          <m:ctrlPr>
                            <a:rPr kumimoji="1" lang="en" altLang="zh-CN" b="0" i="1" dirty="0" smtClean="0">
                              <a:latin typeface="Cambria Math" panose="02040503050406030204" pitchFamily="18" charset="0"/>
                            </a:rPr>
                          </m:ctrlPr>
                        </m:fPr>
                        <m:num>
                          <m:r>
                            <a:rPr kumimoji="1" lang="zh-CN" altLang="en" i="1" dirty="0">
                              <a:latin typeface="Cambria Math" panose="02040503050406030204" pitchFamily="18" charset="0"/>
                            </a:rPr>
                            <m:t>数据</m:t>
                          </m:r>
                          <m:r>
                            <a:rPr kumimoji="1" lang="zh-CN" altLang="en-US" i="1" dirty="0" smtClean="0">
                              <a:latin typeface="Cambria Math" panose="02040503050406030204" pitchFamily="18" charset="0"/>
                            </a:rPr>
                            <m:t>中心</m:t>
                          </m:r>
                          <m:r>
                            <a:rPr kumimoji="1" lang="zh-CN" altLang="en-US" i="1" dirty="0">
                              <a:latin typeface="Cambria Math" panose="02040503050406030204" pitchFamily="18" charset="0"/>
                            </a:rPr>
                            <m:t>总能耗</m:t>
                          </m:r>
                        </m:num>
                        <m:den>
                          <m:r>
                            <a:rPr kumimoji="1" lang="zh-CN" altLang="en" i="1" dirty="0">
                              <a:latin typeface="Cambria Math" panose="02040503050406030204" pitchFamily="18" charset="0"/>
                            </a:rPr>
                            <m:t>数据中心</m:t>
                          </m:r>
                          <m:r>
                            <m:rPr>
                              <m:sty m:val="p"/>
                            </m:rPr>
                            <a:rPr kumimoji="1" lang="en-US" altLang="zh-CN" i="1" dirty="0" smtClean="0">
                              <a:latin typeface="Cambria Math" panose="02040503050406030204" pitchFamily="18" charset="0"/>
                            </a:rPr>
                            <m:t>IT</m:t>
                          </m:r>
                          <m:r>
                            <a:rPr kumimoji="1" lang="zh-CN" altLang="en-US" i="1" dirty="0">
                              <a:latin typeface="Cambria Math" panose="02040503050406030204" pitchFamily="18" charset="0"/>
                            </a:rPr>
                            <m:t>设备</m:t>
                          </m:r>
                          <m:r>
                            <a:rPr kumimoji="1" lang="zh-CN" altLang="en-US" i="1" dirty="0" smtClean="0">
                              <a:latin typeface="Cambria Math" panose="02040503050406030204" pitchFamily="18" charset="0"/>
                            </a:rPr>
                            <m:t>总能耗</m:t>
                          </m:r>
                        </m:den>
                      </m:f>
                    </m:oMath>
                  </m:oMathPara>
                </a14:m>
                <a:endParaRPr kumimoji="1" lang="en-US" altLang="zh-CN" b="0" i="1" dirty="0">
                  <a:latin typeface="SimHei" panose="02010609060101010101" pitchFamily="49" charset="-122"/>
                  <a:ea typeface="SimHei" panose="02010609060101010101" pitchFamily="49" charset="-122"/>
                </a:endParaRPr>
              </a:p>
              <a:p>
                <a:pPr marL="0" indent="0">
                  <a:buNone/>
                </a:pPr>
                <a:endParaRPr kumimoji="1" lang="en-US" altLang="zh-CN" b="0" i="1" dirty="0">
                  <a:ea typeface="SimHei"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sty m:val="p"/>
                        </m:rPr>
                        <a:rPr kumimoji="1" lang="en-US" altLang="zh-CN" i="1" dirty="0" smtClean="0">
                          <a:solidFill>
                            <a:schemeClr val="bg1"/>
                          </a:solidFill>
                          <a:latin typeface="Cambria Math" panose="02040503050406030204" pitchFamily="18" charset="0"/>
                        </a:rPr>
                        <m:t>PUE</m:t>
                      </m:r>
                      <m:r>
                        <a:rPr kumimoji="1" lang="zh-CN" altLang="en-US" b="0" i="1" dirty="0" smtClean="0">
                          <a:solidFill>
                            <a:schemeClr val="bg1"/>
                          </a:solidFill>
                          <a:latin typeface="Cambria Math" panose="02040503050406030204" pitchFamily="18" charset="0"/>
                        </a:rPr>
                        <m:t> </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f>
                        <m:fPr>
                          <m:ctrlPr>
                            <a:rPr kumimoji="1" lang="en" altLang="zh-CN" i="1" dirty="0">
                              <a:latin typeface="Cambria Math" panose="02040503050406030204" pitchFamily="18" charset="0"/>
                            </a:rPr>
                          </m:ctrlPr>
                        </m:fPr>
                        <m:num>
                          <m:r>
                            <m:rPr>
                              <m:sty m:val="p"/>
                            </m:rPr>
                            <a:rPr kumimoji="1" lang="en-US" altLang="zh-CN" i="1" dirty="0" smtClean="0">
                              <a:latin typeface="Cambria Math" panose="02040503050406030204" pitchFamily="18" charset="0"/>
                            </a:rPr>
                            <m:t>IT</m:t>
                          </m:r>
                          <m:r>
                            <a:rPr kumimoji="1" lang="zh-CN" altLang="en-US" i="1" dirty="0">
                              <a:latin typeface="Cambria Math" panose="02040503050406030204" pitchFamily="18" charset="0"/>
                            </a:rPr>
                            <m:t>设备</m:t>
                          </m:r>
                          <m:r>
                            <a:rPr kumimoji="1" lang="zh-CN" altLang="en-US" i="1" dirty="0" smtClean="0">
                              <a:latin typeface="Cambria Math" panose="02040503050406030204" pitchFamily="18" charset="0"/>
                            </a:rPr>
                            <m:t>总能耗</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zh-CN" altLang="en-US" i="1" dirty="0">
                              <a:latin typeface="Cambria Math" panose="02040503050406030204" pitchFamily="18" charset="0"/>
                            </a:rPr>
                            <m:t>制冷</m:t>
                          </m:r>
                          <m:r>
                            <a:rPr kumimoji="1" lang="zh-CN" altLang="en-US" i="1" dirty="0" smtClean="0">
                              <a:latin typeface="Cambria Math" panose="02040503050406030204" pitchFamily="18" charset="0"/>
                            </a:rPr>
                            <m:t>系统能耗</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zh-CN" altLang="en-US" i="1" dirty="0">
                              <a:latin typeface="Cambria Math" panose="02040503050406030204" pitchFamily="18" charset="0"/>
                            </a:rPr>
                            <m:t>电力</m:t>
                          </m:r>
                          <m:r>
                            <a:rPr kumimoji="1" lang="zh-CN" altLang="en-US" i="1" dirty="0" smtClean="0">
                              <a:latin typeface="Cambria Math" panose="02040503050406030204" pitchFamily="18" charset="0"/>
                            </a:rPr>
                            <m:t>系统</m:t>
                          </m:r>
                          <m:r>
                            <a:rPr kumimoji="1" lang="zh-CN" altLang="en-US" i="1" dirty="0">
                              <a:latin typeface="Cambria Math" panose="02040503050406030204" pitchFamily="18" charset="0"/>
                            </a:rPr>
                            <m:t>能耗</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zh-CN" altLang="en-US" i="1" dirty="0">
                              <a:latin typeface="Cambria Math" panose="02040503050406030204" pitchFamily="18" charset="0"/>
                            </a:rPr>
                            <m:t>其他</m:t>
                          </m:r>
                          <m:r>
                            <a:rPr kumimoji="1" lang="zh-CN" altLang="en-US" i="1" dirty="0" smtClean="0">
                              <a:latin typeface="Cambria Math" panose="02040503050406030204" pitchFamily="18" charset="0"/>
                            </a:rPr>
                            <m:t>能耗</m:t>
                          </m:r>
                        </m:num>
                        <m:den>
                          <m:r>
                            <m:rPr>
                              <m:sty m:val="p"/>
                            </m:rPr>
                            <a:rPr kumimoji="1" lang="en-US" altLang="zh-CN" i="1" dirty="0">
                              <a:latin typeface="Cambria Math" panose="02040503050406030204" pitchFamily="18" charset="0"/>
                            </a:rPr>
                            <m:t>I</m:t>
                          </m:r>
                          <m:r>
                            <m:rPr>
                              <m:sty m:val="p"/>
                            </m:rPr>
                            <a:rPr kumimoji="1" lang="en-US" altLang="zh-CN" i="1" dirty="0" smtClean="0">
                              <a:latin typeface="Cambria Math" panose="02040503050406030204" pitchFamily="18" charset="0"/>
                            </a:rPr>
                            <m:t>T</m:t>
                          </m:r>
                          <m:r>
                            <a:rPr kumimoji="1" lang="zh-CN" altLang="en-US" i="1" dirty="0" smtClean="0">
                              <a:latin typeface="Cambria Math" panose="02040503050406030204" pitchFamily="18" charset="0"/>
                            </a:rPr>
                            <m:t>设备总能耗</m:t>
                          </m:r>
                        </m:den>
                      </m:f>
                    </m:oMath>
                  </m:oMathPara>
                </a14:m>
                <a:endParaRPr kumimoji="1" lang="en-US" altLang="zh-CN" dirty="0">
                  <a:ea typeface="SimHei" panose="02010609060101010101" pitchFamily="49" charset="-122"/>
                </a:endParaRPr>
              </a:p>
              <a:p>
                <a:pPr marL="0" indent="0">
                  <a:buNone/>
                </a:pPr>
                <a:endParaRPr kumimoji="1" lang="en-US" altLang="zh-CN" b="0" i="0" dirty="0">
                  <a:ea typeface="SimHei"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sty m:val="p"/>
                        </m:rPr>
                        <a:rPr kumimoji="1" lang="en-US" altLang="zh-CN" dirty="0" smtClean="0">
                          <a:solidFill>
                            <a:schemeClr val="bg1"/>
                          </a:solidFill>
                          <a:latin typeface="Cambria Math" panose="02040503050406030204" pitchFamily="18" charset="0"/>
                        </a:rPr>
                        <m:t>PUE</m:t>
                      </m:r>
                      <m:r>
                        <a:rPr kumimoji="1" lang="zh-CN" altLang="en-US" b="0" i="0" dirty="0" smtClean="0">
                          <a:solidFill>
                            <a:schemeClr val="bg1"/>
                          </a:solidFill>
                          <a:latin typeface="Cambria Math" panose="02040503050406030204" pitchFamily="18" charset="0"/>
                        </a:rPr>
                        <m:t> </m:t>
                      </m:r>
                      <m:r>
                        <a:rPr kumimoji="1" lang="en-US" altLang="zh-CN" b="0" i="0" dirty="0" smtClean="0">
                          <a:latin typeface="Cambria Math" panose="02040503050406030204" pitchFamily="18" charset="0"/>
                        </a:rPr>
                        <m:t>=</m:t>
                      </m:r>
                      <m:r>
                        <a:rPr kumimoji="1" lang="zh-CN" altLang="en-US" b="0" i="0" dirty="0" smtClean="0">
                          <a:latin typeface="Cambria Math" panose="02040503050406030204" pitchFamily="18" charset="0"/>
                        </a:rPr>
                        <m:t> </m:t>
                      </m:r>
                      <m:r>
                        <a:rPr kumimoji="1" lang="en-US" altLang="zh-CN" b="0" i="0" dirty="0" smtClean="0">
                          <a:latin typeface="Cambria Math" panose="02040503050406030204" pitchFamily="18" charset="0"/>
                        </a:rPr>
                        <m:t>1+</m:t>
                      </m:r>
                      <m:r>
                        <a:rPr kumimoji="1" lang="zh-CN" altLang="en-US" b="0" i="0" dirty="0" smtClean="0">
                          <a:latin typeface="Cambria Math" panose="02040503050406030204" pitchFamily="18" charset="0"/>
                        </a:rPr>
                        <m:t> </m:t>
                      </m:r>
                      <m:f>
                        <m:fPr>
                          <m:ctrlPr>
                            <a:rPr kumimoji="1" lang="en" altLang="zh-CN" i="1" dirty="0">
                              <a:latin typeface="Cambria Math" panose="02040503050406030204" pitchFamily="18" charset="0"/>
                            </a:rPr>
                          </m:ctrlPr>
                        </m:fPr>
                        <m:num>
                          <m:r>
                            <a:rPr kumimoji="1" lang="zh-CN" altLang="en-US" i="1" dirty="0">
                              <a:latin typeface="Cambria Math" panose="02040503050406030204" pitchFamily="18" charset="0"/>
                            </a:rPr>
                            <m:t>制冷系统能耗</m:t>
                          </m:r>
                          <m:r>
                            <a:rPr kumimoji="1" lang="en-US" altLang="zh-CN" i="1" dirty="0">
                              <a:latin typeface="Cambria Math" panose="02040503050406030204" pitchFamily="18" charset="0"/>
                            </a:rPr>
                            <m:t>+</m:t>
                          </m:r>
                          <m:r>
                            <a:rPr kumimoji="1" lang="zh-CN" altLang="en-US" i="1" dirty="0">
                              <a:latin typeface="Cambria Math" panose="02040503050406030204" pitchFamily="18" charset="0"/>
                            </a:rPr>
                            <m:t> </m:t>
                          </m:r>
                          <m:r>
                            <a:rPr kumimoji="1" lang="zh-CN" altLang="en-US" i="1" dirty="0">
                              <a:latin typeface="Cambria Math" panose="02040503050406030204" pitchFamily="18" charset="0"/>
                            </a:rPr>
                            <m:t>电力系统能耗</m:t>
                          </m:r>
                          <m:r>
                            <a:rPr kumimoji="1" lang="en-US" altLang="zh-CN" b="0" i="1" dirty="0" smtClean="0">
                              <a:latin typeface="Cambria Math" panose="02040503050406030204" pitchFamily="18" charset="0"/>
                            </a:rPr>
                            <m:t>+</m:t>
                          </m:r>
                          <m:r>
                            <a:rPr kumimoji="1" lang="zh-CN" altLang="en-US" b="0" i="1" dirty="0" smtClean="0">
                              <a:latin typeface="Cambria Math" panose="02040503050406030204" pitchFamily="18" charset="0"/>
                            </a:rPr>
                            <m:t> </m:t>
                          </m:r>
                          <m:r>
                            <a:rPr kumimoji="1" lang="zh-CN" altLang="en-US" i="1" dirty="0">
                              <a:latin typeface="Cambria Math" panose="02040503050406030204" pitchFamily="18" charset="0"/>
                            </a:rPr>
                            <m:t>其他</m:t>
                          </m:r>
                          <m:r>
                            <a:rPr kumimoji="1" lang="zh-CN" altLang="en-US" i="1" dirty="0" smtClean="0">
                              <a:latin typeface="Cambria Math" panose="02040503050406030204" pitchFamily="18" charset="0"/>
                            </a:rPr>
                            <m:t>能耗</m:t>
                          </m:r>
                        </m:num>
                        <m:den>
                          <m:r>
                            <m:rPr>
                              <m:sty m:val="p"/>
                            </m:rPr>
                            <a:rPr kumimoji="1" lang="en-US" altLang="zh-CN" i="1" dirty="0">
                              <a:latin typeface="Cambria Math" panose="02040503050406030204" pitchFamily="18" charset="0"/>
                            </a:rPr>
                            <m:t>IT</m:t>
                          </m:r>
                          <m:r>
                            <a:rPr kumimoji="1" lang="zh-CN" altLang="en-US" i="1" dirty="0">
                              <a:latin typeface="Cambria Math" panose="02040503050406030204" pitchFamily="18" charset="0"/>
                            </a:rPr>
                            <m:t>设备总能耗</m:t>
                          </m:r>
                        </m:den>
                      </m:f>
                    </m:oMath>
                  </m:oMathPara>
                </a14:m>
                <a:endParaRPr kumimoji="1" lang="en-US" altLang="zh-CN" dirty="0">
                  <a:ea typeface="SimHei" panose="02010609060101010101" pitchFamily="49" charset="-122"/>
                </a:endParaRPr>
              </a:p>
              <a:p>
                <a:pPr marL="0" indent="0" algn="ctr">
                  <a:buNone/>
                </a:pPr>
                <a:endParaRPr kumimoji="1" lang="en-US" altLang="zh-CN" b="1" i="1" dirty="0">
                  <a:ea typeface="SimHei" panose="02010609060101010101" pitchFamily="49" charset="-122"/>
                </a:endParaRPr>
              </a:p>
              <a:p>
                <a:pPr marL="0" indent="0" algn="ctr">
                  <a:buNone/>
                </a:pPr>
                <a:r>
                  <a:rPr kumimoji="1" lang="en-US" altLang="zh-CN" b="1" dirty="0">
                    <a:ea typeface="SimHei" panose="02010609060101010101" pitchFamily="49" charset="-122"/>
                  </a:rPr>
                  <a:t>PUE</a:t>
                </a:r>
                <a:r>
                  <a:rPr kumimoji="1" lang="zh-CN" altLang="en-US" b="1" dirty="0">
                    <a:ea typeface="SimHei" panose="02010609060101010101" pitchFamily="49" charset="-122"/>
                  </a:rPr>
                  <a:t>越接近</a:t>
                </a:r>
                <a:r>
                  <a:rPr kumimoji="1" lang="en-US" altLang="zh-CN" b="1" dirty="0">
                    <a:ea typeface="SimHei" panose="02010609060101010101" pitchFamily="49" charset="-122"/>
                  </a:rPr>
                  <a:t>1</a:t>
                </a:r>
                <a:r>
                  <a:rPr kumimoji="1" lang="zh-CN" altLang="en-US" b="1" dirty="0">
                    <a:ea typeface="SimHei" panose="02010609060101010101" pitchFamily="49" charset="-122"/>
                  </a:rPr>
                  <a:t>，能效越好</a:t>
                </a:r>
                <a:endParaRPr kumimoji="1" lang="en-US" altLang="zh-CN" b="1" dirty="0">
                  <a:ea typeface="SimHei" panose="02010609060101010101" pitchFamily="49" charset="-122"/>
                </a:endParaRPr>
              </a:p>
            </p:txBody>
          </p:sp>
        </mc:Choice>
        <mc:Fallback xmlns="">
          <p:sp>
            <p:nvSpPr>
              <p:cNvPr id="3" name="内容占位符 2">
                <a:extLst>
                  <a:ext uri="{FF2B5EF4-FFF2-40B4-BE49-F238E27FC236}">
                    <a16:creationId xmlns:a16="http://schemas.microsoft.com/office/drawing/2014/main" id="{6A00FB79-C5C4-C54F-BD32-F819A9191336}"/>
                  </a:ext>
                </a:extLst>
              </p:cNvPr>
              <p:cNvSpPr txBox="1">
                <a:spLocks noRot="1" noChangeAspect="1" noMove="1" noResize="1" noEditPoints="1" noAdjustHandles="1" noChangeArrowheads="1" noChangeShapeType="1" noTextEdit="1"/>
              </p:cNvSpPr>
              <p:nvPr/>
            </p:nvSpPr>
            <p:spPr>
              <a:xfrm>
                <a:off x="139337" y="1143000"/>
                <a:ext cx="11913326" cy="5715000"/>
              </a:xfrm>
              <a:prstGeom prst="rect">
                <a:avLst/>
              </a:prstGeom>
              <a:blipFill>
                <a:blip r:embed="rId2"/>
                <a:stretch>
                  <a:fillRect l="-1065" t="-2439" b="-887"/>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05DB3B20-FCEB-DE49-B7B7-24EE4A662C50}"/>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数据中心能效指标</a:t>
            </a:r>
          </a:p>
        </p:txBody>
      </p:sp>
    </p:spTree>
    <p:extLst>
      <p:ext uri="{BB962C8B-B14F-4D97-AF65-F5344CB8AC3E}">
        <p14:creationId xmlns:p14="http://schemas.microsoft.com/office/powerpoint/2010/main" val="37540636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8F96-AF64-6A4A-8469-628243654933}"/>
              </a:ext>
            </a:extLst>
          </p:cNvPr>
          <p:cNvSpPr>
            <a:spLocks noGrp="1"/>
          </p:cNvSpPr>
          <p:nvPr>
            <p:ph type="title"/>
          </p:nvPr>
        </p:nvSpPr>
        <p:spPr>
          <a:xfrm>
            <a:off x="0" y="-27384"/>
            <a:ext cx="12192000" cy="1143000"/>
          </a:xfrm>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如何提高数据中心能效？</a:t>
            </a:r>
          </a:p>
        </p:txBody>
      </p:sp>
      <p:sp>
        <p:nvSpPr>
          <p:cNvPr id="4" name="内容占位符 3">
            <a:extLst>
              <a:ext uri="{FF2B5EF4-FFF2-40B4-BE49-F238E27FC236}">
                <a16:creationId xmlns:a16="http://schemas.microsoft.com/office/drawing/2014/main" id="{5305DB48-BCCD-4648-913E-1E6F837D6D26}"/>
              </a:ext>
            </a:extLst>
          </p:cNvPr>
          <p:cNvSpPr>
            <a:spLocks noGrp="1"/>
          </p:cNvSpPr>
          <p:nvPr>
            <p:ph idx="1"/>
          </p:nvPr>
        </p:nvSpPr>
        <p:spPr>
          <a:xfrm>
            <a:off x="103164" y="1166018"/>
            <a:ext cx="10972800" cy="4525963"/>
          </a:xfrm>
        </p:spPr>
        <p:txBody>
          <a:bodyPr/>
          <a:lstStyle/>
          <a:p>
            <a:r>
              <a:rPr lang="zh-CN" altLang="en-US" sz="3200" dirty="0">
                <a:ea typeface="SimHei" panose="02010609060101010101" pitchFamily="49" charset="-122"/>
              </a:rPr>
              <a:t>降低非</a:t>
            </a:r>
            <a:r>
              <a:rPr lang="en-US" altLang="zh-CN" sz="3200" dirty="0">
                <a:ea typeface="SimHei" panose="02010609060101010101" pitchFamily="49" charset="-122"/>
              </a:rPr>
              <a:t>IT</a:t>
            </a:r>
            <a:r>
              <a:rPr lang="zh-CN" altLang="en-US" sz="3200" dirty="0">
                <a:ea typeface="SimHei" panose="02010609060101010101" pitchFamily="49" charset="-122"/>
              </a:rPr>
              <a:t>设备能耗（主要为制冷系统和电力系统能耗）</a:t>
            </a:r>
            <a:endParaRPr lang="en-US" altLang="zh-CN" sz="3200" dirty="0"/>
          </a:p>
          <a:p>
            <a:pPr lvl="1">
              <a:lnSpc>
                <a:spcPct val="150000"/>
              </a:lnSpc>
            </a:pPr>
            <a:r>
              <a:rPr lang="zh-CN" altLang="en-US" sz="2800" dirty="0">
                <a:ea typeface="SimHei" panose="02010609060101010101" pitchFamily="49" charset="-122"/>
              </a:rPr>
              <a:t>降低制冷系统能耗</a:t>
            </a:r>
            <a:endParaRPr lang="en-US" altLang="zh-CN" sz="2800" dirty="0">
              <a:ea typeface="SimHei" panose="02010609060101010101" pitchFamily="49" charset="-122"/>
            </a:endParaRPr>
          </a:p>
          <a:p>
            <a:pPr marL="1100137" lvl="2" indent="-342900">
              <a:lnSpc>
                <a:spcPct val="150000"/>
              </a:lnSpc>
            </a:pPr>
            <a:r>
              <a:rPr lang="zh-CN" altLang="en-US" sz="2400" dirty="0">
                <a:ea typeface="SimHei" panose="02010609060101010101" pitchFamily="49" charset="-122"/>
              </a:rPr>
              <a:t>提高数据中心温度</a:t>
            </a:r>
            <a:endParaRPr lang="en-US" altLang="zh-CN" sz="2400" dirty="0">
              <a:ea typeface="SimHei" panose="02010609060101010101" pitchFamily="49" charset="-122"/>
            </a:endParaRPr>
          </a:p>
          <a:p>
            <a:pPr marL="1100137" lvl="2" indent="-342900">
              <a:lnSpc>
                <a:spcPct val="150000"/>
              </a:lnSpc>
            </a:pPr>
            <a:r>
              <a:rPr lang="zh-CN" altLang="en-US" sz="2400" dirty="0">
                <a:ea typeface="SimHei" panose="02010609060101010101" pitchFamily="49" charset="-122"/>
              </a:rPr>
              <a:t>充分利用自然冷源</a:t>
            </a:r>
            <a:endParaRPr lang="en-US" altLang="zh-CN" sz="2000" dirty="0">
              <a:ea typeface="SimHei" panose="02010609060101010101" pitchFamily="49" charset="-122"/>
            </a:endParaRPr>
          </a:p>
          <a:p>
            <a:pPr lvl="1">
              <a:lnSpc>
                <a:spcPct val="150000"/>
              </a:lnSpc>
            </a:pPr>
            <a:r>
              <a:rPr lang="zh-CN" altLang="en-US" sz="2800" dirty="0">
                <a:ea typeface="SimHei" panose="02010609060101010101" pitchFamily="49" charset="-122"/>
              </a:rPr>
              <a:t>电力系统能耗</a:t>
            </a:r>
            <a:endParaRPr lang="en-US" altLang="zh-CN" sz="2800" dirty="0">
              <a:ea typeface="SimHei" panose="02010609060101010101" pitchFamily="49" charset="-122"/>
            </a:endParaRPr>
          </a:p>
          <a:p>
            <a:pPr lvl="2">
              <a:lnSpc>
                <a:spcPct val="150000"/>
              </a:lnSpc>
            </a:pPr>
            <a:r>
              <a:rPr lang="zh-CN" altLang="en-US" sz="2400" dirty="0">
                <a:ea typeface="SimHei" panose="02010609060101010101" pitchFamily="49" charset="-122"/>
              </a:rPr>
              <a:t>缩短电力传输距离</a:t>
            </a:r>
            <a:endParaRPr lang="en-US" altLang="zh-CN" sz="2400" dirty="0">
              <a:ea typeface="SimHei" panose="02010609060101010101" pitchFamily="49" charset="-122"/>
            </a:endParaRPr>
          </a:p>
          <a:p>
            <a:pPr lvl="2">
              <a:lnSpc>
                <a:spcPct val="150000"/>
              </a:lnSpc>
            </a:pPr>
            <a:r>
              <a:rPr lang="zh-CN" altLang="en-US" sz="2400" dirty="0">
                <a:ea typeface="SimHei" panose="02010609060101010101" pitchFamily="49" charset="-122"/>
              </a:rPr>
              <a:t>优化电力分配路线</a:t>
            </a:r>
            <a:endParaRPr lang="en-US" altLang="zh-CN" sz="2400" dirty="0">
              <a:ea typeface="SimHei" panose="02010609060101010101" pitchFamily="49" charset="-122"/>
            </a:endParaRPr>
          </a:p>
        </p:txBody>
      </p:sp>
      <p:sp>
        <p:nvSpPr>
          <p:cNvPr id="5" name="内容占位符 2">
            <a:extLst>
              <a:ext uri="{FF2B5EF4-FFF2-40B4-BE49-F238E27FC236}">
                <a16:creationId xmlns:a16="http://schemas.microsoft.com/office/drawing/2014/main" id="{54A6671E-9758-D247-B043-DA1B423D9892}"/>
              </a:ext>
            </a:extLst>
          </p:cNvPr>
          <p:cNvSpPr txBox="1">
            <a:spLocks/>
          </p:cNvSpPr>
          <p:nvPr/>
        </p:nvSpPr>
        <p:spPr>
          <a:xfrm>
            <a:off x="7809767" y="3001710"/>
            <a:ext cx="3444386" cy="35801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1800" dirty="0">
              <a:latin typeface="SimHei" panose="02010609060101010101" pitchFamily="49" charset="-122"/>
              <a:ea typeface="SimHei" panose="02010609060101010101" pitchFamily="49" charset="-122"/>
            </a:endParaRPr>
          </a:p>
        </p:txBody>
      </p:sp>
      <p:pic>
        <p:nvPicPr>
          <p:cNvPr id="6" name="图片 5">
            <a:extLst>
              <a:ext uri="{FF2B5EF4-FFF2-40B4-BE49-F238E27FC236}">
                <a16:creationId xmlns:a16="http://schemas.microsoft.com/office/drawing/2014/main" id="{A8C8423B-CB13-334B-9DDA-2AB0BE910041}"/>
              </a:ext>
            </a:extLst>
          </p:cNvPr>
          <p:cNvPicPr>
            <a:picLocks noChangeAspect="1"/>
          </p:cNvPicPr>
          <p:nvPr/>
        </p:nvPicPr>
        <p:blipFill>
          <a:blip r:embed="rId2"/>
          <a:stretch>
            <a:fillRect/>
          </a:stretch>
        </p:blipFill>
        <p:spPr>
          <a:xfrm>
            <a:off x="7594422" y="3512636"/>
            <a:ext cx="4494413" cy="2992114"/>
          </a:xfrm>
          <a:prstGeom prst="rect">
            <a:avLst/>
          </a:prstGeom>
        </p:spPr>
      </p:pic>
      <p:pic>
        <p:nvPicPr>
          <p:cNvPr id="7" name="图片 6">
            <a:extLst>
              <a:ext uri="{FF2B5EF4-FFF2-40B4-BE49-F238E27FC236}">
                <a16:creationId xmlns:a16="http://schemas.microsoft.com/office/drawing/2014/main" id="{7AD688B2-3208-2243-995B-B34D4EE591A2}"/>
              </a:ext>
            </a:extLst>
          </p:cNvPr>
          <p:cNvPicPr>
            <a:picLocks noChangeAspect="1"/>
          </p:cNvPicPr>
          <p:nvPr/>
        </p:nvPicPr>
        <p:blipFill rotWithShape="1">
          <a:blip r:embed="rId3"/>
          <a:srcRect l="2347" r="3066"/>
          <a:stretch/>
        </p:blipFill>
        <p:spPr>
          <a:xfrm>
            <a:off x="3555238" y="3646448"/>
            <a:ext cx="4005731" cy="2690271"/>
          </a:xfrm>
          <a:prstGeom prst="rect">
            <a:avLst/>
          </a:prstGeom>
        </p:spPr>
      </p:pic>
    </p:spTree>
    <p:extLst>
      <p:ext uri="{BB962C8B-B14F-4D97-AF65-F5344CB8AC3E}">
        <p14:creationId xmlns:p14="http://schemas.microsoft.com/office/powerpoint/2010/main" val="28149273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80A3-1811-5E4E-8941-2A34E9806749}"/>
              </a:ext>
            </a:extLst>
          </p:cNvPr>
          <p:cNvSpPr>
            <a:spLocks noGrp="1"/>
          </p:cNvSpPr>
          <p:nvPr>
            <p:ph type="title"/>
          </p:nvPr>
        </p:nvSpPr>
        <p:spPr/>
        <p:txBody>
          <a:bodyPr/>
          <a:lstStyle/>
          <a:p>
            <a:r>
              <a:rPr kumimoji="1" lang="zh-CN" altLang="en-US" sz="4800" b="1" dirty="0">
                <a:solidFill>
                  <a:srgbClr val="3E2BFF"/>
                </a:solidFill>
                <a:latin typeface="SimHei" panose="02010609060101010101" pitchFamily="49" charset="-122"/>
                <a:ea typeface="SimHei" panose="02010609060101010101" pitchFamily="49" charset="-122"/>
              </a:rPr>
              <a:t>数据中心</a:t>
            </a:r>
          </a:p>
        </p:txBody>
      </p:sp>
      <p:sp>
        <p:nvSpPr>
          <p:cNvPr id="3" name="内容占位符 2">
            <a:extLst>
              <a:ext uri="{FF2B5EF4-FFF2-40B4-BE49-F238E27FC236}">
                <a16:creationId xmlns:a16="http://schemas.microsoft.com/office/drawing/2014/main" id="{95BAAC3D-BB32-F542-81DC-D428945F2ECB}"/>
              </a:ext>
            </a:extLst>
          </p:cNvPr>
          <p:cNvSpPr>
            <a:spLocks noGrp="1"/>
          </p:cNvSpPr>
          <p:nvPr>
            <p:ph idx="1"/>
          </p:nvPr>
        </p:nvSpPr>
        <p:spPr>
          <a:xfrm>
            <a:off x="219308" y="1166018"/>
            <a:ext cx="11701346" cy="2000927"/>
          </a:xfrm>
        </p:spPr>
        <p:txBody>
          <a:bodyPr/>
          <a:lstStyle/>
          <a:p>
            <a:r>
              <a:rPr kumimoji="1" lang="zh-CN" altLang="en-US" sz="3200" dirty="0">
                <a:latin typeface="SimHei" panose="02010609060101010101" pitchFamily="49" charset="-122"/>
                <a:ea typeface="SimHei" panose="02010609060101010101" pitchFamily="49" charset="-122"/>
              </a:rPr>
              <a:t>数据中心基础设施建设</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latin typeface="SimHei" panose="02010609060101010101" pitchFamily="49" charset="-122"/>
                <a:ea typeface="SimHei" panose="02010609060101010101" pitchFamily="49" charset="-122"/>
              </a:rPr>
              <a:t>数据中心能耗管理</a:t>
            </a:r>
            <a:endParaRPr kumimoji="1" lang="en-US" altLang="zh-CN" sz="3200" dirty="0">
              <a:latin typeface="SimHei" panose="02010609060101010101" pitchFamily="49" charset="-122"/>
              <a:ea typeface="SimHei" panose="02010609060101010101" pitchFamily="49" charset="-122"/>
            </a:endParaRPr>
          </a:p>
          <a:p>
            <a:r>
              <a:rPr kumimoji="1" lang="zh-CN" altLang="en-US" sz="3200" dirty="0">
                <a:solidFill>
                  <a:srgbClr val="FF0000"/>
                </a:solidFill>
                <a:latin typeface="SimHei" panose="02010609060101010101" pitchFamily="49" charset="-122"/>
                <a:ea typeface="SimHei" panose="02010609060101010101" pitchFamily="49" charset="-122"/>
              </a:rPr>
              <a:t>数据中心资源利用率</a:t>
            </a:r>
            <a:endParaRPr kumimoji="1" lang="en-US" altLang="zh-CN" sz="32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8828973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7|10.3"/>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3082</TotalTime>
  <Words>14332</Words>
  <Application>Microsoft Macintosh PowerPoint</Application>
  <PresentationFormat>宽屏</PresentationFormat>
  <Paragraphs>1513</Paragraphs>
  <Slides>137</Slides>
  <Notes>54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137</vt:i4>
      </vt:variant>
    </vt:vector>
  </HeadingPairs>
  <TitlesOfParts>
    <vt:vector size="156" baseType="lpstr">
      <vt:lpstr>等线</vt:lpstr>
      <vt:lpstr>等线 Light</vt:lpstr>
      <vt:lpstr>仿宋</vt:lpstr>
      <vt:lpstr>黑体</vt:lpstr>
      <vt:lpstr>黑体</vt:lpstr>
      <vt:lpstr>楷体</vt:lpstr>
      <vt:lpstr>宋体</vt:lpstr>
      <vt:lpstr>Neo Sans Intel</vt:lpstr>
      <vt:lpstr>Arial</vt:lpstr>
      <vt:lpstr>Calibri</vt:lpstr>
      <vt:lpstr>Calibri Light</vt:lpstr>
      <vt:lpstr>Cambria Math</vt:lpstr>
      <vt:lpstr>Chalkboard</vt:lpstr>
      <vt:lpstr>Gill Sans MT</vt:lpstr>
      <vt:lpstr>Times New Roman</vt:lpstr>
      <vt:lpstr>Verdana</vt:lpstr>
      <vt:lpstr>Wingdings</vt:lpstr>
      <vt:lpstr>自定义设计方案</vt:lpstr>
      <vt:lpstr>Office 主题</vt:lpstr>
      <vt:lpstr>PowerPoint 演示文稿</vt:lpstr>
      <vt:lpstr>目录</vt:lpstr>
      <vt:lpstr>信息社会的愿景</vt:lpstr>
      <vt:lpstr>计算系统的发展规律</vt:lpstr>
      <vt:lpstr>PowerPoint 演示文稿</vt:lpstr>
      <vt:lpstr>对云计算理解的现状</vt:lpstr>
      <vt:lpstr>权威机构对云计算定义不尽相同</vt:lpstr>
      <vt:lpstr>云计算的概念模型</vt:lpstr>
      <vt:lpstr>云计算的特点</vt:lpstr>
      <vt:lpstr>云计算给用户体验带来的革命 </vt:lpstr>
      <vt:lpstr>目录</vt:lpstr>
      <vt:lpstr>PowerPoint 演示文稿</vt:lpstr>
      <vt:lpstr>一切皆为服务</vt:lpstr>
      <vt:lpstr>云计算的服务类型</vt:lpstr>
      <vt:lpstr>基础设施云</vt:lpstr>
      <vt:lpstr>基础设施云结构</vt:lpstr>
      <vt:lpstr>Amazon Elastic Compute Cloud (EC2)</vt:lpstr>
      <vt:lpstr>Amazon云平台（早期，围绕虚拟机展开）</vt:lpstr>
      <vt:lpstr>Amazon云平台（近期，不局限于虚拟机）</vt:lpstr>
      <vt:lpstr>PowerPoint 演示文稿</vt:lpstr>
      <vt:lpstr>PowerPoint 演示文稿</vt:lpstr>
      <vt:lpstr>PowerPoint 演示文稿</vt:lpstr>
      <vt:lpstr>PowerPoint 演示文稿</vt:lpstr>
      <vt:lpstr>平台云</vt:lpstr>
      <vt:lpstr>Google提供大量的网络服务，且越来越多</vt:lpstr>
      <vt:lpstr>PowerPoint 演示文稿</vt:lpstr>
      <vt:lpstr>平台云Google App Engine</vt:lpstr>
      <vt:lpstr>Google云计算： 以用户数据为中心</vt:lpstr>
      <vt:lpstr>PowerPoint 演示文稿</vt:lpstr>
      <vt:lpstr>Google云平台（早期）</vt:lpstr>
      <vt:lpstr>Google数据存储平台</vt:lpstr>
      <vt:lpstr>Google数据存储平台</vt:lpstr>
      <vt:lpstr>PowerPoint 演示文稿</vt:lpstr>
      <vt:lpstr>阿里云（飞天开放平台）</vt:lpstr>
      <vt:lpstr>阿里云（飞天开放平台）</vt:lpstr>
      <vt:lpstr>应用云</vt:lpstr>
      <vt:lpstr>应用云Salesforce</vt:lpstr>
      <vt:lpstr>应用云Google Apps </vt:lpstr>
      <vt:lpstr>目录</vt:lpstr>
      <vt:lpstr>虚拟化</vt:lpstr>
      <vt:lpstr>虚拟化的起点：物理机</vt:lpstr>
      <vt:lpstr>什么是虚拟机?</vt:lpstr>
      <vt:lpstr>系统模型</vt:lpstr>
      <vt:lpstr>概述</vt:lpstr>
      <vt:lpstr>虚拟机运行示例</vt:lpstr>
      <vt:lpstr>虚拟化</vt:lpstr>
      <vt:lpstr>虚拟化技术发展史</vt:lpstr>
      <vt:lpstr>虚拟化技术是如何开始的?</vt:lpstr>
      <vt:lpstr>2000年的计算架构</vt:lpstr>
      <vt:lpstr>虚拟化再兴起</vt:lpstr>
      <vt:lpstr>虚拟化的计算架构</vt:lpstr>
      <vt:lpstr>虚拟化</vt:lpstr>
      <vt:lpstr>虚拟机隔离技术</vt:lpstr>
      <vt:lpstr> 虚拟机封装技术</vt:lpstr>
      <vt:lpstr>虚拟机兼容性</vt:lpstr>
      <vt:lpstr>虚拟化</vt:lpstr>
      <vt:lpstr>虚拟化级别分类</vt:lpstr>
      <vt:lpstr>不同类型虚拟化的实现-虚拟机</vt:lpstr>
      <vt:lpstr>软件方案的演变</vt:lpstr>
      <vt:lpstr>全虚拟化 - CPU</vt:lpstr>
      <vt:lpstr>全虚拟化–内存</vt:lpstr>
      <vt:lpstr>全虚拟化–设备</vt:lpstr>
      <vt:lpstr>全虚拟化-不足</vt:lpstr>
      <vt:lpstr>半虚拟化 - CPU</vt:lpstr>
      <vt:lpstr>半虚拟化–内存</vt:lpstr>
      <vt:lpstr>半虚拟化–设备</vt:lpstr>
      <vt:lpstr>硬件辅助虚拟化 - CPU</vt:lpstr>
      <vt:lpstr>硬件辅助虚拟化–内存</vt:lpstr>
      <vt:lpstr>硬件辅助虚拟化–设备</vt:lpstr>
      <vt:lpstr>虚拟化</vt:lpstr>
      <vt:lpstr>虚拟化系统资源管理—虚拟CPU调度</vt:lpstr>
      <vt:lpstr>虚拟化系统资源管理—虚拟CPU调度（续）</vt:lpstr>
      <vt:lpstr>虚拟化系统资源管理—虚拟内存调度</vt:lpstr>
      <vt:lpstr>虚拟化系统资源管理—虚拟I/O调度</vt:lpstr>
      <vt:lpstr>虚拟化</vt:lpstr>
      <vt:lpstr>Xen</vt:lpstr>
      <vt:lpstr>KVM</vt:lpstr>
      <vt:lpstr>QEMU</vt:lpstr>
      <vt:lpstr>Docker</vt:lpstr>
      <vt:lpstr>Docker（续）</vt:lpstr>
      <vt:lpstr>Java Virtual Machine</vt:lpstr>
      <vt:lpstr>目录</vt:lpstr>
      <vt:lpstr>数据中心</vt:lpstr>
      <vt:lpstr>什么是数据中心</vt:lpstr>
      <vt:lpstr>数据中心基础设施建设—选址</vt:lpstr>
      <vt:lpstr>数据中心基础设施建设—机房</vt:lpstr>
      <vt:lpstr>数据中心基础设施建设—机房</vt:lpstr>
      <vt:lpstr>数据中心基础设施建设—机房</vt:lpstr>
      <vt:lpstr>数据中心基础设施建设—冷却系统</vt:lpstr>
      <vt:lpstr>数据中心基础设施建设—UPS</vt:lpstr>
      <vt:lpstr>数据中心基础设施建设—PDU</vt:lpstr>
      <vt:lpstr>数据中心</vt:lpstr>
      <vt:lpstr>数据中心能耗管理</vt:lpstr>
      <vt:lpstr>数据中心内部能耗构成</vt:lpstr>
      <vt:lpstr>如何降低IT设备能耗？</vt:lpstr>
      <vt:lpstr>如何降低IT设备能耗？</vt:lpstr>
      <vt:lpstr>数据中心能效指标</vt:lpstr>
      <vt:lpstr>如何提高数据中心能效？</vt:lpstr>
      <vt:lpstr>数据中心</vt:lpstr>
      <vt:lpstr>数据中心资源利用率</vt:lpstr>
      <vt:lpstr>数据中心服务器现状</vt:lpstr>
      <vt:lpstr>资源利用率解决方案</vt:lpstr>
      <vt:lpstr>谷歌数据中心CPU利用率</vt:lpstr>
      <vt:lpstr>任务混部</vt:lpstr>
      <vt:lpstr>在线离线混部</vt:lpstr>
      <vt:lpstr>混部调度的架构（阿里云）</vt:lpstr>
      <vt:lpstr>混部使用场景——双11</vt:lpstr>
      <vt:lpstr>服务器整合</vt:lpstr>
      <vt:lpstr>服务器整合优势</vt:lpstr>
      <vt:lpstr>目录</vt:lpstr>
      <vt:lpstr>云计算收费</vt:lpstr>
      <vt:lpstr>Pay As You Go</vt:lpstr>
      <vt:lpstr>云计算收费方式</vt:lpstr>
      <vt:lpstr>按量(需)付费</vt:lpstr>
      <vt:lpstr>预留付费</vt:lpstr>
      <vt:lpstr>主流云平台计费现状</vt:lpstr>
      <vt:lpstr>主流云平台计费模式</vt:lpstr>
      <vt:lpstr>各云服务产商预留实例价格</vt:lpstr>
      <vt:lpstr>云服务器超卖</vt:lpstr>
      <vt:lpstr>目录</vt:lpstr>
      <vt:lpstr>云计算发展趋势—应用容器化</vt:lpstr>
      <vt:lpstr>云计算发展趋势—应用容器化</vt:lpstr>
      <vt:lpstr>云计算发展趋势—应用容器化</vt:lpstr>
      <vt:lpstr>云计算发展趋势—应用容器化</vt:lpstr>
      <vt:lpstr>目录</vt:lpstr>
      <vt:lpstr>云计算发展趋势—边缘计算</vt:lpstr>
      <vt:lpstr>云计算发展趋势—边缘计算</vt:lpstr>
      <vt:lpstr>云计算发展趋势—边缘计算</vt:lpstr>
      <vt:lpstr>目录</vt:lpstr>
      <vt:lpstr>云计算的软件定义化—SDN</vt:lpstr>
      <vt:lpstr>云计算的软件定义化—SDN</vt:lpstr>
      <vt:lpstr>云计算的软件定义化—SDN</vt:lpstr>
      <vt:lpstr>云计算的软件定义化—SDN与云计算</vt:lpstr>
      <vt:lpstr>云计算的软件定义化—NFV</vt:lpstr>
      <vt:lpstr>云计算的软件定义化—NFV与SDN</vt:lpstr>
      <vt:lpstr>云计算的软件定义化—NFV与云计算</vt:lpstr>
      <vt:lpstr>云计算是信息社会的重要基础设施服务，深刻地影响和改变我们的生活！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564</cp:revision>
  <dcterms:created xsi:type="dcterms:W3CDTF">2019-08-12T10:18:07Z</dcterms:created>
  <dcterms:modified xsi:type="dcterms:W3CDTF">2019-12-08T08:18:26Z</dcterms:modified>
</cp:coreProperties>
</file>